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3"/>
  </p:notesMasterIdLst>
  <p:sldIdLst>
    <p:sldId id="441" r:id="rId2"/>
    <p:sldId id="377" r:id="rId3"/>
    <p:sldId id="379" r:id="rId4"/>
    <p:sldId id="328" r:id="rId5"/>
    <p:sldId id="329" r:id="rId6"/>
    <p:sldId id="357" r:id="rId7"/>
    <p:sldId id="326" r:id="rId8"/>
    <p:sldId id="331" r:id="rId9"/>
    <p:sldId id="330" r:id="rId10"/>
    <p:sldId id="332" r:id="rId11"/>
    <p:sldId id="334" r:id="rId12"/>
    <p:sldId id="335" r:id="rId13"/>
    <p:sldId id="336" r:id="rId14"/>
    <p:sldId id="337" r:id="rId15"/>
    <p:sldId id="338" r:id="rId16"/>
    <p:sldId id="339" r:id="rId17"/>
    <p:sldId id="340" r:id="rId18"/>
    <p:sldId id="341" r:id="rId19"/>
    <p:sldId id="385" r:id="rId20"/>
    <p:sldId id="343" r:id="rId21"/>
    <p:sldId id="344" r:id="rId22"/>
    <p:sldId id="345" r:id="rId23"/>
    <p:sldId id="346" r:id="rId24"/>
    <p:sldId id="347" r:id="rId25"/>
    <p:sldId id="348" r:id="rId26"/>
    <p:sldId id="349" r:id="rId27"/>
    <p:sldId id="350" r:id="rId28"/>
    <p:sldId id="351" r:id="rId29"/>
    <p:sldId id="370" r:id="rId30"/>
    <p:sldId id="371" r:id="rId31"/>
    <p:sldId id="352" r:id="rId32"/>
    <p:sldId id="353" r:id="rId33"/>
    <p:sldId id="354" r:id="rId34"/>
    <p:sldId id="361" r:id="rId35"/>
    <p:sldId id="362" r:id="rId36"/>
    <p:sldId id="363" r:id="rId37"/>
    <p:sldId id="364" r:id="rId38"/>
    <p:sldId id="365" r:id="rId39"/>
    <p:sldId id="342" r:id="rId40"/>
    <p:sldId id="358" r:id="rId41"/>
    <p:sldId id="359" r:id="rId42"/>
    <p:sldId id="366" r:id="rId43"/>
    <p:sldId id="368" r:id="rId44"/>
    <p:sldId id="367" r:id="rId45"/>
    <p:sldId id="369" r:id="rId46"/>
    <p:sldId id="372" r:id="rId47"/>
    <p:sldId id="373" r:id="rId48"/>
    <p:sldId id="375" r:id="rId49"/>
    <p:sldId id="378" r:id="rId50"/>
    <p:sldId id="376" r:id="rId51"/>
    <p:sldId id="380" r:id="rId52"/>
    <p:sldId id="381" r:id="rId53"/>
    <p:sldId id="382" r:id="rId54"/>
    <p:sldId id="383" r:id="rId55"/>
    <p:sldId id="384" r:id="rId56"/>
    <p:sldId id="386" r:id="rId57"/>
    <p:sldId id="387" r:id="rId58"/>
    <p:sldId id="388" r:id="rId59"/>
    <p:sldId id="389" r:id="rId60"/>
    <p:sldId id="390" r:id="rId61"/>
    <p:sldId id="392" r:id="rId62"/>
    <p:sldId id="393" r:id="rId63"/>
    <p:sldId id="394" r:id="rId64"/>
    <p:sldId id="395" r:id="rId65"/>
    <p:sldId id="391" r:id="rId66"/>
    <p:sldId id="396" r:id="rId67"/>
    <p:sldId id="398" r:id="rId68"/>
    <p:sldId id="401" r:id="rId69"/>
    <p:sldId id="399" r:id="rId70"/>
    <p:sldId id="402" r:id="rId71"/>
    <p:sldId id="404" r:id="rId72"/>
    <p:sldId id="405" r:id="rId73"/>
    <p:sldId id="408" r:id="rId74"/>
    <p:sldId id="409" r:id="rId75"/>
    <p:sldId id="410" r:id="rId76"/>
    <p:sldId id="356" r:id="rId77"/>
    <p:sldId id="411" r:id="rId78"/>
    <p:sldId id="412" r:id="rId79"/>
    <p:sldId id="418" r:id="rId80"/>
    <p:sldId id="419" r:id="rId81"/>
    <p:sldId id="420" r:id="rId82"/>
    <p:sldId id="421" r:id="rId83"/>
    <p:sldId id="422" r:id="rId84"/>
    <p:sldId id="423" r:id="rId85"/>
    <p:sldId id="443" r:id="rId86"/>
    <p:sldId id="444" r:id="rId87"/>
    <p:sldId id="424" r:id="rId88"/>
    <p:sldId id="425" r:id="rId89"/>
    <p:sldId id="426" r:id="rId90"/>
    <p:sldId id="403" r:id="rId91"/>
    <p:sldId id="438" r:id="rId92"/>
    <p:sldId id="407" r:id="rId93"/>
    <p:sldId id="406" r:id="rId94"/>
    <p:sldId id="413" r:id="rId95"/>
    <p:sldId id="415" r:id="rId96"/>
    <p:sldId id="416" r:id="rId97"/>
    <p:sldId id="464" r:id="rId98"/>
    <p:sldId id="414" r:id="rId99"/>
    <p:sldId id="417" r:id="rId100"/>
    <p:sldId id="430" r:id="rId101"/>
    <p:sldId id="431" r:id="rId102"/>
    <p:sldId id="432" r:id="rId103"/>
    <p:sldId id="433" r:id="rId104"/>
    <p:sldId id="434" r:id="rId105"/>
    <p:sldId id="435" r:id="rId106"/>
    <p:sldId id="436" r:id="rId107"/>
    <p:sldId id="439" r:id="rId108"/>
    <p:sldId id="437" r:id="rId109"/>
    <p:sldId id="440" r:id="rId110"/>
    <p:sldId id="450" r:id="rId111"/>
    <p:sldId id="451" r:id="rId112"/>
    <p:sldId id="452" r:id="rId113"/>
    <p:sldId id="453" r:id="rId114"/>
    <p:sldId id="455" r:id="rId115"/>
    <p:sldId id="456" r:id="rId116"/>
    <p:sldId id="457" r:id="rId117"/>
    <p:sldId id="458" r:id="rId118"/>
    <p:sldId id="459" r:id="rId119"/>
    <p:sldId id="461" r:id="rId120"/>
    <p:sldId id="460" r:id="rId121"/>
    <p:sldId id="462" r:id="rId122"/>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1046" autoAdjust="0"/>
  </p:normalViewPr>
  <p:slideViewPr>
    <p:cSldViewPr snapToGrid="0">
      <p:cViewPr varScale="1">
        <p:scale>
          <a:sx n="54" d="100"/>
          <a:sy n="54" d="100"/>
        </p:scale>
        <p:origin x="15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D26981-1C1E-41E0-AA5B-789CB87105F4}" type="datetimeFigureOut">
              <a:rPr lang="fr-FR" smtClean="0"/>
              <a:t>14/03/2024</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FA952E-7278-4D50-9390-ACE7CA2DC659}" type="slidenum">
              <a:rPr lang="fr-FR" smtClean="0"/>
              <a:t>‹N°›</a:t>
            </a:fld>
            <a:endParaRPr lang="fr-FR"/>
          </a:p>
        </p:txBody>
      </p:sp>
    </p:spTree>
    <p:extLst>
      <p:ext uri="{BB962C8B-B14F-4D97-AF65-F5344CB8AC3E}">
        <p14:creationId xmlns:p14="http://schemas.microsoft.com/office/powerpoint/2010/main" val="3317963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7FF7E48B-7DE7-44BD-9F11-2FFF200335DF}" type="datetime1">
              <a:rPr lang="fr-FR" smtClean="0"/>
              <a:t>14/03/2024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4C8D40A-45DA-49FB-8D9A-B1F265F8EE6C}" type="slidenum">
              <a:rPr lang="fr-FR" smtClean="0"/>
              <a:t>‹N°›</a:t>
            </a:fld>
            <a:endParaRPr lang="fr-FR"/>
          </a:p>
        </p:txBody>
      </p:sp>
    </p:spTree>
    <p:extLst>
      <p:ext uri="{BB962C8B-B14F-4D97-AF65-F5344CB8AC3E}">
        <p14:creationId xmlns:p14="http://schemas.microsoft.com/office/powerpoint/2010/main" val="1702171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1697902-3E07-486D-BEBA-49149E478646}" type="datetime1">
              <a:rPr lang="fr-FR" smtClean="0"/>
              <a:t>14/03/2024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4C8D40A-45DA-49FB-8D9A-B1F265F8EE6C}" type="slidenum">
              <a:rPr lang="fr-FR" smtClean="0"/>
              <a:t>‹N°›</a:t>
            </a:fld>
            <a:endParaRPr lang="fr-FR"/>
          </a:p>
        </p:txBody>
      </p:sp>
    </p:spTree>
    <p:extLst>
      <p:ext uri="{BB962C8B-B14F-4D97-AF65-F5344CB8AC3E}">
        <p14:creationId xmlns:p14="http://schemas.microsoft.com/office/powerpoint/2010/main" val="2263351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C1DF240-E99D-41DC-8454-5B81856932AF}" type="datetime1">
              <a:rPr lang="fr-FR" smtClean="0"/>
              <a:t>14/03/2024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4C8D40A-45DA-49FB-8D9A-B1F265F8EE6C}" type="slidenum">
              <a:rPr lang="fr-FR" smtClean="0"/>
              <a:t>‹N°›</a:t>
            </a:fld>
            <a:endParaRPr lang="fr-FR"/>
          </a:p>
        </p:txBody>
      </p:sp>
    </p:spTree>
    <p:extLst>
      <p:ext uri="{BB962C8B-B14F-4D97-AF65-F5344CB8AC3E}">
        <p14:creationId xmlns:p14="http://schemas.microsoft.com/office/powerpoint/2010/main" val="2543080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0C2A477-3C45-4245-84F4-53B0E0A3C88F}" type="datetime1">
              <a:rPr lang="fr-FR" smtClean="0"/>
              <a:t>14/03/2024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4C8D40A-45DA-49FB-8D9A-B1F265F8EE6C}" type="slidenum">
              <a:rPr lang="fr-FR" smtClean="0"/>
              <a:t>‹N°›</a:t>
            </a:fld>
            <a:endParaRPr lang="fr-FR"/>
          </a:p>
        </p:txBody>
      </p:sp>
    </p:spTree>
    <p:extLst>
      <p:ext uri="{BB962C8B-B14F-4D97-AF65-F5344CB8AC3E}">
        <p14:creationId xmlns:p14="http://schemas.microsoft.com/office/powerpoint/2010/main" val="550480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C786D9FB-8AF0-4530-B12D-5101EA2F4AB8}" type="datetime1">
              <a:rPr lang="fr-FR" smtClean="0"/>
              <a:t>14/03/2024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4C8D40A-45DA-49FB-8D9A-B1F265F8EE6C}" type="slidenum">
              <a:rPr lang="fr-FR" smtClean="0"/>
              <a:t>‹N°›</a:t>
            </a:fld>
            <a:endParaRPr lang="fr-FR"/>
          </a:p>
        </p:txBody>
      </p:sp>
    </p:spTree>
    <p:extLst>
      <p:ext uri="{BB962C8B-B14F-4D97-AF65-F5344CB8AC3E}">
        <p14:creationId xmlns:p14="http://schemas.microsoft.com/office/powerpoint/2010/main" val="2457933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04C78F6F-8741-4510-AADF-8CB9896FADEE}" type="datetime1">
              <a:rPr lang="fr-FR" smtClean="0"/>
              <a:t>14/03/2024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4C8D40A-45DA-49FB-8D9A-B1F265F8EE6C}" type="slidenum">
              <a:rPr lang="fr-FR" smtClean="0"/>
              <a:t>‹N°›</a:t>
            </a:fld>
            <a:endParaRPr lang="fr-FR"/>
          </a:p>
        </p:txBody>
      </p:sp>
    </p:spTree>
    <p:extLst>
      <p:ext uri="{BB962C8B-B14F-4D97-AF65-F5344CB8AC3E}">
        <p14:creationId xmlns:p14="http://schemas.microsoft.com/office/powerpoint/2010/main" val="344913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Content Placeholder 3"/>
          <p:cNvSpPr>
            <a:spLocks noGrp="1"/>
          </p:cNvSpPr>
          <p:nvPr>
            <p:ph sz="half" idx="2"/>
          </p:nvPr>
        </p:nvSpPr>
        <p:spPr>
          <a:xfrm>
            <a:off x="629842" y="2505075"/>
            <a:ext cx="3868340"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Content Placeholder 5"/>
          <p:cNvSpPr>
            <a:spLocks noGrp="1"/>
          </p:cNvSpPr>
          <p:nvPr>
            <p:ph sz="quarter" idx="4"/>
          </p:nvPr>
        </p:nvSpPr>
        <p:spPr>
          <a:xfrm>
            <a:off x="4629150" y="2505075"/>
            <a:ext cx="3887391"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7F7D2FB-6973-479D-BD91-B27D8076F091}" type="datetime1">
              <a:rPr lang="fr-FR" smtClean="0"/>
              <a:t>14/03/2024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4C8D40A-45DA-49FB-8D9A-B1F265F8EE6C}" type="slidenum">
              <a:rPr lang="fr-FR" smtClean="0"/>
              <a:t>‹N°›</a:t>
            </a:fld>
            <a:endParaRPr lang="fr-FR"/>
          </a:p>
        </p:txBody>
      </p:sp>
    </p:spTree>
    <p:extLst>
      <p:ext uri="{BB962C8B-B14F-4D97-AF65-F5344CB8AC3E}">
        <p14:creationId xmlns:p14="http://schemas.microsoft.com/office/powerpoint/2010/main" val="1184784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9C7FFCE-2272-4F21-AEFF-D1B0A2610374}" type="datetime1">
              <a:rPr lang="fr-FR" smtClean="0"/>
              <a:t>14/03/2024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4C8D40A-45DA-49FB-8D9A-B1F265F8EE6C}" type="slidenum">
              <a:rPr lang="fr-FR" smtClean="0"/>
              <a:t>‹N°›</a:t>
            </a:fld>
            <a:endParaRPr lang="fr-FR"/>
          </a:p>
        </p:txBody>
      </p:sp>
    </p:spTree>
    <p:extLst>
      <p:ext uri="{BB962C8B-B14F-4D97-AF65-F5344CB8AC3E}">
        <p14:creationId xmlns:p14="http://schemas.microsoft.com/office/powerpoint/2010/main" val="1226768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7E5A79-79F3-4CEA-8734-F491BF517677}" type="datetime1">
              <a:rPr lang="fr-FR" smtClean="0"/>
              <a:t>14/03/2024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04C8D40A-45DA-49FB-8D9A-B1F265F8EE6C}" type="slidenum">
              <a:rPr lang="fr-FR" smtClean="0"/>
              <a:t>‹N°›</a:t>
            </a:fld>
            <a:endParaRPr lang="fr-FR"/>
          </a:p>
        </p:txBody>
      </p:sp>
    </p:spTree>
    <p:extLst>
      <p:ext uri="{BB962C8B-B14F-4D97-AF65-F5344CB8AC3E}">
        <p14:creationId xmlns:p14="http://schemas.microsoft.com/office/powerpoint/2010/main" val="485994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Date Placeholder 4"/>
          <p:cNvSpPr>
            <a:spLocks noGrp="1"/>
          </p:cNvSpPr>
          <p:nvPr>
            <p:ph type="dt" sz="half" idx="10"/>
          </p:nvPr>
        </p:nvSpPr>
        <p:spPr/>
        <p:txBody>
          <a:bodyPr/>
          <a:lstStyle/>
          <a:p>
            <a:fld id="{EF989A93-8722-44C8-9626-B8365DD72510}" type="datetime1">
              <a:rPr lang="fr-FR" smtClean="0"/>
              <a:t>14/03/2024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4C8D40A-45DA-49FB-8D9A-B1F265F8EE6C}" type="slidenum">
              <a:rPr lang="fr-FR" smtClean="0"/>
              <a:t>‹N°›</a:t>
            </a:fld>
            <a:endParaRPr lang="fr-FR"/>
          </a:p>
        </p:txBody>
      </p:sp>
    </p:spTree>
    <p:extLst>
      <p:ext uri="{BB962C8B-B14F-4D97-AF65-F5344CB8AC3E}">
        <p14:creationId xmlns:p14="http://schemas.microsoft.com/office/powerpoint/2010/main" val="4025626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Date Placeholder 4"/>
          <p:cNvSpPr>
            <a:spLocks noGrp="1"/>
          </p:cNvSpPr>
          <p:nvPr>
            <p:ph type="dt" sz="half" idx="10"/>
          </p:nvPr>
        </p:nvSpPr>
        <p:spPr/>
        <p:txBody>
          <a:bodyPr/>
          <a:lstStyle/>
          <a:p>
            <a:fld id="{90E5AFA3-E1E6-4274-90A8-86B1D71AF90D}" type="datetime1">
              <a:rPr lang="fr-FR" smtClean="0"/>
              <a:t>14/03/2024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4C8D40A-45DA-49FB-8D9A-B1F265F8EE6C}" type="slidenum">
              <a:rPr lang="fr-FR" smtClean="0"/>
              <a:t>‹N°›</a:t>
            </a:fld>
            <a:endParaRPr lang="fr-FR"/>
          </a:p>
        </p:txBody>
      </p:sp>
    </p:spTree>
    <p:extLst>
      <p:ext uri="{BB962C8B-B14F-4D97-AF65-F5344CB8AC3E}">
        <p14:creationId xmlns:p14="http://schemas.microsoft.com/office/powerpoint/2010/main" val="493769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3AEEDC-E609-4EFC-A062-BD6A8F607BDB}" type="datetime1">
              <a:rPr lang="fr-FR" smtClean="0"/>
              <a:t>14/03/2024</a:t>
            </a:fld>
            <a:endParaRPr lang="fr-F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C8D40A-45DA-49FB-8D9A-B1F265F8EE6C}" type="slidenum">
              <a:rPr lang="fr-FR" smtClean="0"/>
              <a:t>‹N°›</a:t>
            </a:fld>
            <a:endParaRPr lang="fr-FR"/>
          </a:p>
        </p:txBody>
      </p:sp>
    </p:spTree>
    <p:extLst>
      <p:ext uri="{BB962C8B-B14F-4D97-AF65-F5344CB8AC3E}">
        <p14:creationId xmlns:p14="http://schemas.microsoft.com/office/powerpoint/2010/main" val="2849182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0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11.png"/><Relationship Id="rId4" Type="http://schemas.openxmlformats.org/officeDocument/2006/relationships/image" Target="../media/image79.png"/></Relationships>
</file>

<file path=ppt/slides/_rels/slide10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102.png"/><Relationship Id="rId4" Type="http://schemas.openxmlformats.org/officeDocument/2006/relationships/image" Target="../media/image100.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54.png"/><Relationship Id="rId7" Type="http://schemas.openxmlformats.org/officeDocument/2006/relationships/image" Target="../media/image91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6.png"/><Relationship Id="rId4" Type="http://schemas.openxmlformats.org/officeDocument/2006/relationships/image" Target="../media/image69.png"/><Relationship Id="rId9" Type="http://schemas.openxmlformats.org/officeDocument/2006/relationships/image" Target="../media/image110.png"/></Relationships>
</file>

<file path=ppt/slides/_rels/slide1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54.png"/><Relationship Id="rId7" Type="http://schemas.openxmlformats.org/officeDocument/2006/relationships/image" Target="../media/image91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130.png"/><Relationship Id="rId5" Type="http://schemas.openxmlformats.org/officeDocument/2006/relationships/image" Target="../media/image76.png"/><Relationship Id="rId10" Type="http://schemas.openxmlformats.org/officeDocument/2006/relationships/image" Target="../media/image120.png"/><Relationship Id="rId4" Type="http://schemas.openxmlformats.org/officeDocument/2006/relationships/image" Target="../media/image69.png"/><Relationship Id="rId9" Type="http://schemas.openxmlformats.org/officeDocument/2006/relationships/image" Target="../media/image110.png"/></Relationships>
</file>

<file path=ppt/slides/_rels/slide19.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41.png"/><Relationship Id="rId7" Type="http://schemas.openxmlformats.org/officeDocument/2006/relationships/image" Target="../media/image18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60.png"/><Relationship Id="rId4" Type="http://schemas.openxmlformats.org/officeDocument/2006/relationships/image" Target="../media/image151.png"/><Relationship Id="rId9" Type="http://schemas.openxmlformats.org/officeDocument/2006/relationships/image" Target="../media/image200.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54.png"/><Relationship Id="rId7" Type="http://schemas.openxmlformats.org/officeDocument/2006/relationships/image" Target="../media/image91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6.png"/><Relationship Id="rId4" Type="http://schemas.openxmlformats.org/officeDocument/2006/relationships/image" Target="../media/image69.png"/><Relationship Id="rId9" Type="http://schemas.openxmlformats.org/officeDocument/2006/relationships/image" Target="../media/image150.png"/></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3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30.png"/></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290.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00.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78.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0" y="360"/>
            <a:ext cx="9193308" cy="3047680"/>
          </a:xfrm>
          <a:prstGeom prst="rect">
            <a:avLst/>
          </a:prstGeom>
        </p:spPr>
      </p:pic>
      <p:sp>
        <p:nvSpPr>
          <p:cNvPr id="11" name="Sous-titre 2"/>
          <p:cNvSpPr txBox="1">
            <a:spLocks/>
          </p:cNvSpPr>
          <p:nvPr/>
        </p:nvSpPr>
        <p:spPr>
          <a:xfrm>
            <a:off x="89680" y="6103813"/>
            <a:ext cx="6007293" cy="931270"/>
          </a:xfrm>
          <a:prstGeom prst="rect">
            <a:avLst/>
          </a:prstGeom>
        </p:spPr>
        <p:txBody>
          <a:bodyPr vert="horz" lIns="91431" tIns="45715" rIns="91431" bIns="4571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600" dirty="0"/>
              <a:t>Version mars 2024</a:t>
            </a:r>
          </a:p>
          <a:p>
            <a:pPr marL="0" indent="0">
              <a:buNone/>
            </a:pPr>
            <a:r>
              <a:rPr lang="fr-FR" sz="1400" dirty="0"/>
              <a:t>Jean-Yves </a:t>
            </a:r>
            <a:r>
              <a:rPr lang="fr-FR" sz="1400" dirty="0" err="1"/>
              <a:t>Barnagaud</a:t>
            </a:r>
            <a:r>
              <a:rPr lang="fr-FR" sz="1400" dirty="0"/>
              <a:t> – EPHE : jean-yves.barnagaud@ephe.psl.eu</a:t>
            </a:r>
            <a:endParaRPr lang="fr-FR" sz="1600" dirty="0"/>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6204" y="6161408"/>
            <a:ext cx="3187960" cy="543201"/>
          </a:xfrm>
          <a:prstGeom prst="rect">
            <a:avLst/>
          </a:prstGeom>
        </p:spPr>
      </p:pic>
      <p:sp>
        <p:nvSpPr>
          <p:cNvPr id="8" name="Rectangle 7"/>
          <p:cNvSpPr/>
          <p:nvPr/>
        </p:nvSpPr>
        <p:spPr>
          <a:xfrm>
            <a:off x="412207" y="3958392"/>
            <a:ext cx="4932944" cy="646331"/>
          </a:xfrm>
          <a:prstGeom prst="rect">
            <a:avLst/>
          </a:prstGeom>
        </p:spPr>
        <p:txBody>
          <a:bodyPr wrap="square">
            <a:spAutoFit/>
          </a:bodyPr>
          <a:lstStyle/>
          <a:p>
            <a:r>
              <a:rPr lang="fr-FR" sz="3600" dirty="0">
                <a:solidFill>
                  <a:prstClr val="black"/>
                </a:solidFill>
                <a:latin typeface="Calibri Light" panose="020F0302020204030204"/>
              </a:rPr>
              <a:t>Construire une inférence</a:t>
            </a:r>
          </a:p>
        </p:txBody>
      </p:sp>
      <p:pic>
        <p:nvPicPr>
          <p:cNvPr id="9" name="Picture 2" descr="http://sleevez-moi.com/wp-content/uploads/2014/11/Balan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5151" y="3532269"/>
            <a:ext cx="3337932" cy="2241070"/>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a:extLst>
              <a:ext uri="{FF2B5EF4-FFF2-40B4-BE49-F238E27FC236}">
                <a16:creationId xmlns:a16="http://schemas.microsoft.com/office/drawing/2014/main" id="{BE0E60D7-A49F-3119-51AC-30AA2513DCA4}"/>
              </a:ext>
            </a:extLst>
          </p:cNvPr>
          <p:cNvSpPr>
            <a:spLocks noGrp="1"/>
          </p:cNvSpPr>
          <p:nvPr>
            <p:ph type="sldNum" sz="quarter" idx="12"/>
          </p:nvPr>
        </p:nvSpPr>
        <p:spPr/>
        <p:txBody>
          <a:bodyPr/>
          <a:lstStyle/>
          <a:p>
            <a:fld id="{04C8D40A-45DA-49FB-8D9A-B1F265F8EE6C}" type="slidenum">
              <a:rPr lang="fr-FR" smtClean="0"/>
              <a:t>1</a:t>
            </a:fld>
            <a:endParaRPr lang="fr-FR"/>
          </a:p>
        </p:txBody>
      </p:sp>
    </p:spTree>
    <p:extLst>
      <p:ext uri="{BB962C8B-B14F-4D97-AF65-F5344CB8AC3E}">
        <p14:creationId xmlns:p14="http://schemas.microsoft.com/office/powerpoint/2010/main" val="1008491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2871438" y="4461095"/>
            <a:ext cx="2713463" cy="646331"/>
          </a:xfrm>
          <a:prstGeom prst="rect">
            <a:avLst/>
          </a:prstGeom>
          <a:noFill/>
        </p:spPr>
        <p:txBody>
          <a:bodyPr wrap="square" rtlCol="0">
            <a:spAutoFit/>
          </a:bodyPr>
          <a:lstStyle/>
          <a:p>
            <a:pPr algn="ctr"/>
            <a:r>
              <a:rPr lang="fr-FR" dirty="0">
                <a:solidFill>
                  <a:schemeClr val="accent2">
                    <a:lumMod val="75000"/>
                  </a:schemeClr>
                </a:solidFill>
              </a:rPr>
              <a:t>Variable à expliquer</a:t>
            </a:r>
          </a:p>
          <a:p>
            <a:pPr algn="ctr"/>
            <a:r>
              <a:rPr lang="fr-FR" dirty="0">
                <a:solidFill>
                  <a:schemeClr val="accent2">
                    <a:lumMod val="75000"/>
                  </a:schemeClr>
                </a:solidFill>
              </a:rPr>
              <a:t>= « </a:t>
            </a:r>
            <a:r>
              <a:rPr lang="fr-FR" b="1" dirty="0">
                <a:solidFill>
                  <a:schemeClr val="accent2">
                    <a:lumMod val="75000"/>
                  </a:schemeClr>
                </a:solidFill>
              </a:rPr>
              <a:t>Variable de réponse</a:t>
            </a:r>
            <a:r>
              <a:rPr lang="fr-FR" dirty="0">
                <a:solidFill>
                  <a:schemeClr val="accent2">
                    <a:lumMod val="75000"/>
                  </a:schemeClr>
                </a:solidFill>
              </a:rPr>
              <a:t> »</a:t>
            </a:r>
          </a:p>
        </p:txBody>
      </p:sp>
      <p:sp>
        <p:nvSpPr>
          <p:cNvPr id="22" name="ZoneTexte 21"/>
          <p:cNvSpPr txBox="1"/>
          <p:nvPr/>
        </p:nvSpPr>
        <p:spPr>
          <a:xfrm>
            <a:off x="5976124" y="4399790"/>
            <a:ext cx="2713463" cy="923330"/>
          </a:xfrm>
          <a:prstGeom prst="rect">
            <a:avLst/>
          </a:prstGeom>
          <a:noFill/>
        </p:spPr>
        <p:txBody>
          <a:bodyPr wrap="square" rtlCol="0">
            <a:spAutoFit/>
          </a:bodyPr>
          <a:lstStyle/>
          <a:p>
            <a:pPr algn="ctr"/>
            <a:r>
              <a:rPr lang="fr-FR" dirty="0">
                <a:solidFill>
                  <a:schemeClr val="accent1">
                    <a:lumMod val="75000"/>
                  </a:schemeClr>
                </a:solidFill>
              </a:rPr>
              <a:t>Variable qui permet d’expliquer</a:t>
            </a:r>
          </a:p>
          <a:p>
            <a:pPr algn="ctr"/>
            <a:r>
              <a:rPr lang="fr-FR" dirty="0">
                <a:solidFill>
                  <a:schemeClr val="accent1">
                    <a:lumMod val="75000"/>
                  </a:schemeClr>
                </a:solidFill>
              </a:rPr>
              <a:t>= « </a:t>
            </a:r>
            <a:r>
              <a:rPr lang="fr-FR" b="1" dirty="0">
                <a:solidFill>
                  <a:schemeClr val="accent1">
                    <a:lumMod val="75000"/>
                  </a:schemeClr>
                </a:solidFill>
              </a:rPr>
              <a:t>Variable explicative</a:t>
            </a:r>
            <a:r>
              <a:rPr lang="fr-FR" dirty="0">
                <a:solidFill>
                  <a:schemeClr val="accent1">
                    <a:lumMod val="75000"/>
                  </a:schemeClr>
                </a:solidFill>
              </a:rPr>
              <a:t> »</a:t>
            </a:r>
          </a:p>
        </p:txBody>
      </p:sp>
      <p:pic>
        <p:nvPicPr>
          <p:cNvPr id="23" name="Imag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531" y="0"/>
            <a:ext cx="3570880" cy="3474369"/>
          </a:xfrm>
          <a:prstGeom prst="rect">
            <a:avLst/>
          </a:prstGeom>
        </p:spPr>
      </p:pic>
      <p:sp>
        <p:nvSpPr>
          <p:cNvPr id="9" name="Arc 8"/>
          <p:cNvSpPr/>
          <p:nvPr/>
        </p:nvSpPr>
        <p:spPr>
          <a:xfrm rot="18509000">
            <a:off x="4780620" y="4224928"/>
            <a:ext cx="1694985" cy="1486829"/>
          </a:xfrm>
          <a:prstGeom prst="arc">
            <a:avLst>
              <a:gd name="adj1" fmla="val 16985335"/>
              <a:gd name="adj2" fmla="val 47771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p:cNvSpPr txBox="1"/>
          <p:nvPr/>
        </p:nvSpPr>
        <p:spPr>
          <a:xfrm>
            <a:off x="4857284" y="3759291"/>
            <a:ext cx="2572215" cy="369332"/>
          </a:xfrm>
          <a:prstGeom prst="rect">
            <a:avLst/>
          </a:prstGeom>
          <a:noFill/>
        </p:spPr>
        <p:txBody>
          <a:bodyPr wrap="square" rtlCol="0">
            <a:spAutoFit/>
          </a:bodyPr>
          <a:lstStyle/>
          <a:p>
            <a:r>
              <a:rPr lang="fr-FR" dirty="0">
                <a:solidFill>
                  <a:schemeClr val="accent4">
                    <a:lumMod val="75000"/>
                  </a:schemeClr>
                </a:solidFill>
              </a:rPr>
              <a:t>relation statistique</a:t>
            </a:r>
          </a:p>
        </p:txBody>
      </p:sp>
      <p:sp>
        <p:nvSpPr>
          <p:cNvPr id="2" name="Rectangle 1"/>
          <p:cNvSpPr/>
          <p:nvPr/>
        </p:nvSpPr>
        <p:spPr>
          <a:xfrm>
            <a:off x="3263590" y="5646285"/>
            <a:ext cx="4572000" cy="646331"/>
          </a:xfrm>
          <a:prstGeom prst="rect">
            <a:avLst/>
          </a:prstGeom>
        </p:spPr>
        <p:txBody>
          <a:bodyPr>
            <a:spAutoFit/>
          </a:bodyPr>
          <a:lstStyle/>
          <a:p>
            <a:pPr algn="just"/>
            <a:r>
              <a:rPr lang="fr-FR" b="1" dirty="0">
                <a:solidFill>
                  <a:schemeClr val="accent2">
                    <a:lumMod val="75000"/>
                  </a:schemeClr>
                </a:solidFill>
              </a:rPr>
              <a:t>De combien la date de sortie d’hibernation varie </a:t>
            </a:r>
            <a:r>
              <a:rPr lang="fr-FR" b="1" dirty="0">
                <a:solidFill>
                  <a:schemeClr val="accent4">
                    <a:lumMod val="75000"/>
                  </a:schemeClr>
                </a:solidFill>
              </a:rPr>
              <a:t>pour</a:t>
            </a:r>
            <a:r>
              <a:rPr lang="fr-FR" b="1" dirty="0"/>
              <a:t> </a:t>
            </a:r>
            <a:r>
              <a:rPr lang="fr-FR" b="1" dirty="0">
                <a:solidFill>
                  <a:schemeClr val="accent1">
                    <a:lumMod val="75000"/>
                  </a:schemeClr>
                </a:solidFill>
              </a:rPr>
              <a:t>1°C d’élévation de la température?</a:t>
            </a:r>
          </a:p>
        </p:txBody>
      </p:sp>
      <p:cxnSp>
        <p:nvCxnSpPr>
          <p:cNvPr id="5" name="Connecteur droit avec flèche 4"/>
          <p:cNvCxnSpPr/>
          <p:nvPr/>
        </p:nvCxnSpPr>
        <p:spPr>
          <a:xfrm>
            <a:off x="3263590" y="2587083"/>
            <a:ext cx="254247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V="1">
            <a:off x="3568390" y="475980"/>
            <a:ext cx="0" cy="24031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2851922" y="867371"/>
            <a:ext cx="3285892" cy="143479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56685" y="4399790"/>
            <a:ext cx="2966224" cy="1477328"/>
          </a:xfrm>
          <a:prstGeom prst="rect">
            <a:avLst/>
          </a:prstGeom>
          <a:noFill/>
        </p:spPr>
        <p:txBody>
          <a:bodyPr wrap="square" rtlCol="0">
            <a:spAutoFit/>
          </a:bodyPr>
          <a:lstStyle/>
          <a:p>
            <a:r>
              <a:rPr lang="fr-FR" dirty="0"/>
              <a:t>On cherche la relation entre deux variables = la </a:t>
            </a:r>
            <a:r>
              <a:rPr lang="fr-FR" dirty="0" err="1"/>
              <a:t>co</a:t>
            </a:r>
            <a:r>
              <a:rPr lang="fr-FR" dirty="0"/>
              <a:t>-relation</a:t>
            </a:r>
          </a:p>
          <a:p>
            <a:endParaRPr lang="fr-FR" dirty="0"/>
          </a:p>
          <a:p>
            <a:r>
              <a:rPr lang="fr-FR" dirty="0"/>
              <a:t>Estimer une </a:t>
            </a:r>
            <a:r>
              <a:rPr lang="fr-FR" b="1" dirty="0"/>
              <a:t>corrélation</a:t>
            </a:r>
          </a:p>
          <a:p>
            <a:endParaRPr lang="fr-FR" dirty="0"/>
          </a:p>
        </p:txBody>
      </p:sp>
      <p:sp>
        <p:nvSpPr>
          <p:cNvPr id="14" name="Accolade ouvrante 13"/>
          <p:cNvSpPr/>
          <p:nvPr/>
        </p:nvSpPr>
        <p:spPr>
          <a:xfrm>
            <a:off x="2871438" y="3657600"/>
            <a:ext cx="302942" cy="298109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6F1F8549-BC4C-0768-9858-8A186A0CFC03}"/>
              </a:ext>
            </a:extLst>
          </p:cNvPr>
          <p:cNvSpPr>
            <a:spLocks noGrp="1"/>
          </p:cNvSpPr>
          <p:nvPr>
            <p:ph type="sldNum" sz="quarter" idx="12"/>
          </p:nvPr>
        </p:nvSpPr>
        <p:spPr/>
        <p:txBody>
          <a:bodyPr/>
          <a:lstStyle/>
          <a:p>
            <a:fld id="{04C8D40A-45DA-49FB-8D9A-B1F265F8EE6C}" type="slidenum">
              <a:rPr lang="fr-FR" smtClean="0"/>
              <a:t>10</a:t>
            </a:fld>
            <a:endParaRPr lang="fr-FR"/>
          </a:p>
        </p:txBody>
      </p:sp>
    </p:spTree>
    <p:extLst>
      <p:ext uri="{BB962C8B-B14F-4D97-AF65-F5344CB8AC3E}">
        <p14:creationId xmlns:p14="http://schemas.microsoft.com/office/powerpoint/2010/main" val="10238546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37" y="364931"/>
            <a:ext cx="2847975" cy="2581275"/>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587" y="626430"/>
            <a:ext cx="3390900" cy="2502023"/>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5612" y="66674"/>
            <a:ext cx="2766018" cy="3177788"/>
          </a:xfrm>
          <a:prstGeom prst="rect">
            <a:avLst/>
          </a:prstGeom>
        </p:spPr>
      </p:pic>
      <p:sp>
        <p:nvSpPr>
          <p:cNvPr id="7" name="ZoneTexte 6"/>
          <p:cNvSpPr txBox="1"/>
          <p:nvPr/>
        </p:nvSpPr>
        <p:spPr>
          <a:xfrm>
            <a:off x="423862" y="3542719"/>
            <a:ext cx="8596313" cy="2862322"/>
          </a:xfrm>
          <a:prstGeom prst="rect">
            <a:avLst/>
          </a:prstGeom>
          <a:noFill/>
        </p:spPr>
        <p:txBody>
          <a:bodyPr wrap="square" rtlCol="0">
            <a:spAutoFit/>
          </a:bodyPr>
          <a:lstStyle/>
          <a:p>
            <a:r>
              <a:rPr lang="fr-FR" dirty="0"/>
              <a:t>On ne peut </a:t>
            </a:r>
            <a:r>
              <a:rPr lang="fr-FR" b="1" u="sng" dirty="0"/>
              <a:t>pas faire l’hypothèse </a:t>
            </a:r>
            <a:r>
              <a:rPr lang="fr-FR" dirty="0"/>
              <a:t>que la concentration en </a:t>
            </a:r>
            <a:r>
              <a:rPr lang="fr-FR" dirty="0" err="1"/>
              <a:t>oestradiol</a:t>
            </a:r>
            <a:r>
              <a:rPr lang="fr-FR" dirty="0"/>
              <a:t> se résume bien par une </a:t>
            </a:r>
            <a:r>
              <a:rPr lang="fr-FR" b="1" u="sng" dirty="0"/>
              <a:t>loi normale</a:t>
            </a:r>
          </a:p>
          <a:p>
            <a:endParaRPr lang="fr-FR" b="1" dirty="0"/>
          </a:p>
          <a:p>
            <a:pPr marL="285750" indent="-285750">
              <a:buFont typeface="Wingdings" panose="05000000000000000000" pitchFamily="2" charset="2"/>
              <a:buChar char="à"/>
            </a:pPr>
            <a:r>
              <a:rPr lang="fr-FR" i="1" dirty="0">
                <a:sym typeface="Wingdings" panose="05000000000000000000" pitchFamily="2" charset="2"/>
              </a:rPr>
              <a:t>On ne peut pas utiliser un modèle paramétrique (= qui résume nos données par les paramètres d’une distribution connue)</a:t>
            </a:r>
          </a:p>
          <a:p>
            <a:endParaRPr lang="fr-FR" b="1" dirty="0">
              <a:sym typeface="Wingdings" panose="05000000000000000000" pitchFamily="2" charset="2"/>
            </a:endParaRPr>
          </a:p>
          <a:p>
            <a:r>
              <a:rPr lang="fr-FR" dirty="0">
                <a:sym typeface="Wingdings" panose="05000000000000000000" pitchFamily="2" charset="2"/>
              </a:rPr>
              <a:t>On doit tenir compte du fait que les données sont </a:t>
            </a:r>
            <a:r>
              <a:rPr lang="fr-FR" b="1" u="sng" dirty="0">
                <a:sym typeface="Wingdings" panose="05000000000000000000" pitchFamily="2" charset="2"/>
              </a:rPr>
              <a:t>appariées</a:t>
            </a:r>
          </a:p>
          <a:p>
            <a:endParaRPr lang="fr-FR" b="1" u="sng" dirty="0">
              <a:sym typeface="Wingdings" panose="05000000000000000000" pitchFamily="2" charset="2"/>
            </a:endParaRPr>
          </a:p>
          <a:p>
            <a:r>
              <a:rPr lang="fr-FR" dirty="0">
                <a:sym typeface="Wingdings" panose="05000000000000000000" pitchFamily="2" charset="2"/>
              </a:rPr>
              <a:t> </a:t>
            </a:r>
            <a:r>
              <a:rPr lang="fr-FR" i="1" dirty="0">
                <a:sym typeface="Wingdings" panose="05000000000000000000" pitchFamily="2" charset="2"/>
              </a:rPr>
              <a:t>Trouver une méthode qui permet de différencier les paires de données correspondant à chaque individu</a:t>
            </a:r>
          </a:p>
        </p:txBody>
      </p:sp>
      <p:sp>
        <p:nvSpPr>
          <p:cNvPr id="2" name="Espace réservé du numéro de diapositive 1">
            <a:extLst>
              <a:ext uri="{FF2B5EF4-FFF2-40B4-BE49-F238E27FC236}">
                <a16:creationId xmlns:a16="http://schemas.microsoft.com/office/drawing/2014/main" id="{AEDBA0A4-550D-682C-1640-CC5FB165E3A0}"/>
              </a:ext>
            </a:extLst>
          </p:cNvPr>
          <p:cNvSpPr>
            <a:spLocks noGrp="1"/>
          </p:cNvSpPr>
          <p:nvPr>
            <p:ph type="sldNum" sz="quarter" idx="12"/>
          </p:nvPr>
        </p:nvSpPr>
        <p:spPr/>
        <p:txBody>
          <a:bodyPr/>
          <a:lstStyle/>
          <a:p>
            <a:fld id="{04C8D40A-45DA-49FB-8D9A-B1F265F8EE6C}" type="slidenum">
              <a:rPr lang="fr-FR" smtClean="0"/>
              <a:t>100</a:t>
            </a:fld>
            <a:endParaRPr lang="fr-FR"/>
          </a:p>
        </p:txBody>
      </p:sp>
    </p:spTree>
    <p:extLst>
      <p:ext uri="{BB962C8B-B14F-4D97-AF65-F5344CB8AC3E}">
        <p14:creationId xmlns:p14="http://schemas.microsoft.com/office/powerpoint/2010/main" val="24360276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37" y="364931"/>
            <a:ext cx="2847975" cy="2581275"/>
          </a:xfrm>
          <a:prstGeom prst="rect">
            <a:avLst/>
          </a:prstGeom>
        </p:spPr>
      </p:pic>
      <p:sp>
        <p:nvSpPr>
          <p:cNvPr id="6" name="ZoneTexte 5"/>
          <p:cNvSpPr txBox="1"/>
          <p:nvPr/>
        </p:nvSpPr>
        <p:spPr>
          <a:xfrm>
            <a:off x="1085850" y="3848100"/>
            <a:ext cx="7048500" cy="646331"/>
          </a:xfrm>
          <a:prstGeom prst="rect">
            <a:avLst/>
          </a:prstGeom>
          <a:noFill/>
        </p:spPr>
        <p:txBody>
          <a:bodyPr wrap="square" rtlCol="0">
            <a:spAutoFit/>
          </a:bodyPr>
          <a:lstStyle/>
          <a:p>
            <a:r>
              <a:rPr lang="fr-FR" dirty="0"/>
              <a:t>On ne peut pas comparer les moyennes de nos deux échantillons, mais on peut calculer la différence entre T0 et T30 pour </a:t>
            </a:r>
            <a:r>
              <a:rPr lang="fr-FR" b="1" u="sng" dirty="0"/>
              <a:t>chaque individu</a:t>
            </a: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487" y="429223"/>
            <a:ext cx="1419225" cy="2638425"/>
          </a:xfrm>
          <a:prstGeom prst="rect">
            <a:avLst/>
          </a:prstGeom>
        </p:spPr>
      </p:pic>
      <p:sp>
        <p:nvSpPr>
          <p:cNvPr id="8" name="Flèche courbée vers la droite 7"/>
          <p:cNvSpPr/>
          <p:nvPr/>
        </p:nvSpPr>
        <p:spPr>
          <a:xfrm rot="16200000">
            <a:off x="3095625" y="2488115"/>
            <a:ext cx="581025" cy="1740094"/>
          </a:xfrm>
          <a:prstGeom prst="curved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Triangle isocèle 8"/>
          <p:cNvSpPr/>
          <p:nvPr/>
        </p:nvSpPr>
        <p:spPr>
          <a:xfrm>
            <a:off x="1724025" y="2946206"/>
            <a:ext cx="266700" cy="24466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1085849" y="4828490"/>
            <a:ext cx="7048500" cy="646331"/>
          </a:xfrm>
          <a:prstGeom prst="rect">
            <a:avLst/>
          </a:prstGeom>
          <a:noFill/>
        </p:spPr>
        <p:txBody>
          <a:bodyPr wrap="square" rtlCol="0">
            <a:spAutoFit/>
          </a:bodyPr>
          <a:lstStyle/>
          <a:p>
            <a:r>
              <a:rPr lang="fr-FR" i="1" dirty="0"/>
              <a:t>différence positive = la concentration est plus grande après injection</a:t>
            </a:r>
          </a:p>
          <a:p>
            <a:r>
              <a:rPr lang="fr-FR" i="1" dirty="0"/>
              <a:t>différence négative = la concentration est plus faible après injection</a:t>
            </a:r>
          </a:p>
        </p:txBody>
      </p:sp>
      <p:sp>
        <p:nvSpPr>
          <p:cNvPr id="11" name="ZoneTexte 10"/>
          <p:cNvSpPr txBox="1"/>
          <p:nvPr/>
        </p:nvSpPr>
        <p:spPr>
          <a:xfrm>
            <a:off x="1085849" y="5924550"/>
            <a:ext cx="7048500" cy="923330"/>
          </a:xfrm>
          <a:prstGeom prst="rect">
            <a:avLst/>
          </a:prstGeom>
          <a:noFill/>
        </p:spPr>
        <p:txBody>
          <a:bodyPr wrap="square" rtlCol="0">
            <a:spAutoFit/>
          </a:bodyPr>
          <a:lstStyle/>
          <a:p>
            <a:r>
              <a:rPr lang="fr-FR" dirty="0"/>
              <a:t>Est-ce que les différences positives sont </a:t>
            </a:r>
            <a:r>
              <a:rPr lang="fr-FR" b="1" dirty="0"/>
              <a:t>de magnitude plus élevées </a:t>
            </a:r>
            <a:r>
              <a:rPr lang="fr-FR" dirty="0"/>
              <a:t>que les différences négatives? Pour le savoir, on va ranger les valeurs absolues des différences de la plus petite à la plus grande</a:t>
            </a:r>
            <a:endParaRPr lang="fr-FR" b="1" u="sng" dirty="0"/>
          </a:p>
        </p:txBody>
      </p:sp>
      <p:sp>
        <p:nvSpPr>
          <p:cNvPr id="2" name="Espace réservé du numéro de diapositive 1">
            <a:extLst>
              <a:ext uri="{FF2B5EF4-FFF2-40B4-BE49-F238E27FC236}">
                <a16:creationId xmlns:a16="http://schemas.microsoft.com/office/drawing/2014/main" id="{082006AA-48FB-6EBC-D9EB-850072309DC9}"/>
              </a:ext>
            </a:extLst>
          </p:cNvPr>
          <p:cNvSpPr>
            <a:spLocks noGrp="1"/>
          </p:cNvSpPr>
          <p:nvPr>
            <p:ph type="sldNum" sz="quarter" idx="12"/>
          </p:nvPr>
        </p:nvSpPr>
        <p:spPr/>
        <p:txBody>
          <a:bodyPr/>
          <a:lstStyle/>
          <a:p>
            <a:fld id="{04C8D40A-45DA-49FB-8D9A-B1F265F8EE6C}" type="slidenum">
              <a:rPr lang="fr-FR" smtClean="0"/>
              <a:t>101</a:t>
            </a:fld>
            <a:endParaRPr lang="fr-FR"/>
          </a:p>
        </p:txBody>
      </p:sp>
    </p:spTree>
    <p:extLst>
      <p:ext uri="{BB962C8B-B14F-4D97-AF65-F5344CB8AC3E}">
        <p14:creationId xmlns:p14="http://schemas.microsoft.com/office/powerpoint/2010/main" val="5233676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3812" y="555130"/>
            <a:ext cx="3838575" cy="2400300"/>
          </a:xfrm>
          <a:prstGeom prst="rect">
            <a:avLst/>
          </a:prstGeo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37" y="364931"/>
            <a:ext cx="2847975" cy="2581275"/>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7949" y="436068"/>
            <a:ext cx="1419225" cy="2638425"/>
          </a:xfrm>
          <a:prstGeom prst="rect">
            <a:avLst/>
          </a:prstGeom>
        </p:spPr>
      </p:pic>
      <p:sp>
        <p:nvSpPr>
          <p:cNvPr id="8" name="Flèche courbée vers la droite 7"/>
          <p:cNvSpPr/>
          <p:nvPr/>
        </p:nvSpPr>
        <p:spPr>
          <a:xfrm rot="16200000">
            <a:off x="3776662" y="2489006"/>
            <a:ext cx="581025" cy="1740094"/>
          </a:xfrm>
          <a:prstGeom prst="curved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ZoneTexte 10"/>
          <p:cNvSpPr txBox="1"/>
          <p:nvPr/>
        </p:nvSpPr>
        <p:spPr>
          <a:xfrm>
            <a:off x="981073" y="3905250"/>
            <a:ext cx="7239001" cy="2031325"/>
          </a:xfrm>
          <a:prstGeom prst="rect">
            <a:avLst/>
          </a:prstGeom>
          <a:noFill/>
        </p:spPr>
        <p:txBody>
          <a:bodyPr wrap="square" rtlCol="0">
            <a:spAutoFit/>
          </a:bodyPr>
          <a:lstStyle/>
          <a:p>
            <a:r>
              <a:rPr lang="fr-FR" dirty="0"/>
              <a:t>Si notre hypothèse biologique est vérifiée par les données, les différences positives devraient être de plus grande </a:t>
            </a:r>
            <a:r>
              <a:rPr lang="fr-FR" b="1" u="sng" dirty="0"/>
              <a:t>magnitude </a:t>
            </a:r>
            <a:r>
              <a:rPr lang="fr-FR" dirty="0"/>
              <a:t>que les différences négatives.</a:t>
            </a:r>
          </a:p>
          <a:p>
            <a:endParaRPr lang="fr-FR" dirty="0"/>
          </a:p>
          <a:p>
            <a:r>
              <a:rPr lang="fr-FR" dirty="0"/>
              <a:t>Pour le vérifier, on va </a:t>
            </a:r>
            <a:r>
              <a:rPr lang="fr-FR" b="1" u="sng" dirty="0"/>
              <a:t>ranger les valeurs absolues </a:t>
            </a:r>
            <a:r>
              <a:rPr lang="fr-FR" dirty="0"/>
              <a:t>des différences de la plus petite à la plus grande</a:t>
            </a:r>
          </a:p>
          <a:p>
            <a:endParaRPr lang="fr-FR" b="1" u="sng" dirty="0"/>
          </a:p>
        </p:txBody>
      </p:sp>
      <p:sp>
        <p:nvSpPr>
          <p:cNvPr id="3" name="Accolade fermante 2"/>
          <p:cNvSpPr/>
          <p:nvPr/>
        </p:nvSpPr>
        <p:spPr>
          <a:xfrm>
            <a:off x="7515225" y="1504950"/>
            <a:ext cx="114300" cy="1441256"/>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E415E97C-810F-3B6E-4ADF-04DCFD19903E}"/>
              </a:ext>
            </a:extLst>
          </p:cNvPr>
          <p:cNvSpPr>
            <a:spLocks noGrp="1"/>
          </p:cNvSpPr>
          <p:nvPr>
            <p:ph type="sldNum" sz="quarter" idx="12"/>
          </p:nvPr>
        </p:nvSpPr>
        <p:spPr/>
        <p:txBody>
          <a:bodyPr/>
          <a:lstStyle/>
          <a:p>
            <a:fld id="{04C8D40A-45DA-49FB-8D9A-B1F265F8EE6C}" type="slidenum">
              <a:rPr lang="fr-FR" smtClean="0"/>
              <a:t>102</a:t>
            </a:fld>
            <a:endParaRPr lang="fr-FR"/>
          </a:p>
        </p:txBody>
      </p:sp>
    </p:spTree>
    <p:extLst>
      <p:ext uri="{BB962C8B-B14F-4D97-AF65-F5344CB8AC3E}">
        <p14:creationId xmlns:p14="http://schemas.microsoft.com/office/powerpoint/2010/main" val="36670192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3812" y="555130"/>
            <a:ext cx="3838575" cy="2400300"/>
          </a:xfrm>
          <a:prstGeom prst="rect">
            <a:avLst/>
          </a:prstGeo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37" y="364931"/>
            <a:ext cx="2847975" cy="2581275"/>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7949" y="436068"/>
            <a:ext cx="1419225" cy="2638425"/>
          </a:xfrm>
          <a:prstGeom prst="rect">
            <a:avLst/>
          </a:prstGeom>
        </p:spPr>
      </p:pic>
      <p:sp>
        <p:nvSpPr>
          <p:cNvPr id="5" name="ZoneTexte 4"/>
          <p:cNvSpPr txBox="1"/>
          <p:nvPr/>
        </p:nvSpPr>
        <p:spPr>
          <a:xfrm>
            <a:off x="323850" y="3352800"/>
            <a:ext cx="4991100" cy="646331"/>
          </a:xfrm>
          <a:prstGeom prst="rect">
            <a:avLst/>
          </a:prstGeom>
          <a:noFill/>
        </p:spPr>
        <p:txBody>
          <a:bodyPr wrap="square" rtlCol="0">
            <a:spAutoFit/>
          </a:bodyPr>
          <a:lstStyle/>
          <a:p>
            <a:r>
              <a:rPr lang="fr-FR" dirty="0">
                <a:solidFill>
                  <a:schemeClr val="accent1">
                    <a:lumMod val="75000"/>
                  </a:schemeClr>
                </a:solidFill>
              </a:rPr>
              <a:t>somme des rangs négatifs = 11  </a:t>
            </a:r>
          </a:p>
          <a:p>
            <a:r>
              <a:rPr lang="fr-FR" dirty="0">
                <a:solidFill>
                  <a:srgbClr val="C00000"/>
                </a:solidFill>
              </a:rPr>
              <a:t>somme des rangs positifs = 125</a:t>
            </a:r>
          </a:p>
        </p:txBody>
      </p:sp>
      <p:sp>
        <p:nvSpPr>
          <p:cNvPr id="6" name="Rectangle 5"/>
          <p:cNvSpPr/>
          <p:nvPr/>
        </p:nvSpPr>
        <p:spPr>
          <a:xfrm>
            <a:off x="147637" y="4182188"/>
            <a:ext cx="8420101" cy="646331"/>
          </a:xfrm>
          <a:prstGeom prst="rect">
            <a:avLst/>
          </a:prstGeom>
        </p:spPr>
        <p:txBody>
          <a:bodyPr wrap="square">
            <a:spAutoFit/>
          </a:bodyPr>
          <a:lstStyle/>
          <a:p>
            <a:r>
              <a:rPr lang="fr-FR" dirty="0"/>
              <a:t>On constate que les plus grandes différences sont toutes de signe positif : à quel point cette structure de rangs pourrait-elle avoir </a:t>
            </a:r>
            <a:r>
              <a:rPr lang="fr-FR" b="1" u="sng" dirty="0"/>
              <a:t>émergé par hasard</a:t>
            </a:r>
            <a:r>
              <a:rPr lang="fr-FR" dirty="0"/>
              <a:t>?</a:t>
            </a:r>
          </a:p>
        </p:txBody>
      </p:sp>
      <p:sp>
        <p:nvSpPr>
          <p:cNvPr id="2" name="Espace réservé du numéro de diapositive 1">
            <a:extLst>
              <a:ext uri="{FF2B5EF4-FFF2-40B4-BE49-F238E27FC236}">
                <a16:creationId xmlns:a16="http://schemas.microsoft.com/office/drawing/2014/main" id="{49A18A61-E725-5AD8-EC82-753ED9BFC87F}"/>
              </a:ext>
            </a:extLst>
          </p:cNvPr>
          <p:cNvSpPr>
            <a:spLocks noGrp="1"/>
          </p:cNvSpPr>
          <p:nvPr>
            <p:ph type="sldNum" sz="quarter" idx="12"/>
          </p:nvPr>
        </p:nvSpPr>
        <p:spPr/>
        <p:txBody>
          <a:bodyPr/>
          <a:lstStyle/>
          <a:p>
            <a:fld id="{04C8D40A-45DA-49FB-8D9A-B1F265F8EE6C}" type="slidenum">
              <a:rPr lang="fr-FR" smtClean="0"/>
              <a:t>103</a:t>
            </a:fld>
            <a:endParaRPr lang="fr-FR"/>
          </a:p>
        </p:txBody>
      </p:sp>
    </p:spTree>
    <p:extLst>
      <p:ext uri="{BB962C8B-B14F-4D97-AF65-F5344CB8AC3E}">
        <p14:creationId xmlns:p14="http://schemas.microsoft.com/office/powerpoint/2010/main" val="14431885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p:cNvSpPr txBox="1"/>
              <p:nvPr/>
            </p:nvSpPr>
            <p:spPr>
              <a:xfrm>
                <a:off x="380826" y="4239352"/>
                <a:ext cx="2295115" cy="628057"/>
              </a:xfrm>
              <a:prstGeom prst="rect">
                <a:avLst/>
              </a:prstGeom>
              <a:solidFill>
                <a:schemeClr val="bg1">
                  <a:lumMod val="95000"/>
                </a:schemeClr>
              </a:solid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prstClr val="black"/>
                              </a:solidFill>
                              <a:latin typeface="Cambria Math" panose="02040503050406030204" pitchFamily="18" charset="0"/>
                            </a:rPr>
                          </m:ctrlPr>
                        </m:sSubPr>
                        <m:e>
                          <m:r>
                            <a:rPr lang="fr-FR" i="1">
                              <a:solidFill>
                                <a:prstClr val="black"/>
                              </a:solidFill>
                              <a:latin typeface="Cambria Math"/>
                            </a:rPr>
                            <m:t>𝑈</m:t>
                          </m:r>
                        </m:e>
                        <m:sub>
                          <m:r>
                            <a:rPr lang="fr-FR" b="0" i="1" smtClean="0">
                              <a:solidFill>
                                <a:prstClr val="black"/>
                              </a:solidFill>
                              <a:latin typeface="Cambria Math" panose="02040503050406030204" pitchFamily="18" charset="0"/>
                            </a:rPr>
                            <m:t>𝑖</m:t>
                          </m:r>
                        </m:sub>
                      </m:sSub>
                      <m:r>
                        <a:rPr lang="fr-FR" i="1">
                          <a:solidFill>
                            <a:prstClr val="black"/>
                          </a:solidFill>
                          <a:latin typeface="Cambria Math"/>
                        </a:rPr>
                        <m:t>=</m:t>
                      </m:r>
                      <m:sSub>
                        <m:sSubPr>
                          <m:ctrlPr>
                            <a:rPr lang="fr-FR" i="1">
                              <a:solidFill>
                                <a:prstClr val="black"/>
                              </a:solidFill>
                              <a:latin typeface="Cambria Math" panose="02040503050406030204" pitchFamily="18" charset="0"/>
                            </a:rPr>
                          </m:ctrlPr>
                        </m:sSubPr>
                        <m:e>
                          <m:r>
                            <a:rPr lang="fr-FR" i="1">
                              <a:solidFill>
                                <a:prstClr val="black"/>
                              </a:solidFill>
                              <a:latin typeface="Cambria Math"/>
                            </a:rPr>
                            <m:t>𝑅</m:t>
                          </m:r>
                        </m:e>
                        <m:sub>
                          <m:r>
                            <a:rPr lang="fr-FR" b="0" i="1" smtClean="0">
                              <a:solidFill>
                                <a:prstClr val="black"/>
                              </a:solidFill>
                              <a:latin typeface="Cambria Math" panose="02040503050406030204" pitchFamily="18" charset="0"/>
                            </a:rPr>
                            <m:t>𝑖</m:t>
                          </m:r>
                        </m:sub>
                      </m:sSub>
                      <m:r>
                        <a:rPr lang="fr-FR" i="1">
                          <a:solidFill>
                            <a:prstClr val="black"/>
                          </a:solidFill>
                          <a:latin typeface="Cambria Math"/>
                        </a:rPr>
                        <m:t>−</m:t>
                      </m:r>
                      <m:f>
                        <m:fPr>
                          <m:ctrlPr>
                            <a:rPr lang="fr-FR" i="1">
                              <a:solidFill>
                                <a:prstClr val="black"/>
                              </a:solidFill>
                              <a:latin typeface="Cambria Math" panose="02040503050406030204" pitchFamily="18" charset="0"/>
                            </a:rPr>
                          </m:ctrlPr>
                        </m:fPr>
                        <m:num>
                          <m:sSub>
                            <m:sSubPr>
                              <m:ctrlPr>
                                <a:rPr lang="fr-FR" i="1">
                                  <a:solidFill>
                                    <a:prstClr val="black"/>
                                  </a:solidFill>
                                  <a:latin typeface="Cambria Math" panose="02040503050406030204" pitchFamily="18" charset="0"/>
                                </a:rPr>
                              </m:ctrlPr>
                            </m:sSubPr>
                            <m:e>
                              <m:r>
                                <a:rPr lang="fr-FR" i="1">
                                  <a:solidFill>
                                    <a:prstClr val="black"/>
                                  </a:solidFill>
                                  <a:latin typeface="Cambria Math"/>
                                </a:rPr>
                                <m:t>𝑁</m:t>
                              </m:r>
                            </m:e>
                            <m:sub>
                              <m:r>
                                <a:rPr lang="fr-FR" b="0" i="1" smtClean="0">
                                  <a:solidFill>
                                    <a:prstClr val="black"/>
                                  </a:solidFill>
                                  <a:latin typeface="Cambria Math" panose="02040503050406030204" pitchFamily="18" charset="0"/>
                                </a:rPr>
                                <m:t>𝑖</m:t>
                              </m:r>
                            </m:sub>
                          </m:sSub>
                          <m:d>
                            <m:dPr>
                              <m:ctrlPr>
                                <a:rPr lang="fr-FR" i="1">
                                  <a:solidFill>
                                    <a:prstClr val="black"/>
                                  </a:solidFill>
                                  <a:latin typeface="Cambria Math" panose="02040503050406030204" pitchFamily="18" charset="0"/>
                                </a:rPr>
                              </m:ctrlPr>
                            </m:dPr>
                            <m:e>
                              <m:sSub>
                                <m:sSubPr>
                                  <m:ctrlPr>
                                    <a:rPr lang="fr-FR" i="1">
                                      <a:solidFill>
                                        <a:prstClr val="black"/>
                                      </a:solidFill>
                                      <a:latin typeface="Cambria Math" panose="02040503050406030204" pitchFamily="18" charset="0"/>
                                    </a:rPr>
                                  </m:ctrlPr>
                                </m:sSubPr>
                                <m:e>
                                  <m:r>
                                    <a:rPr lang="fr-FR" i="1">
                                      <a:solidFill>
                                        <a:prstClr val="black"/>
                                      </a:solidFill>
                                      <a:latin typeface="Cambria Math"/>
                                    </a:rPr>
                                    <m:t>𝑁</m:t>
                                  </m:r>
                                </m:e>
                                <m:sub>
                                  <m:r>
                                    <a:rPr lang="fr-FR" b="0" i="1" smtClean="0">
                                      <a:solidFill>
                                        <a:prstClr val="black"/>
                                      </a:solidFill>
                                      <a:latin typeface="Cambria Math" panose="02040503050406030204" pitchFamily="18" charset="0"/>
                                    </a:rPr>
                                    <m:t>𝑖</m:t>
                                  </m:r>
                                </m:sub>
                              </m:sSub>
                              <m:r>
                                <a:rPr lang="fr-FR" i="1">
                                  <a:solidFill>
                                    <a:prstClr val="black"/>
                                  </a:solidFill>
                                  <a:latin typeface="Cambria Math"/>
                                </a:rPr>
                                <m:t>+1</m:t>
                              </m:r>
                            </m:e>
                          </m:d>
                        </m:num>
                        <m:den>
                          <m:r>
                            <a:rPr lang="fr-FR" i="1">
                              <a:solidFill>
                                <a:prstClr val="black"/>
                              </a:solidFill>
                              <a:latin typeface="Cambria Math"/>
                            </a:rPr>
                            <m:t>2</m:t>
                          </m:r>
                        </m:den>
                      </m:f>
                    </m:oMath>
                  </m:oMathPara>
                </a14:m>
                <a:endParaRPr lang="fr-FR" dirty="0">
                  <a:solidFill>
                    <a:prstClr val="black"/>
                  </a:solidFill>
                </a:endParaRPr>
              </a:p>
            </p:txBody>
          </p:sp>
        </mc:Choice>
        <mc:Fallback xmlns="">
          <p:sp>
            <p:nvSpPr>
              <p:cNvPr id="4" name="ZoneTexte 3"/>
              <p:cNvSpPr txBox="1">
                <a:spLocks noRot="1" noChangeAspect="1" noMove="1" noResize="1" noEditPoints="1" noAdjustHandles="1" noChangeArrowheads="1" noChangeShapeType="1" noTextEdit="1"/>
              </p:cNvSpPr>
              <p:nvPr/>
            </p:nvSpPr>
            <p:spPr>
              <a:xfrm>
                <a:off x="380826" y="4239352"/>
                <a:ext cx="2295115" cy="628057"/>
              </a:xfrm>
              <a:prstGeom prst="rect">
                <a:avLst/>
              </a:prstGeom>
              <a:blipFill rotWithShape="0">
                <a:blip r:embed="rId2"/>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 name="ZoneTexte 4"/>
              <p:cNvSpPr txBox="1"/>
              <p:nvPr/>
            </p:nvSpPr>
            <p:spPr>
              <a:xfrm>
                <a:off x="286009" y="4944162"/>
                <a:ext cx="2829108" cy="628057"/>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prstClr val="black"/>
                              </a:solidFill>
                              <a:latin typeface="Cambria Math" panose="02040503050406030204" pitchFamily="18" charset="0"/>
                            </a:rPr>
                          </m:ctrlPr>
                        </m:sSubPr>
                        <m:e>
                          <m:r>
                            <a:rPr lang="fr-FR" i="1">
                              <a:solidFill>
                                <a:prstClr val="black"/>
                              </a:solidFill>
                              <a:latin typeface="Cambria Math"/>
                            </a:rPr>
                            <m:t>𝑈</m:t>
                          </m:r>
                        </m:e>
                        <m:sub>
                          <m:r>
                            <a:rPr lang="fr-FR" b="0" i="1" smtClean="0">
                              <a:solidFill>
                                <a:prstClr val="black"/>
                              </a:solidFill>
                              <a:latin typeface="Cambria Math" panose="02040503050406030204" pitchFamily="18" charset="0"/>
                              <a:ea typeface="Cambria Math" panose="02040503050406030204" pitchFamily="18" charset="0"/>
                            </a:rPr>
                            <m:t>∆&lt;</m:t>
                          </m:r>
                          <m:r>
                            <a:rPr lang="fr-FR" b="0" i="1" smtClean="0">
                              <a:solidFill>
                                <a:prstClr val="black"/>
                              </a:solidFill>
                              <a:latin typeface="Cambria Math" panose="02040503050406030204" pitchFamily="18" charset="0"/>
                            </a:rPr>
                            <m:t>0</m:t>
                          </m:r>
                        </m:sub>
                      </m:sSub>
                      <m:r>
                        <a:rPr lang="fr-FR" i="1">
                          <a:solidFill>
                            <a:prstClr val="black"/>
                          </a:solidFill>
                          <a:latin typeface="Cambria Math"/>
                        </a:rPr>
                        <m:t>=</m:t>
                      </m:r>
                      <m:r>
                        <a:rPr lang="fr-FR" b="0" i="1" smtClean="0">
                          <a:solidFill>
                            <a:prstClr val="black"/>
                          </a:solidFill>
                          <a:latin typeface="Cambria Math" panose="02040503050406030204" pitchFamily="18" charset="0"/>
                        </a:rPr>
                        <m:t>11</m:t>
                      </m:r>
                      <m:r>
                        <a:rPr lang="fr-FR" i="1">
                          <a:solidFill>
                            <a:prstClr val="black"/>
                          </a:solidFill>
                          <a:latin typeface="Cambria Math"/>
                        </a:rPr>
                        <m:t>−</m:t>
                      </m:r>
                      <m:f>
                        <m:fPr>
                          <m:ctrlPr>
                            <a:rPr lang="fr-FR" i="1">
                              <a:solidFill>
                                <a:prstClr val="black"/>
                              </a:solidFill>
                              <a:latin typeface="Cambria Math" panose="02040503050406030204" pitchFamily="18" charset="0"/>
                            </a:rPr>
                          </m:ctrlPr>
                        </m:fPr>
                        <m:num>
                          <m:r>
                            <a:rPr lang="fr-FR" b="0" i="1" smtClean="0">
                              <a:solidFill>
                                <a:prstClr val="black"/>
                              </a:solidFill>
                              <a:latin typeface="Cambria Math" panose="02040503050406030204" pitchFamily="18" charset="0"/>
                            </a:rPr>
                            <m:t>3</m:t>
                          </m:r>
                          <m:d>
                            <m:dPr>
                              <m:ctrlPr>
                                <a:rPr lang="fr-FR" i="1">
                                  <a:solidFill>
                                    <a:prstClr val="black"/>
                                  </a:solidFill>
                                  <a:latin typeface="Cambria Math" panose="02040503050406030204" pitchFamily="18" charset="0"/>
                                </a:rPr>
                              </m:ctrlPr>
                            </m:dPr>
                            <m:e>
                              <m:r>
                                <a:rPr lang="fr-FR" b="0" i="1" smtClean="0">
                                  <a:solidFill>
                                    <a:prstClr val="black"/>
                                  </a:solidFill>
                                  <a:latin typeface="Cambria Math" panose="02040503050406030204" pitchFamily="18" charset="0"/>
                                </a:rPr>
                                <m:t>3</m:t>
                              </m:r>
                              <m:r>
                                <a:rPr lang="fr-FR" i="1">
                                  <a:solidFill>
                                    <a:prstClr val="black"/>
                                  </a:solidFill>
                                  <a:latin typeface="Cambria Math"/>
                                </a:rPr>
                                <m:t>+1</m:t>
                              </m:r>
                            </m:e>
                          </m:d>
                        </m:num>
                        <m:den>
                          <m:r>
                            <a:rPr lang="fr-FR" i="1">
                              <a:solidFill>
                                <a:prstClr val="black"/>
                              </a:solidFill>
                              <a:latin typeface="Cambria Math"/>
                            </a:rPr>
                            <m:t>2</m:t>
                          </m:r>
                        </m:den>
                      </m:f>
                      <m:r>
                        <a:rPr lang="fr-FR" i="1">
                          <a:solidFill>
                            <a:prstClr val="black"/>
                          </a:solidFill>
                          <a:latin typeface="Cambria Math"/>
                        </a:rPr>
                        <m:t>=</m:t>
                      </m:r>
                      <m:r>
                        <a:rPr lang="fr-FR" b="0" i="1" smtClean="0">
                          <a:solidFill>
                            <a:prstClr val="black"/>
                          </a:solidFill>
                          <a:latin typeface="Cambria Math" panose="02040503050406030204" pitchFamily="18" charset="0"/>
                        </a:rPr>
                        <m:t>5</m:t>
                      </m:r>
                    </m:oMath>
                  </m:oMathPara>
                </a14:m>
                <a:endParaRPr lang="fr-FR" dirty="0">
                  <a:solidFill>
                    <a:prstClr val="black"/>
                  </a:solidFill>
                </a:endParaRPr>
              </a:p>
            </p:txBody>
          </p:sp>
        </mc:Choice>
        <mc:Fallback xmlns="">
          <p:sp>
            <p:nvSpPr>
              <p:cNvPr id="5" name="ZoneTexte 4"/>
              <p:cNvSpPr txBox="1">
                <a:spLocks noRot="1" noChangeAspect="1" noMove="1" noResize="1" noEditPoints="1" noAdjustHandles="1" noChangeArrowheads="1" noChangeShapeType="1" noTextEdit="1"/>
              </p:cNvSpPr>
              <p:nvPr/>
            </p:nvSpPr>
            <p:spPr>
              <a:xfrm>
                <a:off x="286009" y="4944162"/>
                <a:ext cx="2829108" cy="628057"/>
              </a:xfrm>
              <a:prstGeom prst="rect">
                <a:avLst/>
              </a:prstGeom>
              <a:blipFill rotWithShape="0">
                <a:blip r:embed="rId3"/>
                <a:stretch>
                  <a:fillRect/>
                </a:stretch>
              </a:blipFill>
              <a:ln>
                <a:noFill/>
              </a:ln>
            </p:spPr>
            <p:txBody>
              <a:bodyPr/>
              <a:lstStyle/>
              <a:p>
                <a:r>
                  <a:rPr lang="fr-FR">
                    <a:noFill/>
                  </a:rPr>
                  <a:t> </a:t>
                </a:r>
              </a:p>
            </p:txBody>
          </p:sp>
        </mc:Fallback>
      </mc:AlternateContent>
      <p:sp>
        <p:nvSpPr>
          <p:cNvPr id="7" name="ZoneTexte 6"/>
          <p:cNvSpPr txBox="1"/>
          <p:nvPr/>
        </p:nvSpPr>
        <p:spPr>
          <a:xfrm>
            <a:off x="4490430" y="4796525"/>
            <a:ext cx="4872645" cy="923330"/>
          </a:xfrm>
          <a:prstGeom prst="rect">
            <a:avLst/>
          </a:prstGeom>
          <a:noFill/>
        </p:spPr>
        <p:txBody>
          <a:bodyPr wrap="square" rtlCol="0">
            <a:spAutoFit/>
          </a:bodyPr>
          <a:lstStyle/>
          <a:p>
            <a:r>
              <a:rPr lang="fr-FR" i="1" dirty="0">
                <a:solidFill>
                  <a:prstClr val="black"/>
                </a:solidFill>
              </a:rPr>
              <a:t>R = somme des rangs de l’échantillon</a:t>
            </a:r>
          </a:p>
          <a:p>
            <a:r>
              <a:rPr lang="fr-FR" i="1" dirty="0">
                <a:solidFill>
                  <a:prstClr val="black"/>
                </a:solidFill>
              </a:rPr>
              <a:t>N = effectif</a:t>
            </a:r>
          </a:p>
          <a:p>
            <a:r>
              <a:rPr lang="fr-FR" i="1" dirty="0">
                <a:solidFill>
                  <a:prstClr val="black"/>
                </a:solidFill>
              </a:rPr>
              <a:t>U = statistique du test</a:t>
            </a:r>
          </a:p>
        </p:txBody>
      </p:sp>
      <p:pic>
        <p:nvPicPr>
          <p:cNvPr id="17"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37" y="364931"/>
            <a:ext cx="2847975" cy="2581275"/>
          </a:xfrm>
          <a:prstGeom prst="rect">
            <a:avLst/>
          </a:prstGeom>
        </p:spPr>
      </p:pic>
      <p:sp>
        <p:nvSpPr>
          <p:cNvPr id="19" name="ZoneTexte 18"/>
          <p:cNvSpPr txBox="1"/>
          <p:nvPr/>
        </p:nvSpPr>
        <p:spPr>
          <a:xfrm>
            <a:off x="323850" y="3352800"/>
            <a:ext cx="4991100" cy="646331"/>
          </a:xfrm>
          <a:prstGeom prst="rect">
            <a:avLst/>
          </a:prstGeom>
          <a:noFill/>
        </p:spPr>
        <p:txBody>
          <a:bodyPr wrap="square" rtlCol="0">
            <a:spAutoFit/>
          </a:bodyPr>
          <a:lstStyle/>
          <a:p>
            <a:r>
              <a:rPr lang="fr-FR" dirty="0">
                <a:solidFill>
                  <a:schemeClr val="accent1">
                    <a:lumMod val="75000"/>
                  </a:schemeClr>
                </a:solidFill>
              </a:rPr>
              <a:t>somme des rangs négatifs = 11  </a:t>
            </a:r>
          </a:p>
          <a:p>
            <a:r>
              <a:rPr lang="fr-FR" dirty="0">
                <a:solidFill>
                  <a:srgbClr val="C00000"/>
                </a:solidFill>
              </a:rPr>
              <a:t>somme des rangs positifs = 125</a:t>
            </a:r>
          </a:p>
        </p:txBody>
      </p:sp>
      <mc:AlternateContent xmlns:mc="http://schemas.openxmlformats.org/markup-compatibility/2006" xmlns:a14="http://schemas.microsoft.com/office/drawing/2010/main">
        <mc:Choice Requires="a14">
          <p:sp>
            <p:nvSpPr>
              <p:cNvPr id="22" name="ZoneTexte 21"/>
              <p:cNvSpPr txBox="1"/>
              <p:nvPr/>
            </p:nvSpPr>
            <p:spPr>
              <a:xfrm>
                <a:off x="310806" y="5610595"/>
                <a:ext cx="3342069" cy="628057"/>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prstClr val="black"/>
                              </a:solidFill>
                              <a:latin typeface="Cambria Math" panose="02040503050406030204" pitchFamily="18" charset="0"/>
                            </a:rPr>
                          </m:ctrlPr>
                        </m:sSubPr>
                        <m:e>
                          <m:r>
                            <a:rPr lang="fr-FR" i="1">
                              <a:solidFill>
                                <a:prstClr val="black"/>
                              </a:solidFill>
                              <a:latin typeface="Cambria Math"/>
                            </a:rPr>
                            <m:t>𝑈</m:t>
                          </m:r>
                        </m:e>
                        <m:sub>
                          <m:r>
                            <a:rPr lang="fr-FR" b="0" i="1" smtClean="0">
                              <a:solidFill>
                                <a:prstClr val="black"/>
                              </a:solidFill>
                              <a:latin typeface="Cambria Math" panose="02040503050406030204" pitchFamily="18" charset="0"/>
                              <a:ea typeface="Cambria Math" panose="02040503050406030204" pitchFamily="18" charset="0"/>
                            </a:rPr>
                            <m:t>∆&gt;</m:t>
                          </m:r>
                          <m:r>
                            <a:rPr lang="fr-FR" b="0" i="1" smtClean="0">
                              <a:solidFill>
                                <a:prstClr val="black"/>
                              </a:solidFill>
                              <a:latin typeface="Cambria Math" panose="02040503050406030204" pitchFamily="18" charset="0"/>
                            </a:rPr>
                            <m:t>0</m:t>
                          </m:r>
                        </m:sub>
                      </m:sSub>
                      <m:r>
                        <a:rPr lang="fr-FR" i="1">
                          <a:solidFill>
                            <a:prstClr val="black"/>
                          </a:solidFill>
                          <a:latin typeface="Cambria Math"/>
                        </a:rPr>
                        <m:t>=</m:t>
                      </m:r>
                      <m:r>
                        <a:rPr lang="fr-FR" b="0" i="1" smtClean="0">
                          <a:solidFill>
                            <a:prstClr val="black"/>
                          </a:solidFill>
                          <a:latin typeface="Cambria Math" panose="02040503050406030204" pitchFamily="18" charset="0"/>
                        </a:rPr>
                        <m:t>125</m:t>
                      </m:r>
                      <m:r>
                        <a:rPr lang="fr-FR" i="1">
                          <a:solidFill>
                            <a:prstClr val="black"/>
                          </a:solidFill>
                          <a:latin typeface="Cambria Math"/>
                        </a:rPr>
                        <m:t>−</m:t>
                      </m:r>
                      <m:f>
                        <m:fPr>
                          <m:ctrlPr>
                            <a:rPr lang="fr-FR" i="1">
                              <a:solidFill>
                                <a:prstClr val="black"/>
                              </a:solidFill>
                              <a:latin typeface="Cambria Math" panose="02040503050406030204" pitchFamily="18" charset="0"/>
                            </a:rPr>
                          </m:ctrlPr>
                        </m:fPr>
                        <m:num>
                          <m:r>
                            <a:rPr lang="fr-FR" b="0" i="1" smtClean="0">
                              <a:solidFill>
                                <a:prstClr val="black"/>
                              </a:solidFill>
                              <a:latin typeface="Cambria Math" panose="02040503050406030204" pitchFamily="18" charset="0"/>
                            </a:rPr>
                            <m:t>13</m:t>
                          </m:r>
                          <m:d>
                            <m:dPr>
                              <m:ctrlPr>
                                <a:rPr lang="fr-FR" i="1">
                                  <a:solidFill>
                                    <a:prstClr val="black"/>
                                  </a:solidFill>
                                  <a:latin typeface="Cambria Math" panose="02040503050406030204" pitchFamily="18" charset="0"/>
                                </a:rPr>
                              </m:ctrlPr>
                            </m:dPr>
                            <m:e>
                              <m:r>
                                <a:rPr lang="fr-FR" b="0" i="1" smtClean="0">
                                  <a:solidFill>
                                    <a:prstClr val="black"/>
                                  </a:solidFill>
                                  <a:latin typeface="Cambria Math" panose="02040503050406030204" pitchFamily="18" charset="0"/>
                                </a:rPr>
                                <m:t>13</m:t>
                              </m:r>
                              <m:r>
                                <a:rPr lang="fr-FR" i="1">
                                  <a:solidFill>
                                    <a:prstClr val="black"/>
                                  </a:solidFill>
                                  <a:latin typeface="Cambria Math"/>
                                </a:rPr>
                                <m:t>+1</m:t>
                              </m:r>
                            </m:e>
                          </m:d>
                        </m:num>
                        <m:den>
                          <m:r>
                            <a:rPr lang="fr-FR" i="1">
                              <a:solidFill>
                                <a:prstClr val="black"/>
                              </a:solidFill>
                              <a:latin typeface="Cambria Math"/>
                            </a:rPr>
                            <m:t>2</m:t>
                          </m:r>
                        </m:den>
                      </m:f>
                      <m:r>
                        <a:rPr lang="fr-FR" i="1">
                          <a:solidFill>
                            <a:prstClr val="black"/>
                          </a:solidFill>
                          <a:latin typeface="Cambria Math"/>
                        </a:rPr>
                        <m:t>=</m:t>
                      </m:r>
                      <m:r>
                        <a:rPr lang="fr-FR" b="0" i="1" smtClean="0">
                          <a:solidFill>
                            <a:prstClr val="black"/>
                          </a:solidFill>
                          <a:latin typeface="Cambria Math" panose="02040503050406030204" pitchFamily="18" charset="0"/>
                        </a:rPr>
                        <m:t>34</m:t>
                      </m:r>
                    </m:oMath>
                  </m:oMathPara>
                </a14:m>
                <a:endParaRPr lang="fr-FR" dirty="0">
                  <a:solidFill>
                    <a:prstClr val="black"/>
                  </a:solidFill>
                </a:endParaRPr>
              </a:p>
            </p:txBody>
          </p:sp>
        </mc:Choice>
        <mc:Fallback xmlns="">
          <p:sp>
            <p:nvSpPr>
              <p:cNvPr id="22" name="ZoneTexte 21"/>
              <p:cNvSpPr txBox="1">
                <a:spLocks noRot="1" noChangeAspect="1" noMove="1" noResize="1" noEditPoints="1" noAdjustHandles="1" noChangeArrowheads="1" noChangeShapeType="1" noTextEdit="1"/>
              </p:cNvSpPr>
              <p:nvPr/>
            </p:nvSpPr>
            <p:spPr>
              <a:xfrm>
                <a:off x="310806" y="5610595"/>
                <a:ext cx="3342069" cy="628057"/>
              </a:xfrm>
              <a:prstGeom prst="rect">
                <a:avLst/>
              </a:prstGeom>
              <a:blipFill rotWithShape="0">
                <a:blip r:embed="rId6"/>
                <a:stretch>
                  <a:fillRect/>
                </a:stretch>
              </a:blipFill>
              <a:ln>
                <a:noFill/>
              </a:ln>
            </p:spPr>
            <p:txBody>
              <a:bodyPr/>
              <a:lstStyle/>
              <a:p>
                <a:r>
                  <a:rPr lang="fr-FR">
                    <a:noFill/>
                  </a:rPr>
                  <a:t> </a:t>
                </a:r>
              </a:p>
            </p:txBody>
          </p:sp>
        </mc:Fallback>
      </mc:AlternateContent>
      <p:sp>
        <p:nvSpPr>
          <p:cNvPr id="2" name="Espace réservé du numéro de diapositive 1">
            <a:extLst>
              <a:ext uri="{FF2B5EF4-FFF2-40B4-BE49-F238E27FC236}">
                <a16:creationId xmlns:a16="http://schemas.microsoft.com/office/drawing/2014/main" id="{C98A80AB-6B1A-D111-A1F7-840F6DA6CA2A}"/>
              </a:ext>
            </a:extLst>
          </p:cNvPr>
          <p:cNvSpPr>
            <a:spLocks noGrp="1"/>
          </p:cNvSpPr>
          <p:nvPr>
            <p:ph type="sldNum" sz="quarter" idx="12"/>
          </p:nvPr>
        </p:nvSpPr>
        <p:spPr/>
        <p:txBody>
          <a:bodyPr/>
          <a:lstStyle/>
          <a:p>
            <a:fld id="{04C8D40A-45DA-49FB-8D9A-B1F265F8EE6C}" type="slidenum">
              <a:rPr lang="fr-FR" smtClean="0"/>
              <a:t>104</a:t>
            </a:fld>
            <a:endParaRPr lang="fr-FR"/>
          </a:p>
        </p:txBody>
      </p:sp>
    </p:spTree>
    <p:extLst>
      <p:ext uri="{BB962C8B-B14F-4D97-AF65-F5344CB8AC3E}">
        <p14:creationId xmlns:p14="http://schemas.microsoft.com/office/powerpoint/2010/main" val="28787677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357143" y="4073335"/>
            <a:ext cx="6953338" cy="646331"/>
          </a:xfrm>
          <a:prstGeom prst="rect">
            <a:avLst/>
          </a:prstGeom>
          <a:noFill/>
        </p:spPr>
        <p:txBody>
          <a:bodyPr wrap="square" rtlCol="0">
            <a:spAutoFit/>
          </a:bodyPr>
          <a:lstStyle/>
          <a:p>
            <a:r>
              <a:rPr lang="fr-FR" dirty="0">
                <a:solidFill>
                  <a:prstClr val="black"/>
                </a:solidFill>
              </a:rPr>
              <a:t>Quelle est la probabilité que la plus petite somme des rangs émerge par hasard, sachant N</a:t>
            </a:r>
            <a:r>
              <a:rPr lang="el-GR" baseline="-25000" dirty="0">
                <a:solidFill>
                  <a:prstClr val="black"/>
                </a:solidFill>
              </a:rPr>
              <a:t>Δ</a:t>
            </a:r>
            <a:r>
              <a:rPr lang="fr-FR" baseline="-25000" dirty="0">
                <a:solidFill>
                  <a:prstClr val="black"/>
                </a:solidFill>
              </a:rPr>
              <a:t>&lt;0</a:t>
            </a:r>
            <a:r>
              <a:rPr lang="fr-FR" dirty="0">
                <a:solidFill>
                  <a:prstClr val="black"/>
                </a:solidFill>
              </a:rPr>
              <a:t>=3 et N</a:t>
            </a:r>
            <a:r>
              <a:rPr lang="el-GR" baseline="-25000" dirty="0">
                <a:solidFill>
                  <a:prstClr val="black"/>
                </a:solidFill>
              </a:rPr>
              <a:t>Δ</a:t>
            </a:r>
            <a:r>
              <a:rPr lang="fr-FR" baseline="-25000" dirty="0">
                <a:solidFill>
                  <a:prstClr val="black"/>
                </a:solidFill>
              </a:rPr>
              <a:t>&gt;0</a:t>
            </a:r>
            <a:r>
              <a:rPr lang="fr-FR" dirty="0">
                <a:solidFill>
                  <a:prstClr val="black"/>
                </a:solidFill>
              </a:rPr>
              <a:t>=13?</a:t>
            </a:r>
          </a:p>
        </p:txBody>
      </p:sp>
      <p:pic>
        <p:nvPicPr>
          <p:cNvPr id="16" name="Imag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3812" y="555130"/>
            <a:ext cx="3838575" cy="2400300"/>
          </a:xfrm>
          <a:prstGeom prst="rect">
            <a:avLst/>
          </a:prstGeom>
        </p:spPr>
      </p:pic>
      <p:pic>
        <p:nvPicPr>
          <p:cNvPr id="17" name="Imag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37" y="364931"/>
            <a:ext cx="2847975" cy="2581275"/>
          </a:xfrm>
          <a:prstGeom prst="rect">
            <a:avLst/>
          </a:prstGeom>
        </p:spPr>
      </p:pic>
      <p:sp>
        <p:nvSpPr>
          <p:cNvPr id="19" name="ZoneTexte 18"/>
          <p:cNvSpPr txBox="1"/>
          <p:nvPr/>
        </p:nvSpPr>
        <p:spPr>
          <a:xfrm>
            <a:off x="323850" y="3352800"/>
            <a:ext cx="4991100" cy="646331"/>
          </a:xfrm>
          <a:prstGeom prst="rect">
            <a:avLst/>
          </a:prstGeom>
          <a:noFill/>
        </p:spPr>
        <p:txBody>
          <a:bodyPr wrap="square" rtlCol="0">
            <a:spAutoFit/>
          </a:bodyPr>
          <a:lstStyle/>
          <a:p>
            <a:r>
              <a:rPr lang="fr-FR" dirty="0">
                <a:solidFill>
                  <a:schemeClr val="accent1">
                    <a:lumMod val="75000"/>
                  </a:schemeClr>
                </a:solidFill>
              </a:rPr>
              <a:t>somme des rangs négatifs = 11  </a:t>
            </a:r>
          </a:p>
          <a:p>
            <a:r>
              <a:rPr lang="fr-FR" dirty="0">
                <a:solidFill>
                  <a:srgbClr val="C00000"/>
                </a:solidFill>
              </a:rPr>
              <a:t>somme des rangs positifs = 125</a:t>
            </a:r>
          </a:p>
        </p:txBody>
      </p:sp>
      <p:sp>
        <p:nvSpPr>
          <p:cNvPr id="6" name="ZoneTexte 5"/>
          <p:cNvSpPr txBox="1"/>
          <p:nvPr/>
        </p:nvSpPr>
        <p:spPr>
          <a:xfrm>
            <a:off x="495212" y="5006159"/>
            <a:ext cx="6219826" cy="1754326"/>
          </a:xfrm>
          <a:prstGeom prst="rect">
            <a:avLst/>
          </a:prstGeom>
          <a:noFill/>
        </p:spPr>
        <p:txBody>
          <a:bodyPr wrap="square" rtlCol="0">
            <a:spAutoFit/>
          </a:bodyPr>
          <a:lstStyle/>
          <a:p>
            <a:r>
              <a:rPr lang="fr-FR" dirty="0"/>
              <a:t>On fait l’hypothèse que les rangs négatifs et positifs sont tirés dans une </a:t>
            </a:r>
            <a:r>
              <a:rPr lang="fr-FR" b="1" u="sng" dirty="0"/>
              <a:t>distribution symétrique</a:t>
            </a:r>
          </a:p>
          <a:p>
            <a:endParaRPr lang="fr-FR" dirty="0"/>
          </a:p>
          <a:p>
            <a:r>
              <a:rPr lang="fr-FR" dirty="0">
                <a:sym typeface="Wingdings" panose="05000000000000000000" pitchFamily="2" charset="2"/>
              </a:rPr>
              <a:t> On peut </a:t>
            </a:r>
            <a:r>
              <a:rPr lang="fr-FR" b="1" u="sng" dirty="0">
                <a:sym typeface="Wingdings" panose="05000000000000000000" pitchFamily="2" charset="2"/>
              </a:rPr>
              <a:t>simuler des tirages aléatoires </a:t>
            </a:r>
            <a:r>
              <a:rPr lang="fr-FR" dirty="0">
                <a:sym typeface="Wingdings" panose="05000000000000000000" pitchFamily="2" charset="2"/>
              </a:rPr>
              <a:t>de 3 rangs négatifs et 13 rangs positifs dans une distribution de rangs symétriques et calculer la probabilité d’obtenir le résultat observé</a:t>
            </a:r>
            <a:endParaRPr lang="fr-FR" dirty="0"/>
          </a:p>
        </p:txBody>
      </p:sp>
      <p:sp>
        <p:nvSpPr>
          <p:cNvPr id="9" name="Triangle isocèle 8"/>
          <p:cNvSpPr/>
          <p:nvPr/>
        </p:nvSpPr>
        <p:spPr>
          <a:xfrm rot="5400000">
            <a:off x="6205514" y="5643540"/>
            <a:ext cx="1624058" cy="34929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7320048" y="5633522"/>
            <a:ext cx="1138194" cy="369332"/>
          </a:xfrm>
          <a:prstGeom prst="rect">
            <a:avLst/>
          </a:prstGeom>
          <a:noFill/>
        </p:spPr>
        <p:txBody>
          <a:bodyPr wrap="square" rtlCol="0">
            <a:spAutoFit/>
          </a:bodyPr>
          <a:lstStyle/>
          <a:p>
            <a:r>
              <a:rPr lang="fr-FR" dirty="0"/>
              <a:t>p=0,0016</a:t>
            </a:r>
          </a:p>
        </p:txBody>
      </p:sp>
      <p:sp>
        <p:nvSpPr>
          <p:cNvPr id="2" name="Espace réservé du numéro de diapositive 1">
            <a:extLst>
              <a:ext uri="{FF2B5EF4-FFF2-40B4-BE49-F238E27FC236}">
                <a16:creationId xmlns:a16="http://schemas.microsoft.com/office/drawing/2014/main" id="{EF65ACE2-A96D-FAEF-20B1-DE4CAEEAF8D5}"/>
              </a:ext>
            </a:extLst>
          </p:cNvPr>
          <p:cNvSpPr>
            <a:spLocks noGrp="1"/>
          </p:cNvSpPr>
          <p:nvPr>
            <p:ph type="sldNum" sz="quarter" idx="12"/>
          </p:nvPr>
        </p:nvSpPr>
        <p:spPr/>
        <p:txBody>
          <a:bodyPr/>
          <a:lstStyle/>
          <a:p>
            <a:fld id="{04C8D40A-45DA-49FB-8D9A-B1F265F8EE6C}" type="slidenum">
              <a:rPr lang="fr-FR" smtClean="0"/>
              <a:t>105</a:t>
            </a:fld>
            <a:endParaRPr lang="fr-FR"/>
          </a:p>
        </p:txBody>
      </p:sp>
    </p:spTree>
    <p:extLst>
      <p:ext uri="{BB962C8B-B14F-4D97-AF65-F5344CB8AC3E}">
        <p14:creationId xmlns:p14="http://schemas.microsoft.com/office/powerpoint/2010/main" val="2186521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700" y="936615"/>
            <a:ext cx="2352675" cy="1362075"/>
          </a:xfrm>
          <a:prstGeom prst="rect">
            <a:avLst/>
          </a:prstGeom>
        </p:spPr>
      </p:pic>
      <p:cxnSp>
        <p:nvCxnSpPr>
          <p:cNvPr id="5" name="Connecteur droit avec flèche 4"/>
          <p:cNvCxnSpPr/>
          <p:nvPr/>
        </p:nvCxnSpPr>
        <p:spPr>
          <a:xfrm flipV="1">
            <a:off x="3093879" y="569778"/>
            <a:ext cx="1082834" cy="10094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4414838" y="328863"/>
            <a:ext cx="1819275" cy="369332"/>
          </a:xfrm>
          <a:prstGeom prst="rect">
            <a:avLst/>
          </a:prstGeom>
          <a:noFill/>
        </p:spPr>
        <p:txBody>
          <a:bodyPr wrap="square" rtlCol="0">
            <a:spAutoFit/>
          </a:bodyPr>
          <a:lstStyle/>
          <a:p>
            <a:r>
              <a:rPr lang="fr-FR" dirty="0"/>
              <a:t>T0</a:t>
            </a:r>
          </a:p>
        </p:txBody>
      </p:sp>
      <p:cxnSp>
        <p:nvCxnSpPr>
          <p:cNvPr id="7" name="Connecteur droit avec flèche 6"/>
          <p:cNvCxnSpPr/>
          <p:nvPr/>
        </p:nvCxnSpPr>
        <p:spPr>
          <a:xfrm>
            <a:off x="3104516" y="1562875"/>
            <a:ext cx="1210307" cy="1007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4548187" y="2415032"/>
            <a:ext cx="1819275" cy="369332"/>
          </a:xfrm>
          <a:prstGeom prst="rect">
            <a:avLst/>
          </a:prstGeom>
          <a:noFill/>
        </p:spPr>
        <p:txBody>
          <a:bodyPr wrap="square" rtlCol="0">
            <a:spAutoFit/>
          </a:bodyPr>
          <a:lstStyle/>
          <a:p>
            <a:r>
              <a:rPr lang="fr-FR" dirty="0"/>
              <a:t>T=30 minutes</a:t>
            </a:r>
          </a:p>
        </p:txBody>
      </p:sp>
      <p:pic>
        <p:nvPicPr>
          <p:cNvPr id="9" name="Image 8"/>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62515" y="717563"/>
            <a:ext cx="793591" cy="793591"/>
          </a:xfrm>
          <a:prstGeom prst="rect">
            <a:avLst/>
          </a:prstGeom>
        </p:spPr>
      </p:pic>
      <p:sp>
        <p:nvSpPr>
          <p:cNvPr id="10" name="ZoneTexte 9"/>
          <p:cNvSpPr txBox="1"/>
          <p:nvPr/>
        </p:nvSpPr>
        <p:spPr>
          <a:xfrm>
            <a:off x="5446554" y="951422"/>
            <a:ext cx="2609850" cy="369332"/>
          </a:xfrm>
          <a:prstGeom prst="rect">
            <a:avLst/>
          </a:prstGeom>
          <a:noFill/>
        </p:spPr>
        <p:txBody>
          <a:bodyPr wrap="square" rtlCol="0">
            <a:spAutoFit/>
          </a:bodyPr>
          <a:lstStyle/>
          <a:p>
            <a:r>
              <a:rPr lang="fr-FR" dirty="0">
                <a:solidFill>
                  <a:srgbClr val="C00000"/>
                </a:solidFill>
              </a:rPr>
              <a:t>Injection de GnRH</a:t>
            </a:r>
          </a:p>
        </p:txBody>
      </p:sp>
      <p:sp>
        <p:nvSpPr>
          <p:cNvPr id="11" name="ZoneTexte 10"/>
          <p:cNvSpPr txBox="1"/>
          <p:nvPr/>
        </p:nvSpPr>
        <p:spPr>
          <a:xfrm>
            <a:off x="4743452" y="334113"/>
            <a:ext cx="2609850" cy="369332"/>
          </a:xfrm>
          <a:prstGeom prst="rect">
            <a:avLst/>
          </a:prstGeom>
          <a:noFill/>
        </p:spPr>
        <p:txBody>
          <a:bodyPr wrap="square" rtlCol="0">
            <a:spAutoFit/>
          </a:bodyPr>
          <a:lstStyle/>
          <a:p>
            <a:r>
              <a:rPr lang="fr-FR" dirty="0">
                <a:solidFill>
                  <a:schemeClr val="accent1">
                    <a:lumMod val="75000"/>
                  </a:schemeClr>
                </a:solidFill>
              </a:rPr>
              <a:t>[</a:t>
            </a:r>
            <a:r>
              <a:rPr lang="fr-FR" dirty="0" err="1">
                <a:solidFill>
                  <a:schemeClr val="accent1">
                    <a:lumMod val="75000"/>
                  </a:schemeClr>
                </a:solidFill>
              </a:rPr>
              <a:t>oestradiol</a:t>
            </a:r>
            <a:r>
              <a:rPr lang="fr-FR" dirty="0">
                <a:solidFill>
                  <a:schemeClr val="accent1">
                    <a:lumMod val="75000"/>
                  </a:schemeClr>
                </a:solidFill>
              </a:rPr>
              <a:t>]</a:t>
            </a:r>
            <a:r>
              <a:rPr lang="fr-FR" baseline="-25000" dirty="0">
                <a:solidFill>
                  <a:schemeClr val="accent1">
                    <a:lumMod val="75000"/>
                  </a:schemeClr>
                </a:solidFill>
              </a:rPr>
              <a:t>0</a:t>
            </a:r>
          </a:p>
        </p:txBody>
      </p:sp>
      <p:sp>
        <p:nvSpPr>
          <p:cNvPr id="12" name="ZoneTexte 11"/>
          <p:cNvSpPr txBox="1"/>
          <p:nvPr/>
        </p:nvSpPr>
        <p:spPr>
          <a:xfrm>
            <a:off x="5895975" y="2431313"/>
            <a:ext cx="2609850" cy="369332"/>
          </a:xfrm>
          <a:prstGeom prst="rect">
            <a:avLst/>
          </a:prstGeom>
          <a:noFill/>
        </p:spPr>
        <p:txBody>
          <a:bodyPr wrap="square" rtlCol="0">
            <a:spAutoFit/>
          </a:bodyPr>
          <a:lstStyle/>
          <a:p>
            <a:r>
              <a:rPr lang="fr-FR" dirty="0">
                <a:solidFill>
                  <a:schemeClr val="accent1">
                    <a:lumMod val="75000"/>
                  </a:schemeClr>
                </a:solidFill>
              </a:rPr>
              <a:t>[</a:t>
            </a:r>
            <a:r>
              <a:rPr lang="fr-FR" dirty="0" err="1">
                <a:solidFill>
                  <a:schemeClr val="accent1">
                    <a:lumMod val="75000"/>
                  </a:schemeClr>
                </a:solidFill>
              </a:rPr>
              <a:t>oestradiol</a:t>
            </a:r>
            <a:r>
              <a:rPr lang="fr-FR" dirty="0">
                <a:solidFill>
                  <a:schemeClr val="accent1">
                    <a:lumMod val="75000"/>
                  </a:schemeClr>
                </a:solidFill>
              </a:rPr>
              <a:t>]</a:t>
            </a:r>
            <a:r>
              <a:rPr lang="fr-FR" baseline="-25000" dirty="0">
                <a:solidFill>
                  <a:schemeClr val="accent1">
                    <a:lumMod val="75000"/>
                  </a:schemeClr>
                </a:solidFill>
              </a:rPr>
              <a:t>30</a:t>
            </a:r>
          </a:p>
        </p:txBody>
      </p:sp>
      <p:sp>
        <p:nvSpPr>
          <p:cNvPr id="14" name="ZoneTexte 13"/>
          <p:cNvSpPr txBox="1"/>
          <p:nvPr/>
        </p:nvSpPr>
        <p:spPr>
          <a:xfrm>
            <a:off x="7320048" y="5633522"/>
            <a:ext cx="1138194" cy="369332"/>
          </a:xfrm>
          <a:prstGeom prst="rect">
            <a:avLst/>
          </a:prstGeom>
          <a:noFill/>
        </p:spPr>
        <p:txBody>
          <a:bodyPr wrap="square" rtlCol="0">
            <a:spAutoFit/>
          </a:bodyPr>
          <a:lstStyle/>
          <a:p>
            <a:r>
              <a:rPr lang="fr-FR" dirty="0"/>
              <a:t>p=0,0016</a:t>
            </a:r>
          </a:p>
        </p:txBody>
      </p:sp>
      <p:sp>
        <p:nvSpPr>
          <p:cNvPr id="15" name="ZoneTexte 14"/>
          <p:cNvSpPr txBox="1"/>
          <p:nvPr/>
        </p:nvSpPr>
        <p:spPr>
          <a:xfrm>
            <a:off x="906700" y="3256896"/>
            <a:ext cx="7149704" cy="923330"/>
          </a:xfrm>
          <a:prstGeom prst="rect">
            <a:avLst/>
          </a:prstGeom>
          <a:noFill/>
        </p:spPr>
        <p:txBody>
          <a:bodyPr wrap="square" rtlCol="0">
            <a:spAutoFit/>
          </a:bodyPr>
          <a:lstStyle/>
          <a:p>
            <a:r>
              <a:rPr lang="fr-FR" dirty="0"/>
              <a:t>Cette p-value étant bien en-dessous du seuil d’erreur acceptable (5%), on peut conclure que</a:t>
            </a:r>
            <a:r>
              <a:rPr lang="fr-FR" b="1" dirty="0"/>
              <a:t> les concentrations en </a:t>
            </a:r>
            <a:r>
              <a:rPr lang="fr-FR" b="1" dirty="0" err="1"/>
              <a:t>oestradiol</a:t>
            </a:r>
            <a:r>
              <a:rPr lang="fr-FR" b="1" dirty="0"/>
              <a:t> ont changé avant/après </a:t>
            </a:r>
            <a:r>
              <a:rPr lang="fr-FR" dirty="0"/>
              <a:t>injection de GnRH</a:t>
            </a:r>
          </a:p>
        </p:txBody>
      </p:sp>
      <p:sp>
        <p:nvSpPr>
          <p:cNvPr id="17" name="ZoneTexte 16"/>
          <p:cNvSpPr txBox="1"/>
          <p:nvPr/>
        </p:nvSpPr>
        <p:spPr>
          <a:xfrm>
            <a:off x="495212" y="5006159"/>
            <a:ext cx="6219826" cy="1754326"/>
          </a:xfrm>
          <a:prstGeom prst="rect">
            <a:avLst/>
          </a:prstGeom>
          <a:noFill/>
        </p:spPr>
        <p:txBody>
          <a:bodyPr wrap="square" rtlCol="0">
            <a:spAutoFit/>
          </a:bodyPr>
          <a:lstStyle/>
          <a:p>
            <a:r>
              <a:rPr lang="fr-FR" dirty="0"/>
              <a:t>On fait l’hypothèse que les rangs négatifs et positifs sont tirés dans une </a:t>
            </a:r>
            <a:r>
              <a:rPr lang="fr-FR" b="1" u="sng" dirty="0"/>
              <a:t>distribution symétrique</a:t>
            </a:r>
          </a:p>
          <a:p>
            <a:endParaRPr lang="fr-FR" dirty="0"/>
          </a:p>
          <a:p>
            <a:r>
              <a:rPr lang="fr-FR" dirty="0">
                <a:sym typeface="Wingdings" panose="05000000000000000000" pitchFamily="2" charset="2"/>
              </a:rPr>
              <a:t> On peut </a:t>
            </a:r>
            <a:r>
              <a:rPr lang="fr-FR" b="1" u="sng" dirty="0">
                <a:sym typeface="Wingdings" panose="05000000000000000000" pitchFamily="2" charset="2"/>
              </a:rPr>
              <a:t>simuler des tirages aléatoires </a:t>
            </a:r>
            <a:r>
              <a:rPr lang="fr-FR" dirty="0">
                <a:sym typeface="Wingdings" panose="05000000000000000000" pitchFamily="2" charset="2"/>
              </a:rPr>
              <a:t>de 3 rangs négatifs et 13 rangs positifs dans une distribution de rangs symétriques et calculer la probabilité d’obtenir le résultat observé</a:t>
            </a:r>
            <a:endParaRPr lang="fr-FR" dirty="0"/>
          </a:p>
        </p:txBody>
      </p:sp>
      <p:sp>
        <p:nvSpPr>
          <p:cNvPr id="18" name="Triangle isocèle 17"/>
          <p:cNvSpPr/>
          <p:nvPr/>
        </p:nvSpPr>
        <p:spPr>
          <a:xfrm rot="5400000">
            <a:off x="6205514" y="5643540"/>
            <a:ext cx="1624058" cy="34929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B0C61265-A8D2-8326-9960-E9332040924E}"/>
              </a:ext>
            </a:extLst>
          </p:cNvPr>
          <p:cNvSpPr>
            <a:spLocks noGrp="1"/>
          </p:cNvSpPr>
          <p:nvPr>
            <p:ph type="sldNum" sz="quarter" idx="12"/>
          </p:nvPr>
        </p:nvSpPr>
        <p:spPr/>
        <p:txBody>
          <a:bodyPr/>
          <a:lstStyle/>
          <a:p>
            <a:fld id="{04C8D40A-45DA-49FB-8D9A-B1F265F8EE6C}" type="slidenum">
              <a:rPr lang="fr-FR" smtClean="0"/>
              <a:t>106</a:t>
            </a:fld>
            <a:endParaRPr lang="fr-FR"/>
          </a:p>
        </p:txBody>
      </p:sp>
    </p:spTree>
    <p:extLst>
      <p:ext uri="{BB962C8B-B14F-4D97-AF65-F5344CB8AC3E}">
        <p14:creationId xmlns:p14="http://schemas.microsoft.com/office/powerpoint/2010/main" val="39284338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485775" y="419100"/>
            <a:ext cx="6591300" cy="369332"/>
          </a:xfrm>
          <a:prstGeom prst="rect">
            <a:avLst/>
          </a:prstGeom>
          <a:noFill/>
        </p:spPr>
        <p:txBody>
          <a:bodyPr wrap="square" rtlCol="0">
            <a:spAutoFit/>
          </a:bodyPr>
          <a:lstStyle/>
          <a:p>
            <a:r>
              <a:rPr lang="fr-FR" b="1" dirty="0"/>
              <a:t>Comparer des fréquences</a:t>
            </a:r>
          </a:p>
        </p:txBody>
      </p:sp>
      <p:sp>
        <p:nvSpPr>
          <p:cNvPr id="5" name="ZoneTexte 4"/>
          <p:cNvSpPr txBox="1"/>
          <p:nvPr/>
        </p:nvSpPr>
        <p:spPr>
          <a:xfrm>
            <a:off x="590550" y="1226285"/>
            <a:ext cx="7667625" cy="2308324"/>
          </a:xfrm>
          <a:prstGeom prst="rect">
            <a:avLst/>
          </a:prstGeom>
          <a:noFill/>
        </p:spPr>
        <p:txBody>
          <a:bodyPr wrap="square" rtlCol="0">
            <a:spAutoFit/>
          </a:bodyPr>
          <a:lstStyle/>
          <a:p>
            <a:r>
              <a:rPr lang="fr-FR" dirty="0"/>
              <a:t>Les fréquences sont particulières : </a:t>
            </a:r>
          </a:p>
          <a:p>
            <a:endParaRPr lang="fr-FR" dirty="0"/>
          </a:p>
          <a:p>
            <a:r>
              <a:rPr lang="fr-FR" dirty="0"/>
              <a:t>- elles sont bornées sur une gamme de valeurs (0,1)</a:t>
            </a:r>
          </a:p>
          <a:p>
            <a:endParaRPr lang="fr-FR" dirty="0"/>
          </a:p>
          <a:p>
            <a:r>
              <a:rPr lang="fr-FR" dirty="0"/>
              <a:t>- il s’agit de ratios entre des comptages (d’individus ou d’événements)</a:t>
            </a:r>
          </a:p>
          <a:p>
            <a:pPr marL="285750" indent="-285750">
              <a:buFontTx/>
              <a:buChar char="-"/>
            </a:pPr>
            <a:endParaRPr lang="fr-FR" dirty="0"/>
          </a:p>
          <a:p>
            <a:r>
              <a:rPr lang="fr-FR" dirty="0"/>
              <a:t>- elles correspondent en fait à des </a:t>
            </a:r>
            <a:r>
              <a:rPr lang="fr-FR" b="1" u="sng" dirty="0"/>
              <a:t>croisements de variables catégoriques</a:t>
            </a:r>
          </a:p>
          <a:p>
            <a:endParaRPr lang="fr-FR" dirty="0"/>
          </a:p>
        </p:txBody>
      </p:sp>
      <p:sp>
        <p:nvSpPr>
          <p:cNvPr id="6" name="ZoneTexte 5"/>
          <p:cNvSpPr txBox="1"/>
          <p:nvPr/>
        </p:nvSpPr>
        <p:spPr>
          <a:xfrm>
            <a:off x="1476372" y="3702010"/>
            <a:ext cx="6219825" cy="646331"/>
          </a:xfrm>
          <a:prstGeom prst="rect">
            <a:avLst/>
          </a:prstGeom>
          <a:noFill/>
          <a:ln>
            <a:solidFill>
              <a:schemeClr val="tx1"/>
            </a:solidFill>
          </a:ln>
        </p:spPr>
        <p:txBody>
          <a:bodyPr wrap="square" rtlCol="0">
            <a:spAutoFit/>
          </a:bodyPr>
          <a:lstStyle/>
          <a:p>
            <a:pPr algn="ctr"/>
            <a:r>
              <a:rPr lang="fr-FR" dirty="0"/>
              <a:t>On ne peut donc pas étudier des fréquences avec des méthodes qui supposent des erreurs symétriques ou non bornées</a:t>
            </a:r>
          </a:p>
        </p:txBody>
      </p:sp>
      <p:sp>
        <p:nvSpPr>
          <p:cNvPr id="7" name="ZoneTexte 6"/>
          <p:cNvSpPr txBox="1"/>
          <p:nvPr/>
        </p:nvSpPr>
        <p:spPr>
          <a:xfrm>
            <a:off x="1476373" y="5029200"/>
            <a:ext cx="6219825" cy="923330"/>
          </a:xfrm>
          <a:prstGeom prst="rect">
            <a:avLst/>
          </a:prstGeom>
          <a:noFill/>
          <a:ln>
            <a:noFill/>
          </a:ln>
        </p:spPr>
        <p:txBody>
          <a:bodyPr wrap="square" rtlCol="0">
            <a:spAutoFit/>
          </a:bodyPr>
          <a:lstStyle/>
          <a:p>
            <a:r>
              <a:rPr lang="fr-FR" dirty="0"/>
              <a:t>Méthodes paramétriques </a:t>
            </a:r>
            <a:r>
              <a:rPr lang="fr-FR" dirty="0">
                <a:sym typeface="Wingdings" panose="05000000000000000000" pitchFamily="2" charset="2"/>
              </a:rPr>
              <a:t> niveau 2</a:t>
            </a:r>
          </a:p>
          <a:p>
            <a:endParaRPr lang="fr-FR" dirty="0">
              <a:sym typeface="Wingdings" panose="05000000000000000000" pitchFamily="2" charset="2"/>
            </a:endParaRPr>
          </a:p>
          <a:p>
            <a:r>
              <a:rPr lang="fr-FR" dirty="0">
                <a:sym typeface="Wingdings" panose="05000000000000000000" pitchFamily="2" charset="2"/>
              </a:rPr>
              <a:t>Méthodes non paramétriques  suite de ce cours</a:t>
            </a:r>
            <a:endParaRPr lang="fr-FR" dirty="0"/>
          </a:p>
        </p:txBody>
      </p:sp>
      <p:sp>
        <p:nvSpPr>
          <p:cNvPr id="2" name="Espace réservé du numéro de diapositive 1">
            <a:extLst>
              <a:ext uri="{FF2B5EF4-FFF2-40B4-BE49-F238E27FC236}">
                <a16:creationId xmlns:a16="http://schemas.microsoft.com/office/drawing/2014/main" id="{A70FC0CE-EE56-BBCD-518E-6AA0AC3E4509}"/>
              </a:ext>
            </a:extLst>
          </p:cNvPr>
          <p:cNvSpPr>
            <a:spLocks noGrp="1"/>
          </p:cNvSpPr>
          <p:nvPr>
            <p:ph type="sldNum" sz="quarter" idx="12"/>
          </p:nvPr>
        </p:nvSpPr>
        <p:spPr/>
        <p:txBody>
          <a:bodyPr/>
          <a:lstStyle/>
          <a:p>
            <a:fld id="{04C8D40A-45DA-49FB-8D9A-B1F265F8EE6C}" type="slidenum">
              <a:rPr lang="fr-FR" smtClean="0"/>
              <a:t>107</a:t>
            </a:fld>
            <a:endParaRPr lang="fr-FR"/>
          </a:p>
        </p:txBody>
      </p:sp>
    </p:spTree>
    <p:extLst>
      <p:ext uri="{BB962C8B-B14F-4D97-AF65-F5344CB8AC3E}">
        <p14:creationId xmlns:p14="http://schemas.microsoft.com/office/powerpoint/2010/main" val="14511262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ZoneTexte 3"/>
          <p:cNvSpPr txBox="1"/>
          <p:nvPr/>
        </p:nvSpPr>
        <p:spPr>
          <a:xfrm>
            <a:off x="2133600" y="619125"/>
            <a:ext cx="4991100" cy="400110"/>
          </a:xfrm>
          <a:prstGeom prst="rect">
            <a:avLst/>
          </a:prstGeom>
          <a:noFill/>
        </p:spPr>
        <p:txBody>
          <a:bodyPr wrap="square" rtlCol="0">
            <a:spAutoFit/>
          </a:bodyPr>
          <a:lstStyle/>
          <a:p>
            <a:r>
              <a:rPr lang="fr-FR" sz="2000" b="1" dirty="0">
                <a:solidFill>
                  <a:schemeClr val="bg1"/>
                </a:solidFill>
              </a:rPr>
              <a:t>Un test de comparaison </a:t>
            </a:r>
            <a:r>
              <a:rPr lang="fr-FR" sz="2000" b="1" u="sng" dirty="0">
                <a:solidFill>
                  <a:schemeClr val="bg1"/>
                </a:solidFill>
              </a:rPr>
              <a:t>non-paramétrique</a:t>
            </a:r>
          </a:p>
        </p:txBody>
      </p:sp>
      <p:sp>
        <p:nvSpPr>
          <p:cNvPr id="5" name="ZoneTexte 4"/>
          <p:cNvSpPr txBox="1"/>
          <p:nvPr/>
        </p:nvSpPr>
        <p:spPr>
          <a:xfrm>
            <a:off x="938212" y="1381125"/>
            <a:ext cx="7381875" cy="5078313"/>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1"/>
                </a:solidFill>
              </a:rPr>
              <a:t>Si je ne peux pas faire l’hypothèse que mes données suivent une distribution connue (le plus souvent, taille d’échantillon &lt;30)</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On ne travaille plus sur les valeurs de la variable, mais sur </a:t>
            </a:r>
            <a:r>
              <a:rPr lang="fr-FR" b="1" u="sng" dirty="0">
                <a:solidFill>
                  <a:schemeClr val="bg1"/>
                </a:solidFill>
              </a:rPr>
              <a:t>les rangs</a:t>
            </a:r>
          </a:p>
          <a:p>
            <a:pPr marL="285750" indent="-285750">
              <a:buFont typeface="Arial" panose="020B0604020202020204" pitchFamily="34" charset="0"/>
              <a:buChar char="•"/>
            </a:pPr>
            <a:endParaRPr lang="fr-FR" dirty="0">
              <a:solidFill>
                <a:schemeClr val="bg1"/>
              </a:solidFill>
            </a:endParaRPr>
          </a:p>
          <a:p>
            <a:pPr marL="285750" indent="-285750">
              <a:buFont typeface="Wingdings" panose="05000000000000000000" pitchFamily="2" charset="2"/>
              <a:buChar char="Ø"/>
            </a:pPr>
            <a:r>
              <a:rPr lang="fr-FR" dirty="0">
                <a:solidFill>
                  <a:schemeClr val="bg1"/>
                </a:solidFill>
              </a:rPr>
              <a:t>Deux échantillons non appariés : test de </a:t>
            </a:r>
            <a:r>
              <a:rPr lang="fr-FR" b="1" u="sng" dirty="0">
                <a:solidFill>
                  <a:schemeClr val="bg1"/>
                </a:solidFill>
              </a:rPr>
              <a:t>Mann-Whitney</a:t>
            </a:r>
          </a:p>
          <a:p>
            <a:pPr marL="285750" indent="-285750">
              <a:buFont typeface="Wingdings" panose="05000000000000000000" pitchFamily="2" charset="2"/>
              <a:buChar char="Ø"/>
            </a:pPr>
            <a:r>
              <a:rPr lang="fr-FR" dirty="0">
                <a:solidFill>
                  <a:schemeClr val="bg1"/>
                </a:solidFill>
              </a:rPr>
              <a:t>Deux échantillons appariés : test de </a:t>
            </a:r>
            <a:r>
              <a:rPr lang="fr-FR" b="1" u="sng" dirty="0" err="1">
                <a:solidFill>
                  <a:schemeClr val="bg1"/>
                </a:solidFill>
              </a:rPr>
              <a:t>Wilcoxon</a:t>
            </a:r>
            <a:endParaRPr lang="fr-FR" b="1" u="sng" dirty="0">
              <a:solidFill>
                <a:schemeClr val="bg1"/>
              </a:solidFill>
            </a:endParaRPr>
          </a:p>
          <a:p>
            <a:pPr marL="285750" indent="-285750">
              <a:buFont typeface="Wingdings" panose="05000000000000000000" pitchFamily="2" charset="2"/>
              <a:buChar char="Ø"/>
            </a:pPr>
            <a:endParaRPr lang="fr-FR" dirty="0">
              <a:solidFill>
                <a:schemeClr val="bg1"/>
              </a:solidFill>
            </a:endParaRPr>
          </a:p>
          <a:p>
            <a:pPr marL="285750" indent="-285750">
              <a:buFont typeface="Wingdings" panose="05000000000000000000" pitchFamily="2" charset="2"/>
              <a:buChar char="Ø"/>
            </a:pPr>
            <a:endParaRPr lang="fr-FR" dirty="0">
              <a:solidFill>
                <a:schemeClr val="bg1"/>
              </a:solidFill>
            </a:endParaRPr>
          </a:p>
          <a:p>
            <a:pPr marL="285750" indent="-285750">
              <a:buFont typeface="Arial" panose="020B0604020202020204" pitchFamily="34" charset="0"/>
              <a:buChar char="•"/>
            </a:pPr>
            <a:r>
              <a:rPr lang="fr-FR" b="1" dirty="0">
                <a:solidFill>
                  <a:schemeClr val="bg1"/>
                </a:solidFill>
              </a:rPr>
              <a:t>Nombreux autres tests non paramétriques ; les plus courants : </a:t>
            </a:r>
          </a:p>
          <a:p>
            <a:endParaRPr lang="fr-FR" dirty="0">
              <a:solidFill>
                <a:schemeClr val="bg1"/>
              </a:solidFill>
            </a:endParaRPr>
          </a:p>
          <a:p>
            <a:r>
              <a:rPr lang="fr-FR" dirty="0">
                <a:solidFill>
                  <a:schemeClr val="bg1"/>
                </a:solidFill>
              </a:rPr>
              <a:t>- </a:t>
            </a:r>
            <a:r>
              <a:rPr lang="fr-FR" b="1" u="sng" dirty="0" err="1">
                <a:solidFill>
                  <a:schemeClr val="bg1"/>
                </a:solidFill>
              </a:rPr>
              <a:t>Kruskall</a:t>
            </a:r>
            <a:r>
              <a:rPr lang="fr-FR" b="1" u="sng" dirty="0">
                <a:solidFill>
                  <a:schemeClr val="bg1"/>
                </a:solidFill>
              </a:rPr>
              <a:t>-Wallis</a:t>
            </a:r>
            <a:r>
              <a:rPr lang="fr-FR" dirty="0">
                <a:solidFill>
                  <a:schemeClr val="bg1"/>
                </a:solidFill>
              </a:rPr>
              <a:t>, Friedman (si échantillons appariés) : équivalents de l’ANOVA</a:t>
            </a:r>
          </a:p>
          <a:p>
            <a:r>
              <a:rPr lang="fr-FR" dirty="0">
                <a:solidFill>
                  <a:schemeClr val="bg1"/>
                </a:solidFill>
              </a:rPr>
              <a:t>- </a:t>
            </a:r>
            <a:r>
              <a:rPr lang="fr-FR" b="1" u="sng" dirty="0">
                <a:solidFill>
                  <a:schemeClr val="bg1"/>
                </a:solidFill>
              </a:rPr>
              <a:t>Spearman</a:t>
            </a:r>
            <a:r>
              <a:rPr lang="fr-FR" dirty="0">
                <a:solidFill>
                  <a:schemeClr val="bg1"/>
                </a:solidFill>
              </a:rPr>
              <a:t> : coefficient de corrélation basé sur les rangs</a:t>
            </a:r>
          </a:p>
          <a:p>
            <a:endParaRPr lang="fr-FR" dirty="0">
              <a:solidFill>
                <a:schemeClr val="bg1"/>
              </a:solidFill>
            </a:endParaRPr>
          </a:p>
          <a:p>
            <a:pPr marL="285750" indent="-285750">
              <a:buFont typeface="Arial" panose="020B0604020202020204" pitchFamily="34" charset="0"/>
              <a:buChar char="•"/>
            </a:pPr>
            <a:r>
              <a:rPr lang="fr-FR" dirty="0">
                <a:solidFill>
                  <a:schemeClr val="bg1"/>
                </a:solidFill>
              </a:rPr>
              <a:t>Tant que c’est possible, </a:t>
            </a:r>
            <a:r>
              <a:rPr lang="fr-FR" b="1" u="sng" dirty="0">
                <a:solidFill>
                  <a:schemeClr val="bg1"/>
                </a:solidFill>
              </a:rPr>
              <a:t>privilégier les tests paramétriques</a:t>
            </a:r>
            <a:r>
              <a:rPr lang="fr-FR" dirty="0">
                <a:solidFill>
                  <a:schemeClr val="bg1"/>
                </a:solidFill>
              </a:rPr>
              <a:t>, plus robustes et plus puissants</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Si moins de 5 individus, pas de test – on se limite aux données brutes</a:t>
            </a:r>
          </a:p>
        </p:txBody>
      </p:sp>
      <p:sp>
        <p:nvSpPr>
          <p:cNvPr id="2" name="Espace réservé du numéro de diapositive 1">
            <a:extLst>
              <a:ext uri="{FF2B5EF4-FFF2-40B4-BE49-F238E27FC236}">
                <a16:creationId xmlns:a16="http://schemas.microsoft.com/office/drawing/2014/main" id="{9DD251AD-319A-2768-5369-B61E71DD7B3F}"/>
              </a:ext>
            </a:extLst>
          </p:cNvPr>
          <p:cNvSpPr>
            <a:spLocks noGrp="1"/>
          </p:cNvSpPr>
          <p:nvPr>
            <p:ph type="sldNum" sz="quarter" idx="12"/>
          </p:nvPr>
        </p:nvSpPr>
        <p:spPr/>
        <p:txBody>
          <a:bodyPr/>
          <a:lstStyle/>
          <a:p>
            <a:fld id="{04C8D40A-45DA-49FB-8D9A-B1F265F8EE6C}" type="slidenum">
              <a:rPr lang="fr-FR" smtClean="0"/>
              <a:t>108</a:t>
            </a:fld>
            <a:endParaRPr lang="fr-FR"/>
          </a:p>
        </p:txBody>
      </p:sp>
    </p:spTree>
    <p:extLst>
      <p:ext uri="{BB962C8B-B14F-4D97-AF65-F5344CB8AC3E}">
        <p14:creationId xmlns:p14="http://schemas.microsoft.com/office/powerpoint/2010/main" val="8990862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2829464" cy="6858000"/>
          </a:xfrm>
          <a:prstGeom prst="rect">
            <a:avLst/>
          </a:prstGeom>
        </p:spPr>
      </p:pic>
      <p:sp>
        <p:nvSpPr>
          <p:cNvPr id="3" name="ZoneTexte 2"/>
          <p:cNvSpPr txBox="1"/>
          <p:nvPr/>
        </p:nvSpPr>
        <p:spPr>
          <a:xfrm>
            <a:off x="3959526" y="107219"/>
            <a:ext cx="4080294" cy="830997"/>
          </a:xfrm>
          <a:prstGeom prst="rect">
            <a:avLst/>
          </a:prstGeom>
          <a:noFill/>
        </p:spPr>
        <p:txBody>
          <a:bodyPr wrap="square" rtlCol="0">
            <a:spAutoFit/>
          </a:bodyPr>
          <a:lstStyle/>
          <a:p>
            <a:pPr algn="ctr"/>
            <a:r>
              <a:rPr lang="fr-FR" sz="2400" dirty="0"/>
              <a:t>Stratégies d’histoire de vie </a:t>
            </a:r>
          </a:p>
          <a:p>
            <a:pPr algn="ctr"/>
            <a:r>
              <a:rPr lang="fr-FR" sz="2400" dirty="0"/>
              <a:t>chez les oiseaux de mer</a:t>
            </a:r>
          </a:p>
        </p:txBody>
      </p:sp>
      <p:sp>
        <p:nvSpPr>
          <p:cNvPr id="5" name="ZoneTexte 4"/>
          <p:cNvSpPr txBox="1"/>
          <p:nvPr/>
        </p:nvSpPr>
        <p:spPr>
          <a:xfrm>
            <a:off x="3140015" y="1112807"/>
            <a:ext cx="5520905" cy="3970318"/>
          </a:xfrm>
          <a:prstGeom prst="rect">
            <a:avLst/>
          </a:prstGeom>
          <a:noFill/>
        </p:spPr>
        <p:txBody>
          <a:bodyPr wrap="square" rtlCol="0">
            <a:spAutoFit/>
          </a:bodyPr>
          <a:lstStyle/>
          <a:p>
            <a:r>
              <a:rPr lang="fr-FR" dirty="0"/>
              <a:t>Les procellariiformes sont une des plus vastes familles d’oiseaux pélagiques. Certains sont migrateurs, d’autres sédentaires. Une partie d’entre eux niche dans des nids ouverts, d’autres dans des terriers.</a:t>
            </a:r>
          </a:p>
          <a:p>
            <a:endParaRPr lang="fr-FR" dirty="0"/>
          </a:p>
          <a:p>
            <a:r>
              <a:rPr lang="fr-FR" dirty="0"/>
              <a:t>Hypothèse : la compétition </a:t>
            </a:r>
            <a:r>
              <a:rPr lang="fr-FR" dirty="0" err="1"/>
              <a:t>intraspécifique</a:t>
            </a:r>
            <a:r>
              <a:rPr lang="fr-FR" dirty="0"/>
              <a:t> qu’implique l’usage de terriers devrait favoriser la sédentarité.</a:t>
            </a:r>
          </a:p>
          <a:p>
            <a:endParaRPr lang="fr-FR" dirty="0"/>
          </a:p>
          <a:p>
            <a:r>
              <a:rPr lang="fr-FR" dirty="0"/>
              <a:t>Prédiction : l’usage de terriers est plus courant chez des espèces sédentaires que migratrices.</a:t>
            </a:r>
          </a:p>
          <a:p>
            <a:endParaRPr lang="fr-FR" i="1" dirty="0"/>
          </a:p>
          <a:p>
            <a:r>
              <a:rPr lang="fr-FR" i="1" dirty="0"/>
              <a:t>On sait d’emblée qu’il y a de nombreux contre-exemples, mais à quel point sont-ils suffisamment fréquents pour rejeter cette hypothèse?</a:t>
            </a:r>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8466" y="4848359"/>
            <a:ext cx="2178169" cy="1729021"/>
          </a:xfrm>
          <a:prstGeom prst="rect">
            <a:avLst/>
          </a:prstGeom>
        </p:spPr>
      </p:pic>
      <p:sp>
        <p:nvSpPr>
          <p:cNvPr id="4" name="Espace réservé du numéro de diapositive 3">
            <a:extLst>
              <a:ext uri="{FF2B5EF4-FFF2-40B4-BE49-F238E27FC236}">
                <a16:creationId xmlns:a16="http://schemas.microsoft.com/office/drawing/2014/main" id="{563D09C1-1F7F-0847-802F-9A5D05C996C4}"/>
              </a:ext>
            </a:extLst>
          </p:cNvPr>
          <p:cNvSpPr>
            <a:spLocks noGrp="1"/>
          </p:cNvSpPr>
          <p:nvPr>
            <p:ph type="sldNum" sz="quarter" idx="12"/>
          </p:nvPr>
        </p:nvSpPr>
        <p:spPr/>
        <p:txBody>
          <a:bodyPr/>
          <a:lstStyle/>
          <a:p>
            <a:fld id="{04C8D40A-45DA-49FB-8D9A-B1F265F8EE6C}" type="slidenum">
              <a:rPr lang="fr-FR" smtClean="0"/>
              <a:t>109</a:t>
            </a:fld>
            <a:endParaRPr lang="fr-FR"/>
          </a:p>
        </p:txBody>
      </p:sp>
    </p:spTree>
    <p:extLst>
      <p:ext uri="{BB962C8B-B14F-4D97-AF65-F5344CB8AC3E}">
        <p14:creationId xmlns:p14="http://schemas.microsoft.com/office/powerpoint/2010/main" val="990484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531" y="0"/>
            <a:ext cx="3570880" cy="3474369"/>
          </a:xfrm>
          <a:prstGeom prst="rect">
            <a:avLst/>
          </a:prstGeom>
        </p:spPr>
      </p:pic>
      <p:cxnSp>
        <p:nvCxnSpPr>
          <p:cNvPr id="5" name="Connecteur droit avec flèche 4"/>
          <p:cNvCxnSpPr/>
          <p:nvPr/>
        </p:nvCxnSpPr>
        <p:spPr>
          <a:xfrm>
            <a:off x="3263590" y="2587083"/>
            <a:ext cx="254247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V="1">
            <a:off x="3568390" y="475980"/>
            <a:ext cx="0" cy="24031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2851922" y="867371"/>
            <a:ext cx="3285892" cy="143479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52551" y="3603076"/>
            <a:ext cx="8084634" cy="1477328"/>
          </a:xfrm>
          <a:prstGeom prst="rect">
            <a:avLst/>
          </a:prstGeom>
        </p:spPr>
        <p:txBody>
          <a:bodyPr wrap="square">
            <a:spAutoFit/>
          </a:bodyPr>
          <a:lstStyle/>
          <a:p>
            <a:pPr algn="just"/>
            <a:r>
              <a:rPr lang="fr-FR" b="1" u="sng" dirty="0"/>
              <a:t>Question :</a:t>
            </a:r>
            <a:r>
              <a:rPr lang="fr-FR" b="1" dirty="0"/>
              <a:t> la température modifie-t-elle la date de sortie d’hibernation des crapauds?</a:t>
            </a:r>
          </a:p>
          <a:p>
            <a:pPr algn="just"/>
            <a:endParaRPr lang="fr-FR" b="1" dirty="0"/>
          </a:p>
          <a:p>
            <a:pPr algn="just"/>
            <a:r>
              <a:rPr lang="fr-FR" b="1" u="sng" dirty="0"/>
              <a:t>Hypothèse :</a:t>
            </a:r>
            <a:r>
              <a:rPr lang="fr-FR" b="1" dirty="0"/>
              <a:t> plus il fait chaud en fin d’hiver, plus les crapauds sortent tôt de leur hibernation. </a:t>
            </a:r>
          </a:p>
        </p:txBody>
      </p:sp>
      <p:sp>
        <p:nvSpPr>
          <p:cNvPr id="4" name="ZoneTexte 3"/>
          <p:cNvSpPr txBox="1"/>
          <p:nvPr/>
        </p:nvSpPr>
        <p:spPr>
          <a:xfrm>
            <a:off x="452551" y="5441795"/>
            <a:ext cx="8430322" cy="923330"/>
          </a:xfrm>
          <a:prstGeom prst="rect">
            <a:avLst/>
          </a:prstGeom>
          <a:noFill/>
        </p:spPr>
        <p:txBody>
          <a:bodyPr wrap="square" rtlCol="0">
            <a:spAutoFit/>
          </a:bodyPr>
          <a:lstStyle/>
          <a:p>
            <a:r>
              <a:rPr lang="fr-FR" b="1" dirty="0"/>
              <a:t>Mon but : </a:t>
            </a:r>
            <a:r>
              <a:rPr lang="fr-FR" dirty="0"/>
              <a:t>estimer à quel point les données me conduisent à corroborer ou rejeter mon hypothèse. Pour cela, je dois </a:t>
            </a:r>
            <a:r>
              <a:rPr lang="fr-FR" b="1" dirty="0"/>
              <a:t>mesurer la corrélation</a:t>
            </a:r>
            <a:r>
              <a:rPr lang="fr-FR" dirty="0"/>
              <a:t>, quantifier </a:t>
            </a:r>
            <a:r>
              <a:rPr lang="fr-FR" b="1" dirty="0"/>
              <a:t>à quel point elle explique les données</a:t>
            </a:r>
            <a:r>
              <a:rPr lang="fr-FR" dirty="0"/>
              <a:t>, et l’</a:t>
            </a:r>
            <a:r>
              <a:rPr lang="fr-FR" b="1" dirty="0"/>
              <a:t>interpréter biologiquement</a:t>
            </a:r>
            <a:r>
              <a:rPr lang="fr-FR" dirty="0"/>
              <a:t>. </a:t>
            </a:r>
          </a:p>
        </p:txBody>
      </p:sp>
      <p:sp>
        <p:nvSpPr>
          <p:cNvPr id="2" name="Espace réservé du numéro de diapositive 1">
            <a:extLst>
              <a:ext uri="{FF2B5EF4-FFF2-40B4-BE49-F238E27FC236}">
                <a16:creationId xmlns:a16="http://schemas.microsoft.com/office/drawing/2014/main" id="{5FA4C4E5-7CED-C1CD-8A3B-EE04269DDFFB}"/>
              </a:ext>
            </a:extLst>
          </p:cNvPr>
          <p:cNvSpPr>
            <a:spLocks noGrp="1"/>
          </p:cNvSpPr>
          <p:nvPr>
            <p:ph type="sldNum" sz="quarter" idx="12"/>
          </p:nvPr>
        </p:nvSpPr>
        <p:spPr/>
        <p:txBody>
          <a:bodyPr/>
          <a:lstStyle/>
          <a:p>
            <a:fld id="{04C8D40A-45DA-49FB-8D9A-B1F265F8EE6C}" type="slidenum">
              <a:rPr lang="fr-FR" smtClean="0"/>
              <a:t>11</a:t>
            </a:fld>
            <a:endParaRPr lang="fr-FR"/>
          </a:p>
        </p:txBody>
      </p:sp>
    </p:spTree>
    <p:extLst>
      <p:ext uri="{BB962C8B-B14F-4D97-AF65-F5344CB8AC3E}">
        <p14:creationId xmlns:p14="http://schemas.microsoft.com/office/powerpoint/2010/main" val="34746962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2778287"/>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316" y="3230412"/>
            <a:ext cx="5067300" cy="1466850"/>
          </a:xfrm>
          <a:prstGeom prst="rect">
            <a:avLst/>
          </a:prstGeom>
        </p:spPr>
      </p:pic>
      <p:sp>
        <p:nvSpPr>
          <p:cNvPr id="6" name="ZoneTexte 5"/>
          <p:cNvSpPr txBox="1"/>
          <p:nvPr/>
        </p:nvSpPr>
        <p:spPr>
          <a:xfrm>
            <a:off x="1831316" y="5149387"/>
            <a:ext cx="6236898" cy="1477328"/>
          </a:xfrm>
          <a:prstGeom prst="rect">
            <a:avLst/>
          </a:prstGeom>
          <a:noFill/>
        </p:spPr>
        <p:txBody>
          <a:bodyPr wrap="square" rtlCol="0">
            <a:spAutoFit/>
          </a:bodyPr>
          <a:lstStyle/>
          <a:p>
            <a:r>
              <a:rPr lang="fr-FR" dirty="0"/>
              <a:t>68 espèces sur les 142 connues</a:t>
            </a:r>
          </a:p>
          <a:p>
            <a:r>
              <a:rPr lang="fr-FR" dirty="0"/>
              <a:t>Mode migratoire : migrateur </a:t>
            </a:r>
            <a:r>
              <a:rPr lang="fr-FR" dirty="0" err="1"/>
              <a:t>régulire</a:t>
            </a:r>
            <a:r>
              <a:rPr lang="fr-FR" dirty="0"/>
              <a:t> ou non migrateur</a:t>
            </a:r>
          </a:p>
          <a:p>
            <a:r>
              <a:rPr lang="fr-FR" dirty="0"/>
              <a:t>Type de nid : ouvert ou cavité/terrier</a:t>
            </a:r>
          </a:p>
          <a:p>
            <a:endParaRPr lang="fr-FR" dirty="0"/>
          </a:p>
          <a:p>
            <a:r>
              <a:rPr lang="fr-FR" b="1" dirty="0"/>
              <a:t>Objectif : croiser deux variables catégoriques</a:t>
            </a:r>
          </a:p>
        </p:txBody>
      </p:sp>
      <p:sp>
        <p:nvSpPr>
          <p:cNvPr id="2" name="Espace réservé du numéro de diapositive 1">
            <a:extLst>
              <a:ext uri="{FF2B5EF4-FFF2-40B4-BE49-F238E27FC236}">
                <a16:creationId xmlns:a16="http://schemas.microsoft.com/office/drawing/2014/main" id="{54E90BBB-2906-5B2B-9B26-0B9E77D049AC}"/>
              </a:ext>
            </a:extLst>
          </p:cNvPr>
          <p:cNvSpPr>
            <a:spLocks noGrp="1"/>
          </p:cNvSpPr>
          <p:nvPr>
            <p:ph type="sldNum" sz="quarter" idx="12"/>
          </p:nvPr>
        </p:nvSpPr>
        <p:spPr/>
        <p:txBody>
          <a:bodyPr/>
          <a:lstStyle/>
          <a:p>
            <a:fld id="{04C8D40A-45DA-49FB-8D9A-B1F265F8EE6C}" type="slidenum">
              <a:rPr lang="fr-FR" smtClean="0"/>
              <a:t>110</a:t>
            </a:fld>
            <a:endParaRPr lang="fr-FR"/>
          </a:p>
        </p:txBody>
      </p:sp>
    </p:spTree>
    <p:extLst>
      <p:ext uri="{BB962C8B-B14F-4D97-AF65-F5344CB8AC3E}">
        <p14:creationId xmlns:p14="http://schemas.microsoft.com/office/powerpoint/2010/main" val="18569041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18248" y="4528239"/>
            <a:ext cx="5865963" cy="1200329"/>
          </a:xfrm>
          <a:prstGeom prst="rect">
            <a:avLst/>
          </a:prstGeom>
        </p:spPr>
        <p:txBody>
          <a:bodyPr wrap="square">
            <a:spAutoFit/>
          </a:bodyPr>
          <a:lstStyle/>
          <a:p>
            <a:r>
              <a:rPr lang="fr-FR" b="1" dirty="0"/>
              <a:t>Ces proportions auraient-elles pu émerger par une répartition au hasard des 68 espèces entre les 4 catégories?</a:t>
            </a:r>
          </a:p>
          <a:p>
            <a:endParaRPr lang="fr-FR" b="1" dirty="0"/>
          </a:p>
          <a:p>
            <a:r>
              <a:rPr lang="fr-FR" dirty="0">
                <a:sym typeface="Wingdings" panose="05000000000000000000" pitchFamily="2" charset="2"/>
              </a:rPr>
              <a:t> Quelle répartition des espèces attend-on par hasard?</a:t>
            </a:r>
            <a:endParaRPr lang="fr-FR" dirty="0"/>
          </a:p>
        </p:txBody>
      </p:sp>
      <p:graphicFrame>
        <p:nvGraphicFramePr>
          <p:cNvPr id="5" name="Tableau 4"/>
          <p:cNvGraphicFramePr>
            <a:graphicFrameLocks noGrp="1"/>
          </p:cNvGraphicFramePr>
          <p:nvPr>
            <p:extLst>
              <p:ext uri="{D42A27DB-BD31-4B8C-83A1-F6EECF244321}">
                <p14:modId xmlns:p14="http://schemas.microsoft.com/office/powerpoint/2010/main" val="2084595447"/>
              </p:ext>
            </p:extLst>
          </p:nvPr>
        </p:nvGraphicFramePr>
        <p:xfrm>
          <a:off x="572217" y="322717"/>
          <a:ext cx="5032077" cy="1112520"/>
        </p:xfrm>
        <a:graphic>
          <a:graphicData uri="http://schemas.openxmlformats.org/drawingml/2006/table">
            <a:tbl>
              <a:tblPr firstRow="1" bandRow="1">
                <a:tableStyleId>{5C22544A-7EE6-4342-B048-85BDC9FD1C3A}</a:tableStyleId>
              </a:tblPr>
              <a:tblGrid>
                <a:gridCol w="1677359">
                  <a:extLst>
                    <a:ext uri="{9D8B030D-6E8A-4147-A177-3AD203B41FA5}">
                      <a16:colId xmlns:a16="http://schemas.microsoft.com/office/drawing/2014/main" val="20000"/>
                    </a:ext>
                  </a:extLst>
                </a:gridCol>
                <a:gridCol w="1677359">
                  <a:extLst>
                    <a:ext uri="{9D8B030D-6E8A-4147-A177-3AD203B41FA5}">
                      <a16:colId xmlns:a16="http://schemas.microsoft.com/office/drawing/2014/main" val="20001"/>
                    </a:ext>
                  </a:extLst>
                </a:gridCol>
                <a:gridCol w="1677359">
                  <a:extLst>
                    <a:ext uri="{9D8B030D-6E8A-4147-A177-3AD203B41FA5}">
                      <a16:colId xmlns:a16="http://schemas.microsoft.com/office/drawing/2014/main" val="20002"/>
                    </a:ext>
                  </a:extLst>
                </a:gridCol>
              </a:tblGrid>
              <a:tr h="370840">
                <a:tc>
                  <a:txBody>
                    <a:bodyPr/>
                    <a:lstStyle/>
                    <a:p>
                      <a:endParaRPr lang="fr-FR" b="0"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b="1" dirty="0">
                          <a:solidFill>
                            <a:sysClr val="windowText" lastClr="000000"/>
                          </a:solidFill>
                        </a:rPr>
                        <a:t>Cavité/terrier</a:t>
                      </a:r>
                    </a:p>
                  </a:txBody>
                  <a:tcPr>
                    <a:lnB w="12700" cap="flat" cmpd="sng" algn="ctr">
                      <a:solidFill>
                        <a:schemeClr val="tx1"/>
                      </a:solidFill>
                      <a:prstDash val="solid"/>
                      <a:round/>
                      <a:headEnd type="none" w="med" len="med"/>
                      <a:tailEnd type="none" w="med" len="med"/>
                    </a:lnB>
                    <a:noFill/>
                  </a:tcPr>
                </a:tc>
                <a:tc>
                  <a:txBody>
                    <a:bodyPr/>
                    <a:lstStyle/>
                    <a:p>
                      <a:r>
                        <a:rPr lang="fr-FR" b="1" dirty="0">
                          <a:solidFill>
                            <a:sysClr val="windowText" lastClr="000000"/>
                          </a:solidFill>
                        </a:rPr>
                        <a:t>Nid ouvert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fr-FR" b="1" dirty="0">
                          <a:solidFill>
                            <a:sysClr val="windowText" lastClr="000000"/>
                          </a:solidFill>
                        </a:rPr>
                        <a:t>migrateurs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12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18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ysClr val="windowText" lastClr="000000"/>
                          </a:solidFill>
                        </a:rPr>
                        <a:t>non migrateurs</a:t>
                      </a:r>
                    </a:p>
                  </a:txBody>
                  <a:tcPr>
                    <a:lnT w="12700" cap="flat" cmpd="sng" algn="ctr">
                      <a:solidFill>
                        <a:schemeClr val="tx1"/>
                      </a:solidFill>
                      <a:prstDash val="solid"/>
                      <a:round/>
                      <a:headEnd type="none" w="med" len="med"/>
                      <a:tailEnd type="none" w="med" len="med"/>
                    </a:lnT>
                    <a:noFill/>
                  </a:tcPr>
                </a:tc>
                <a:tc>
                  <a:txBody>
                    <a:bodyPr/>
                    <a:lstStyle/>
                    <a:p>
                      <a:r>
                        <a:rPr lang="fr-FR" b="0" dirty="0">
                          <a:solidFill>
                            <a:sysClr val="windowText" lastClr="000000"/>
                          </a:solidFill>
                        </a:rPr>
                        <a:t>34</a:t>
                      </a:r>
                    </a:p>
                  </a:txBody>
                  <a:tcPr>
                    <a:lnT w="12700" cap="flat" cmpd="sng" algn="ctr">
                      <a:solidFill>
                        <a:schemeClr val="tx1"/>
                      </a:solidFill>
                      <a:prstDash val="solid"/>
                      <a:round/>
                      <a:headEnd type="none" w="med" len="med"/>
                      <a:tailEnd type="none" w="med" len="med"/>
                    </a:lnT>
                    <a:noFill/>
                  </a:tcPr>
                </a:tc>
                <a:tc>
                  <a:txBody>
                    <a:bodyPr/>
                    <a:lstStyle/>
                    <a:p>
                      <a:r>
                        <a:rPr lang="fr-FR" b="0" dirty="0">
                          <a:solidFill>
                            <a:sysClr val="windowText" lastClr="000000"/>
                          </a:solidFill>
                        </a:rPr>
                        <a:t>4</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2"/>
                  </a:ext>
                </a:extLst>
              </a:tr>
            </a:tbl>
          </a:graphicData>
        </a:graphic>
      </p:graphicFrame>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5806" y="0"/>
            <a:ext cx="2788194" cy="3968151"/>
          </a:xfrm>
          <a:prstGeom prst="rect">
            <a:avLst/>
          </a:prstGeom>
        </p:spPr>
      </p:pic>
      <p:graphicFrame>
        <p:nvGraphicFramePr>
          <p:cNvPr id="14" name="Tableau 13"/>
          <p:cNvGraphicFramePr>
            <a:graphicFrameLocks noGrp="1"/>
          </p:cNvGraphicFramePr>
          <p:nvPr>
            <p:extLst>
              <p:ext uri="{D42A27DB-BD31-4B8C-83A1-F6EECF244321}">
                <p14:modId xmlns:p14="http://schemas.microsoft.com/office/powerpoint/2010/main" val="2348489612"/>
              </p:ext>
            </p:extLst>
          </p:nvPr>
        </p:nvGraphicFramePr>
        <p:xfrm>
          <a:off x="572217" y="2625341"/>
          <a:ext cx="5032077" cy="1112520"/>
        </p:xfrm>
        <a:graphic>
          <a:graphicData uri="http://schemas.openxmlformats.org/drawingml/2006/table">
            <a:tbl>
              <a:tblPr firstRow="1" bandRow="1">
                <a:tableStyleId>{5C22544A-7EE6-4342-B048-85BDC9FD1C3A}</a:tableStyleId>
              </a:tblPr>
              <a:tblGrid>
                <a:gridCol w="1677359">
                  <a:extLst>
                    <a:ext uri="{9D8B030D-6E8A-4147-A177-3AD203B41FA5}">
                      <a16:colId xmlns:a16="http://schemas.microsoft.com/office/drawing/2014/main" val="20000"/>
                    </a:ext>
                  </a:extLst>
                </a:gridCol>
                <a:gridCol w="1677359">
                  <a:extLst>
                    <a:ext uri="{9D8B030D-6E8A-4147-A177-3AD203B41FA5}">
                      <a16:colId xmlns:a16="http://schemas.microsoft.com/office/drawing/2014/main" val="20001"/>
                    </a:ext>
                  </a:extLst>
                </a:gridCol>
                <a:gridCol w="1677359">
                  <a:extLst>
                    <a:ext uri="{9D8B030D-6E8A-4147-A177-3AD203B41FA5}">
                      <a16:colId xmlns:a16="http://schemas.microsoft.com/office/drawing/2014/main" val="20002"/>
                    </a:ext>
                  </a:extLst>
                </a:gridCol>
              </a:tblGrid>
              <a:tr h="370840">
                <a:tc>
                  <a:txBody>
                    <a:bodyPr/>
                    <a:lstStyle/>
                    <a:p>
                      <a:endParaRPr lang="fr-FR" b="0"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b="1" dirty="0">
                          <a:solidFill>
                            <a:sysClr val="windowText" lastClr="000000"/>
                          </a:solidFill>
                        </a:rPr>
                        <a:t>Cavité/terrier</a:t>
                      </a:r>
                    </a:p>
                  </a:txBody>
                  <a:tcPr>
                    <a:lnB w="12700" cap="flat" cmpd="sng" algn="ctr">
                      <a:solidFill>
                        <a:schemeClr val="tx1"/>
                      </a:solidFill>
                      <a:prstDash val="solid"/>
                      <a:round/>
                      <a:headEnd type="none" w="med" len="med"/>
                      <a:tailEnd type="none" w="med" len="med"/>
                    </a:lnB>
                    <a:noFill/>
                  </a:tcPr>
                </a:tc>
                <a:tc>
                  <a:txBody>
                    <a:bodyPr/>
                    <a:lstStyle/>
                    <a:p>
                      <a:r>
                        <a:rPr lang="fr-FR" b="1" dirty="0">
                          <a:solidFill>
                            <a:sysClr val="windowText" lastClr="000000"/>
                          </a:solidFill>
                        </a:rPr>
                        <a:t>Nid ouvert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fr-FR" b="1" dirty="0">
                          <a:solidFill>
                            <a:sysClr val="windowText" lastClr="000000"/>
                          </a:solidFill>
                        </a:rPr>
                        <a:t>migrateurs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0,18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0,26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ysClr val="windowText" lastClr="000000"/>
                          </a:solidFill>
                        </a:rPr>
                        <a:t>non migrateurs</a:t>
                      </a:r>
                    </a:p>
                  </a:txBody>
                  <a:tcPr>
                    <a:lnT w="12700" cap="flat" cmpd="sng" algn="ctr">
                      <a:solidFill>
                        <a:schemeClr val="tx1"/>
                      </a:solidFill>
                      <a:prstDash val="solid"/>
                      <a:round/>
                      <a:headEnd type="none" w="med" len="med"/>
                      <a:tailEnd type="none" w="med" len="med"/>
                    </a:lnT>
                    <a:noFill/>
                  </a:tcPr>
                </a:tc>
                <a:tc>
                  <a:txBody>
                    <a:bodyPr/>
                    <a:lstStyle/>
                    <a:p>
                      <a:r>
                        <a:rPr lang="fr-FR" b="0" dirty="0">
                          <a:solidFill>
                            <a:sysClr val="windowText" lastClr="000000"/>
                          </a:solidFill>
                        </a:rPr>
                        <a:t>0,5</a:t>
                      </a:r>
                    </a:p>
                  </a:txBody>
                  <a:tcPr>
                    <a:lnT w="12700" cap="flat" cmpd="sng" algn="ctr">
                      <a:solidFill>
                        <a:schemeClr val="tx1"/>
                      </a:solidFill>
                      <a:prstDash val="solid"/>
                      <a:round/>
                      <a:headEnd type="none" w="med" len="med"/>
                      <a:tailEnd type="none" w="med" len="med"/>
                    </a:lnT>
                    <a:noFill/>
                  </a:tcPr>
                </a:tc>
                <a:tc>
                  <a:txBody>
                    <a:bodyPr/>
                    <a:lstStyle/>
                    <a:p>
                      <a:r>
                        <a:rPr lang="fr-FR" b="0" dirty="0">
                          <a:solidFill>
                            <a:sysClr val="windowText" lastClr="000000"/>
                          </a:solidFill>
                        </a:rPr>
                        <a:t>0,06</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2"/>
                  </a:ext>
                </a:extLst>
              </a:tr>
            </a:tbl>
          </a:graphicData>
        </a:graphic>
      </p:graphicFrame>
      <p:sp>
        <p:nvSpPr>
          <p:cNvPr id="15" name="Flèche vers le bas 14"/>
          <p:cNvSpPr/>
          <p:nvPr/>
        </p:nvSpPr>
        <p:spPr>
          <a:xfrm>
            <a:off x="3088255" y="1647645"/>
            <a:ext cx="267420" cy="57797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20776DF7-9ABA-675A-E6FA-EB3694B500DB}"/>
              </a:ext>
            </a:extLst>
          </p:cNvPr>
          <p:cNvSpPr>
            <a:spLocks noGrp="1"/>
          </p:cNvSpPr>
          <p:nvPr>
            <p:ph type="sldNum" sz="quarter" idx="12"/>
          </p:nvPr>
        </p:nvSpPr>
        <p:spPr/>
        <p:txBody>
          <a:bodyPr/>
          <a:lstStyle/>
          <a:p>
            <a:fld id="{04C8D40A-45DA-49FB-8D9A-B1F265F8EE6C}" type="slidenum">
              <a:rPr lang="fr-FR" smtClean="0"/>
              <a:t>111</a:t>
            </a:fld>
            <a:endParaRPr lang="fr-FR"/>
          </a:p>
        </p:txBody>
      </p:sp>
    </p:spTree>
    <p:extLst>
      <p:ext uri="{BB962C8B-B14F-4D97-AF65-F5344CB8AC3E}">
        <p14:creationId xmlns:p14="http://schemas.microsoft.com/office/powerpoint/2010/main" val="40236014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1290615265"/>
              </p:ext>
            </p:extLst>
          </p:nvPr>
        </p:nvGraphicFramePr>
        <p:xfrm>
          <a:off x="281796" y="1090468"/>
          <a:ext cx="5032077" cy="1112520"/>
        </p:xfrm>
        <a:graphic>
          <a:graphicData uri="http://schemas.openxmlformats.org/drawingml/2006/table">
            <a:tbl>
              <a:tblPr firstRow="1" bandRow="1">
                <a:tableStyleId>{5C22544A-7EE6-4342-B048-85BDC9FD1C3A}</a:tableStyleId>
              </a:tblPr>
              <a:tblGrid>
                <a:gridCol w="1677359">
                  <a:extLst>
                    <a:ext uri="{9D8B030D-6E8A-4147-A177-3AD203B41FA5}">
                      <a16:colId xmlns:a16="http://schemas.microsoft.com/office/drawing/2014/main" val="20000"/>
                    </a:ext>
                  </a:extLst>
                </a:gridCol>
                <a:gridCol w="1677359">
                  <a:extLst>
                    <a:ext uri="{9D8B030D-6E8A-4147-A177-3AD203B41FA5}">
                      <a16:colId xmlns:a16="http://schemas.microsoft.com/office/drawing/2014/main" val="20001"/>
                    </a:ext>
                  </a:extLst>
                </a:gridCol>
                <a:gridCol w="1677359">
                  <a:extLst>
                    <a:ext uri="{9D8B030D-6E8A-4147-A177-3AD203B41FA5}">
                      <a16:colId xmlns:a16="http://schemas.microsoft.com/office/drawing/2014/main" val="20002"/>
                    </a:ext>
                  </a:extLst>
                </a:gridCol>
              </a:tblGrid>
              <a:tr h="370840">
                <a:tc>
                  <a:txBody>
                    <a:bodyPr/>
                    <a:lstStyle/>
                    <a:p>
                      <a:endParaRPr lang="fr-FR" b="0"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b="1" dirty="0">
                          <a:solidFill>
                            <a:sysClr val="windowText" lastClr="000000"/>
                          </a:solidFill>
                        </a:rPr>
                        <a:t>Cavité/terrier</a:t>
                      </a:r>
                    </a:p>
                  </a:txBody>
                  <a:tcPr>
                    <a:lnB w="12700" cap="flat" cmpd="sng" algn="ctr">
                      <a:solidFill>
                        <a:schemeClr val="tx1"/>
                      </a:solidFill>
                      <a:prstDash val="solid"/>
                      <a:round/>
                      <a:headEnd type="none" w="med" len="med"/>
                      <a:tailEnd type="none" w="med" len="med"/>
                    </a:lnB>
                    <a:noFill/>
                  </a:tcPr>
                </a:tc>
                <a:tc>
                  <a:txBody>
                    <a:bodyPr/>
                    <a:lstStyle/>
                    <a:p>
                      <a:r>
                        <a:rPr lang="fr-FR" b="1" dirty="0">
                          <a:solidFill>
                            <a:sysClr val="windowText" lastClr="000000"/>
                          </a:solidFill>
                        </a:rPr>
                        <a:t>Nid ouvert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fr-FR" b="1" dirty="0">
                          <a:solidFill>
                            <a:sysClr val="windowText" lastClr="000000"/>
                          </a:solidFill>
                        </a:rPr>
                        <a:t>migrateurs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12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18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ysClr val="windowText" lastClr="000000"/>
                          </a:solidFill>
                        </a:rPr>
                        <a:t>non migrateurs</a:t>
                      </a:r>
                    </a:p>
                  </a:txBody>
                  <a:tcPr>
                    <a:lnT w="12700" cap="flat" cmpd="sng" algn="ctr">
                      <a:solidFill>
                        <a:schemeClr val="tx1"/>
                      </a:solidFill>
                      <a:prstDash val="solid"/>
                      <a:round/>
                      <a:headEnd type="none" w="med" len="med"/>
                      <a:tailEnd type="none" w="med" len="med"/>
                    </a:lnT>
                    <a:noFill/>
                  </a:tcPr>
                </a:tc>
                <a:tc>
                  <a:txBody>
                    <a:bodyPr/>
                    <a:lstStyle/>
                    <a:p>
                      <a:r>
                        <a:rPr lang="fr-FR" b="0" dirty="0">
                          <a:solidFill>
                            <a:sysClr val="windowText" lastClr="000000"/>
                          </a:solidFill>
                        </a:rPr>
                        <a:t>34</a:t>
                      </a:r>
                    </a:p>
                  </a:txBody>
                  <a:tcPr>
                    <a:lnT w="12700" cap="flat" cmpd="sng" algn="ctr">
                      <a:solidFill>
                        <a:schemeClr val="tx1"/>
                      </a:solidFill>
                      <a:prstDash val="solid"/>
                      <a:round/>
                      <a:headEnd type="none" w="med" len="med"/>
                      <a:tailEnd type="none" w="med" len="med"/>
                    </a:lnT>
                    <a:noFill/>
                  </a:tcPr>
                </a:tc>
                <a:tc>
                  <a:txBody>
                    <a:bodyPr/>
                    <a:lstStyle/>
                    <a:p>
                      <a:r>
                        <a:rPr lang="fr-FR" b="0" dirty="0">
                          <a:solidFill>
                            <a:sysClr val="windowText" lastClr="000000"/>
                          </a:solidFill>
                        </a:rPr>
                        <a:t>4</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2"/>
                  </a:ext>
                </a:extLst>
              </a:tr>
            </a:tbl>
          </a:graphicData>
        </a:graphic>
      </p:graphicFrame>
      <p:sp>
        <p:nvSpPr>
          <p:cNvPr id="5" name="Rectangle 4"/>
          <p:cNvSpPr/>
          <p:nvPr/>
        </p:nvSpPr>
        <p:spPr>
          <a:xfrm>
            <a:off x="281796" y="2631382"/>
            <a:ext cx="5860212" cy="369332"/>
          </a:xfrm>
          <a:prstGeom prst="rect">
            <a:avLst/>
          </a:prstGeom>
        </p:spPr>
        <p:txBody>
          <a:bodyPr wrap="square">
            <a:spAutoFit/>
          </a:bodyPr>
          <a:lstStyle/>
          <a:p>
            <a:r>
              <a:rPr lang="fr-FR" dirty="0">
                <a:sym typeface="Wingdings" panose="05000000000000000000" pitchFamily="2" charset="2"/>
              </a:rPr>
              <a:t> Quelle répartition des espèces </a:t>
            </a:r>
            <a:r>
              <a:rPr lang="fr-FR" b="1" u="sng" dirty="0">
                <a:sym typeface="Wingdings" panose="05000000000000000000" pitchFamily="2" charset="2"/>
              </a:rPr>
              <a:t>attend-on</a:t>
            </a:r>
            <a:r>
              <a:rPr lang="fr-FR" dirty="0">
                <a:sym typeface="Wingdings" panose="05000000000000000000" pitchFamily="2" charset="2"/>
              </a:rPr>
              <a:t> par hasard?</a:t>
            </a:r>
            <a:endParaRPr lang="fr-FR" dirty="0"/>
          </a:p>
        </p:txBody>
      </p:sp>
      <p:sp>
        <p:nvSpPr>
          <p:cNvPr id="6" name="ZoneTexte 5"/>
          <p:cNvSpPr txBox="1"/>
          <p:nvPr/>
        </p:nvSpPr>
        <p:spPr>
          <a:xfrm>
            <a:off x="996349" y="3305956"/>
            <a:ext cx="7030529" cy="646331"/>
          </a:xfrm>
          <a:prstGeom prst="rect">
            <a:avLst/>
          </a:prstGeom>
          <a:noFill/>
          <a:ln>
            <a:solidFill>
              <a:schemeClr val="tx1"/>
            </a:solidFill>
          </a:ln>
        </p:spPr>
        <p:txBody>
          <a:bodyPr wrap="square" rtlCol="0">
            <a:spAutoFit/>
          </a:bodyPr>
          <a:lstStyle/>
          <a:p>
            <a:r>
              <a:rPr lang="fr-FR" b="1" dirty="0"/>
              <a:t>Problème : </a:t>
            </a:r>
            <a:r>
              <a:rPr lang="fr-FR" dirty="0"/>
              <a:t>pour obtenir cet attendu, il ne faut que </a:t>
            </a:r>
            <a:r>
              <a:rPr lang="fr-FR" dirty="0" err="1"/>
              <a:t>re</a:t>
            </a:r>
            <a:r>
              <a:rPr lang="fr-FR" dirty="0"/>
              <a:t>-répartir les espèces dans la table, sans changer les effectifs totaux pour chaque catégorie! </a:t>
            </a:r>
          </a:p>
        </p:txBody>
      </p:sp>
      <p:graphicFrame>
        <p:nvGraphicFramePr>
          <p:cNvPr id="7" name="Tableau 6"/>
          <p:cNvGraphicFramePr>
            <a:graphicFrameLocks noGrp="1"/>
          </p:cNvGraphicFramePr>
          <p:nvPr>
            <p:extLst>
              <p:ext uri="{D42A27DB-BD31-4B8C-83A1-F6EECF244321}">
                <p14:modId xmlns:p14="http://schemas.microsoft.com/office/powerpoint/2010/main" val="332270233"/>
              </p:ext>
            </p:extLst>
          </p:nvPr>
        </p:nvGraphicFramePr>
        <p:xfrm>
          <a:off x="1650521" y="4844838"/>
          <a:ext cx="1549879" cy="1112520"/>
        </p:xfrm>
        <a:graphic>
          <a:graphicData uri="http://schemas.openxmlformats.org/drawingml/2006/table">
            <a:tbl>
              <a:tblPr firstRow="1" bandRow="1">
                <a:tableStyleId>{5C22544A-7EE6-4342-B048-85BDC9FD1C3A}</a:tableStyleId>
              </a:tblPr>
              <a:tblGrid>
                <a:gridCol w="566468">
                  <a:extLst>
                    <a:ext uri="{9D8B030D-6E8A-4147-A177-3AD203B41FA5}">
                      <a16:colId xmlns:a16="http://schemas.microsoft.com/office/drawing/2014/main" val="20000"/>
                    </a:ext>
                  </a:extLst>
                </a:gridCol>
                <a:gridCol w="569343">
                  <a:extLst>
                    <a:ext uri="{9D8B030D-6E8A-4147-A177-3AD203B41FA5}">
                      <a16:colId xmlns:a16="http://schemas.microsoft.com/office/drawing/2014/main" val="20001"/>
                    </a:ext>
                  </a:extLst>
                </a:gridCol>
                <a:gridCol w="414068">
                  <a:extLst>
                    <a:ext uri="{9D8B030D-6E8A-4147-A177-3AD203B41FA5}">
                      <a16:colId xmlns:a16="http://schemas.microsoft.com/office/drawing/2014/main" val="20002"/>
                    </a:ext>
                  </a:extLst>
                </a:gridCol>
              </a:tblGrid>
              <a:tr h="370840">
                <a:tc>
                  <a:txBody>
                    <a:bodyPr/>
                    <a:lstStyle/>
                    <a:p>
                      <a:endParaRPr lang="fr-FR" b="0"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C</a:t>
                      </a:r>
                    </a:p>
                  </a:txBody>
                  <a:tcPr>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D</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fr-FR" b="0" dirty="0">
                          <a:solidFill>
                            <a:sysClr val="windowText" lastClr="000000"/>
                          </a:solidFill>
                        </a:rPr>
                        <a:t>A</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ysClr val="windowText" lastClr="000000"/>
                          </a:solidFill>
                        </a:rPr>
                        <a:t>B</a:t>
                      </a:r>
                    </a:p>
                  </a:txBody>
                  <a:tcPr>
                    <a:lnT w="12700" cap="flat" cmpd="sng" algn="ctr">
                      <a:solidFill>
                        <a:schemeClr val="tx1"/>
                      </a:solidFill>
                      <a:prstDash val="solid"/>
                      <a:round/>
                      <a:headEnd type="none" w="med" len="med"/>
                      <a:tailEnd type="none" w="med" len="med"/>
                    </a:lnT>
                    <a:noFill/>
                  </a:tcPr>
                </a:tc>
                <a:tc>
                  <a:txBody>
                    <a:bodyPr/>
                    <a:lstStyle/>
                    <a:p>
                      <a:r>
                        <a:rPr lang="fr-FR" b="0" dirty="0">
                          <a:solidFill>
                            <a:sysClr val="windowText" lastClr="000000"/>
                          </a:solidFill>
                        </a:rPr>
                        <a:t>3</a:t>
                      </a:r>
                    </a:p>
                  </a:txBody>
                  <a:tcPr>
                    <a:lnT w="12700" cap="flat" cmpd="sng" algn="ctr">
                      <a:solidFill>
                        <a:schemeClr val="tx1"/>
                      </a:solidFill>
                      <a:prstDash val="solid"/>
                      <a:round/>
                      <a:headEnd type="none" w="med" len="med"/>
                      <a:tailEnd type="none" w="med" len="med"/>
                    </a:lnT>
                    <a:noFill/>
                  </a:tcPr>
                </a:tc>
                <a:tc>
                  <a:txBody>
                    <a:bodyPr/>
                    <a:lstStyle/>
                    <a:p>
                      <a:r>
                        <a:rPr lang="fr-FR" b="0" dirty="0">
                          <a:solidFill>
                            <a:sysClr val="windowText" lastClr="000000"/>
                          </a:solidFill>
                        </a:rPr>
                        <a:t>1</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2"/>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882207203"/>
              </p:ext>
            </p:extLst>
          </p:nvPr>
        </p:nvGraphicFramePr>
        <p:xfrm>
          <a:off x="5342626" y="4854390"/>
          <a:ext cx="1549879" cy="1112520"/>
        </p:xfrm>
        <a:graphic>
          <a:graphicData uri="http://schemas.openxmlformats.org/drawingml/2006/table">
            <a:tbl>
              <a:tblPr firstRow="1" bandRow="1">
                <a:tableStyleId>{5C22544A-7EE6-4342-B048-85BDC9FD1C3A}</a:tableStyleId>
              </a:tblPr>
              <a:tblGrid>
                <a:gridCol w="566468">
                  <a:extLst>
                    <a:ext uri="{9D8B030D-6E8A-4147-A177-3AD203B41FA5}">
                      <a16:colId xmlns:a16="http://schemas.microsoft.com/office/drawing/2014/main" val="20000"/>
                    </a:ext>
                  </a:extLst>
                </a:gridCol>
                <a:gridCol w="569343">
                  <a:extLst>
                    <a:ext uri="{9D8B030D-6E8A-4147-A177-3AD203B41FA5}">
                      <a16:colId xmlns:a16="http://schemas.microsoft.com/office/drawing/2014/main" val="20001"/>
                    </a:ext>
                  </a:extLst>
                </a:gridCol>
                <a:gridCol w="414068">
                  <a:extLst>
                    <a:ext uri="{9D8B030D-6E8A-4147-A177-3AD203B41FA5}">
                      <a16:colId xmlns:a16="http://schemas.microsoft.com/office/drawing/2014/main" val="20002"/>
                    </a:ext>
                  </a:extLst>
                </a:gridCol>
              </a:tblGrid>
              <a:tr h="370840">
                <a:tc>
                  <a:txBody>
                    <a:bodyPr/>
                    <a:lstStyle/>
                    <a:p>
                      <a:endParaRPr lang="fr-FR" b="0"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C</a:t>
                      </a:r>
                    </a:p>
                  </a:txBody>
                  <a:tcPr>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D</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fr-FR" b="0" dirty="0">
                          <a:solidFill>
                            <a:sysClr val="windowText" lastClr="000000"/>
                          </a:solidFill>
                        </a:rPr>
                        <a:t>A</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ysClr val="windowText" lastClr="000000"/>
                          </a:solidFill>
                        </a:rPr>
                        <a:t>B</a:t>
                      </a:r>
                    </a:p>
                  </a:txBody>
                  <a:tcPr>
                    <a:lnT w="12700" cap="flat" cmpd="sng" algn="ctr">
                      <a:solidFill>
                        <a:schemeClr val="tx1"/>
                      </a:solidFill>
                      <a:prstDash val="solid"/>
                      <a:round/>
                      <a:headEnd type="none" w="med" len="med"/>
                      <a:tailEnd type="none" w="med" len="med"/>
                    </a:lnT>
                    <a:noFill/>
                  </a:tcPr>
                </a:tc>
                <a:tc>
                  <a:txBody>
                    <a:bodyPr/>
                    <a:lstStyle/>
                    <a:p>
                      <a:r>
                        <a:rPr lang="fr-FR" b="0" dirty="0">
                          <a:solidFill>
                            <a:sysClr val="windowText" lastClr="000000"/>
                          </a:solidFill>
                        </a:rPr>
                        <a:t>2</a:t>
                      </a:r>
                    </a:p>
                  </a:txBody>
                  <a:tcPr>
                    <a:lnT w="12700" cap="flat" cmpd="sng" algn="ctr">
                      <a:solidFill>
                        <a:schemeClr val="tx1"/>
                      </a:solidFill>
                      <a:prstDash val="solid"/>
                      <a:round/>
                      <a:headEnd type="none" w="med" len="med"/>
                      <a:tailEnd type="none" w="med" len="med"/>
                    </a:lnT>
                    <a:noFill/>
                  </a:tcPr>
                </a:tc>
                <a:tc>
                  <a:txBody>
                    <a:bodyPr/>
                    <a:lstStyle/>
                    <a:p>
                      <a:r>
                        <a:rPr lang="fr-FR" b="0" dirty="0">
                          <a:solidFill>
                            <a:sysClr val="windowText" lastClr="000000"/>
                          </a:solidFill>
                        </a:rPr>
                        <a:t>2</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2"/>
                  </a:ext>
                </a:extLst>
              </a:tr>
            </a:tbl>
          </a:graphicData>
        </a:graphic>
      </p:graphicFrame>
      <p:sp>
        <p:nvSpPr>
          <p:cNvPr id="9" name="ZoneTexte 8"/>
          <p:cNvSpPr txBox="1"/>
          <p:nvPr/>
        </p:nvSpPr>
        <p:spPr>
          <a:xfrm>
            <a:off x="1785667" y="4402613"/>
            <a:ext cx="5503653" cy="369332"/>
          </a:xfrm>
          <a:prstGeom prst="rect">
            <a:avLst/>
          </a:prstGeom>
          <a:noFill/>
        </p:spPr>
        <p:txBody>
          <a:bodyPr wrap="square" rtlCol="0">
            <a:spAutoFit/>
          </a:bodyPr>
          <a:lstStyle/>
          <a:p>
            <a:r>
              <a:rPr lang="fr-FR" dirty="0"/>
              <a:t>Quand les effectifs sont équilibrés, c’est très facile : </a:t>
            </a:r>
          </a:p>
        </p:txBody>
      </p:sp>
      <p:sp>
        <p:nvSpPr>
          <p:cNvPr id="10" name="ZoneTexte 9"/>
          <p:cNvSpPr txBox="1"/>
          <p:nvPr/>
        </p:nvSpPr>
        <p:spPr>
          <a:xfrm>
            <a:off x="1915063" y="5966910"/>
            <a:ext cx="943155" cy="369332"/>
          </a:xfrm>
          <a:prstGeom prst="rect">
            <a:avLst/>
          </a:prstGeom>
          <a:noFill/>
        </p:spPr>
        <p:txBody>
          <a:bodyPr wrap="square" rtlCol="0">
            <a:spAutoFit/>
          </a:bodyPr>
          <a:lstStyle/>
          <a:p>
            <a:r>
              <a:rPr lang="fr-FR" i="1" dirty="0"/>
              <a:t>observé</a:t>
            </a:r>
          </a:p>
        </p:txBody>
      </p:sp>
      <p:sp>
        <p:nvSpPr>
          <p:cNvPr id="11" name="ZoneTexte 10"/>
          <p:cNvSpPr txBox="1"/>
          <p:nvPr/>
        </p:nvSpPr>
        <p:spPr>
          <a:xfrm>
            <a:off x="5704935" y="5957358"/>
            <a:ext cx="943155" cy="369332"/>
          </a:xfrm>
          <a:prstGeom prst="rect">
            <a:avLst/>
          </a:prstGeom>
          <a:noFill/>
        </p:spPr>
        <p:txBody>
          <a:bodyPr wrap="square" rtlCol="0">
            <a:spAutoFit/>
          </a:bodyPr>
          <a:lstStyle/>
          <a:p>
            <a:r>
              <a:rPr lang="fr-FR" i="1" dirty="0"/>
              <a:t>attendu</a:t>
            </a:r>
          </a:p>
        </p:txBody>
      </p:sp>
      <p:sp>
        <p:nvSpPr>
          <p:cNvPr id="13" name="Flèche courbée vers le haut 12"/>
          <p:cNvSpPr/>
          <p:nvPr/>
        </p:nvSpPr>
        <p:spPr>
          <a:xfrm>
            <a:off x="3470693" y="6151576"/>
            <a:ext cx="1368725" cy="452747"/>
          </a:xfrm>
          <a:prstGeom prst="curved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Espace réservé du numéro de diapositive 1">
            <a:extLst>
              <a:ext uri="{FF2B5EF4-FFF2-40B4-BE49-F238E27FC236}">
                <a16:creationId xmlns:a16="http://schemas.microsoft.com/office/drawing/2014/main" id="{2733F4E9-92A3-E64D-89D5-2010436859BA}"/>
              </a:ext>
            </a:extLst>
          </p:cNvPr>
          <p:cNvSpPr>
            <a:spLocks noGrp="1"/>
          </p:cNvSpPr>
          <p:nvPr>
            <p:ph type="sldNum" sz="quarter" idx="12"/>
          </p:nvPr>
        </p:nvSpPr>
        <p:spPr/>
        <p:txBody>
          <a:bodyPr/>
          <a:lstStyle/>
          <a:p>
            <a:fld id="{04C8D40A-45DA-49FB-8D9A-B1F265F8EE6C}" type="slidenum">
              <a:rPr lang="fr-FR" smtClean="0"/>
              <a:t>112</a:t>
            </a:fld>
            <a:endParaRPr lang="fr-FR"/>
          </a:p>
        </p:txBody>
      </p:sp>
    </p:spTree>
    <p:extLst>
      <p:ext uri="{BB962C8B-B14F-4D97-AF65-F5344CB8AC3E}">
        <p14:creationId xmlns:p14="http://schemas.microsoft.com/office/powerpoint/2010/main" val="25810801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1882856375"/>
              </p:ext>
            </p:extLst>
          </p:nvPr>
        </p:nvGraphicFramePr>
        <p:xfrm>
          <a:off x="1362975" y="357863"/>
          <a:ext cx="6849372" cy="1483360"/>
        </p:xfrm>
        <a:graphic>
          <a:graphicData uri="http://schemas.openxmlformats.org/drawingml/2006/table">
            <a:tbl>
              <a:tblPr firstRow="1" bandRow="1">
                <a:tableStyleId>{5C22544A-7EE6-4342-B048-85BDC9FD1C3A}</a:tableStyleId>
              </a:tblPr>
              <a:tblGrid>
                <a:gridCol w="1712343">
                  <a:extLst>
                    <a:ext uri="{9D8B030D-6E8A-4147-A177-3AD203B41FA5}">
                      <a16:colId xmlns:a16="http://schemas.microsoft.com/office/drawing/2014/main" val="20000"/>
                    </a:ext>
                  </a:extLst>
                </a:gridCol>
                <a:gridCol w="1712343">
                  <a:extLst>
                    <a:ext uri="{9D8B030D-6E8A-4147-A177-3AD203B41FA5}">
                      <a16:colId xmlns:a16="http://schemas.microsoft.com/office/drawing/2014/main" val="20001"/>
                    </a:ext>
                  </a:extLst>
                </a:gridCol>
                <a:gridCol w="1712343">
                  <a:extLst>
                    <a:ext uri="{9D8B030D-6E8A-4147-A177-3AD203B41FA5}">
                      <a16:colId xmlns:a16="http://schemas.microsoft.com/office/drawing/2014/main" val="20002"/>
                    </a:ext>
                  </a:extLst>
                </a:gridCol>
                <a:gridCol w="1712343">
                  <a:extLst>
                    <a:ext uri="{9D8B030D-6E8A-4147-A177-3AD203B41FA5}">
                      <a16:colId xmlns:a16="http://schemas.microsoft.com/office/drawing/2014/main" val="20003"/>
                    </a:ext>
                  </a:extLst>
                </a:gridCol>
              </a:tblGrid>
              <a:tr h="370840">
                <a:tc>
                  <a:txBody>
                    <a:bodyPr/>
                    <a:lstStyle/>
                    <a:p>
                      <a:endParaRPr lang="fr-FR" b="0"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b="1" dirty="0">
                          <a:solidFill>
                            <a:sysClr val="windowText" lastClr="000000"/>
                          </a:solidFill>
                        </a:rPr>
                        <a:t>Cavité/terrier</a:t>
                      </a:r>
                    </a:p>
                  </a:txBody>
                  <a:tcPr>
                    <a:lnB w="12700" cap="flat" cmpd="sng" algn="ctr">
                      <a:solidFill>
                        <a:schemeClr val="tx1"/>
                      </a:solidFill>
                      <a:prstDash val="solid"/>
                      <a:round/>
                      <a:headEnd type="none" w="med" len="med"/>
                      <a:tailEnd type="none" w="med" len="med"/>
                    </a:lnB>
                    <a:noFill/>
                  </a:tcPr>
                </a:tc>
                <a:tc>
                  <a:txBody>
                    <a:bodyPr/>
                    <a:lstStyle/>
                    <a:p>
                      <a:r>
                        <a:rPr lang="fr-FR" b="1" dirty="0">
                          <a:solidFill>
                            <a:sysClr val="windowText" lastClr="000000"/>
                          </a:solidFill>
                        </a:rPr>
                        <a:t>Nid ouvert</a:t>
                      </a:r>
                    </a:p>
                  </a:txBody>
                  <a:tcPr>
                    <a:lnB w="12700" cap="flat" cmpd="sng" algn="ctr">
                      <a:solidFill>
                        <a:schemeClr val="tx1"/>
                      </a:solidFill>
                      <a:prstDash val="solid"/>
                      <a:round/>
                      <a:headEnd type="none" w="med" len="med"/>
                      <a:tailEnd type="none" w="med" len="med"/>
                    </a:lnB>
                    <a:noFill/>
                  </a:tcPr>
                </a:tc>
                <a:tc>
                  <a:txBody>
                    <a:bodyPr/>
                    <a:lstStyle/>
                    <a:p>
                      <a:r>
                        <a:rPr lang="fr-FR" b="1" dirty="0">
                          <a:solidFill>
                            <a:schemeClr val="accent2">
                              <a:lumMod val="75000"/>
                            </a:schemeClr>
                          </a:solidFill>
                        </a:rPr>
                        <a:t>total</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fr-FR" b="1" dirty="0">
                          <a:solidFill>
                            <a:sysClr val="windowText" lastClr="000000"/>
                          </a:solidFill>
                        </a:rPr>
                        <a:t>migrateurs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12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18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accent2">
                              <a:lumMod val="75000"/>
                            </a:schemeClr>
                          </a:solidFill>
                        </a:rPr>
                        <a:t>30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ysClr val="windowText" lastClr="000000"/>
                          </a:solidFill>
                        </a:rPr>
                        <a:t>non migrateurs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34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accent2">
                              <a:lumMod val="75000"/>
                            </a:schemeClr>
                          </a:solidFill>
                        </a:rPr>
                        <a:t>38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chemeClr val="accent2">
                              <a:lumMod val="75000"/>
                            </a:schemeClr>
                          </a:solidFill>
                        </a:rPr>
                        <a:t>total</a:t>
                      </a:r>
                    </a:p>
                  </a:txBody>
                  <a:tcPr>
                    <a:lnT w="12700" cap="flat" cmpd="sng" algn="ctr">
                      <a:solidFill>
                        <a:schemeClr val="tx1"/>
                      </a:solidFill>
                      <a:prstDash val="solid"/>
                      <a:round/>
                      <a:headEnd type="none" w="med" len="med"/>
                      <a:tailEnd type="none" w="med" len="med"/>
                    </a:lnT>
                    <a:noFill/>
                  </a:tcPr>
                </a:tc>
                <a:tc>
                  <a:txBody>
                    <a:bodyPr/>
                    <a:lstStyle/>
                    <a:p>
                      <a:r>
                        <a:rPr lang="fr-FR" b="0" dirty="0">
                          <a:solidFill>
                            <a:schemeClr val="accent2">
                              <a:lumMod val="75000"/>
                            </a:schemeClr>
                          </a:solidFill>
                        </a:rPr>
                        <a:t>46</a:t>
                      </a:r>
                    </a:p>
                  </a:txBody>
                  <a:tcPr>
                    <a:lnT w="12700" cap="flat" cmpd="sng" algn="ctr">
                      <a:solidFill>
                        <a:schemeClr val="tx1"/>
                      </a:solidFill>
                      <a:prstDash val="solid"/>
                      <a:round/>
                      <a:headEnd type="none" w="med" len="med"/>
                      <a:tailEnd type="none" w="med" len="med"/>
                    </a:lnT>
                    <a:noFill/>
                  </a:tcPr>
                </a:tc>
                <a:tc>
                  <a:txBody>
                    <a:bodyPr/>
                    <a:lstStyle/>
                    <a:p>
                      <a:r>
                        <a:rPr lang="fr-FR" b="0" dirty="0">
                          <a:solidFill>
                            <a:schemeClr val="accent2">
                              <a:lumMod val="75000"/>
                            </a:schemeClr>
                          </a:solidFill>
                        </a:rPr>
                        <a:t>22</a:t>
                      </a:r>
                    </a:p>
                  </a:txBody>
                  <a:tcPr>
                    <a:lnT w="12700" cap="flat" cmpd="sng" algn="ctr">
                      <a:solidFill>
                        <a:schemeClr val="tx1"/>
                      </a:solidFill>
                      <a:prstDash val="solid"/>
                      <a:round/>
                      <a:headEnd type="none" w="med" len="med"/>
                      <a:tailEnd type="none" w="med" len="med"/>
                    </a:lnT>
                    <a:noFill/>
                  </a:tcPr>
                </a:tc>
                <a:tc>
                  <a:txBody>
                    <a:bodyPr/>
                    <a:lstStyle/>
                    <a:p>
                      <a:r>
                        <a:rPr lang="fr-FR" b="1" dirty="0">
                          <a:solidFill>
                            <a:srgbClr val="FF0000"/>
                          </a:solidFill>
                        </a:rPr>
                        <a:t>68</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5" name="ZoneTexte 4"/>
          <p:cNvSpPr txBox="1"/>
          <p:nvPr/>
        </p:nvSpPr>
        <p:spPr>
          <a:xfrm>
            <a:off x="992038" y="2188270"/>
            <a:ext cx="7591246" cy="646331"/>
          </a:xfrm>
          <a:prstGeom prst="rect">
            <a:avLst/>
          </a:prstGeom>
          <a:noFill/>
        </p:spPr>
        <p:txBody>
          <a:bodyPr wrap="square" rtlCol="0">
            <a:spAutoFit/>
          </a:bodyPr>
          <a:lstStyle/>
          <a:p>
            <a:r>
              <a:rPr lang="fr-FR" dirty="0"/>
              <a:t>Il faut </a:t>
            </a:r>
            <a:r>
              <a:rPr lang="fr-FR" dirty="0" err="1"/>
              <a:t>re</a:t>
            </a:r>
            <a:r>
              <a:rPr lang="fr-FR" dirty="0"/>
              <a:t>-répartir les espèces dans la table sans changer les </a:t>
            </a:r>
            <a:r>
              <a:rPr lang="fr-FR" b="1" u="sng" dirty="0"/>
              <a:t>sommes par lignes </a:t>
            </a:r>
            <a:r>
              <a:rPr lang="fr-FR" dirty="0"/>
              <a:t>et les </a:t>
            </a:r>
            <a:r>
              <a:rPr lang="fr-FR" b="1" u="sng" dirty="0"/>
              <a:t>sommes par colonnes</a:t>
            </a:r>
            <a:r>
              <a:rPr lang="fr-FR" dirty="0"/>
              <a:t>.</a:t>
            </a:r>
          </a:p>
        </p:txBody>
      </p:sp>
      <p:graphicFrame>
        <p:nvGraphicFramePr>
          <p:cNvPr id="6" name="Tableau 5"/>
          <p:cNvGraphicFramePr>
            <a:graphicFrameLocks noGrp="1"/>
          </p:cNvGraphicFramePr>
          <p:nvPr>
            <p:extLst>
              <p:ext uri="{D42A27DB-BD31-4B8C-83A1-F6EECF244321}">
                <p14:modId xmlns:p14="http://schemas.microsoft.com/office/powerpoint/2010/main" val="147025756"/>
              </p:ext>
            </p:extLst>
          </p:nvPr>
        </p:nvGraphicFramePr>
        <p:xfrm>
          <a:off x="1362975" y="3196763"/>
          <a:ext cx="6849372" cy="1483360"/>
        </p:xfrm>
        <a:graphic>
          <a:graphicData uri="http://schemas.openxmlformats.org/drawingml/2006/table">
            <a:tbl>
              <a:tblPr firstRow="1" bandRow="1">
                <a:tableStyleId>{5C22544A-7EE6-4342-B048-85BDC9FD1C3A}</a:tableStyleId>
              </a:tblPr>
              <a:tblGrid>
                <a:gridCol w="1712343">
                  <a:extLst>
                    <a:ext uri="{9D8B030D-6E8A-4147-A177-3AD203B41FA5}">
                      <a16:colId xmlns:a16="http://schemas.microsoft.com/office/drawing/2014/main" val="20000"/>
                    </a:ext>
                  </a:extLst>
                </a:gridCol>
                <a:gridCol w="1712343">
                  <a:extLst>
                    <a:ext uri="{9D8B030D-6E8A-4147-A177-3AD203B41FA5}">
                      <a16:colId xmlns:a16="http://schemas.microsoft.com/office/drawing/2014/main" val="20001"/>
                    </a:ext>
                  </a:extLst>
                </a:gridCol>
                <a:gridCol w="1712343">
                  <a:extLst>
                    <a:ext uri="{9D8B030D-6E8A-4147-A177-3AD203B41FA5}">
                      <a16:colId xmlns:a16="http://schemas.microsoft.com/office/drawing/2014/main" val="20002"/>
                    </a:ext>
                  </a:extLst>
                </a:gridCol>
                <a:gridCol w="1712343">
                  <a:extLst>
                    <a:ext uri="{9D8B030D-6E8A-4147-A177-3AD203B41FA5}">
                      <a16:colId xmlns:a16="http://schemas.microsoft.com/office/drawing/2014/main" val="20003"/>
                    </a:ext>
                  </a:extLst>
                </a:gridCol>
              </a:tblGrid>
              <a:tr h="370840">
                <a:tc>
                  <a:txBody>
                    <a:bodyPr/>
                    <a:lstStyle/>
                    <a:p>
                      <a:endParaRPr lang="fr-FR" b="0" dirty="0">
                        <a:solidFill>
                          <a:schemeClr val="bg2">
                            <a:lumMod val="50000"/>
                          </a:schemeClr>
                        </a:solidFill>
                      </a:endParaRPr>
                    </a:p>
                  </a:txBody>
                  <a:tcPr>
                    <a:lnB w="12700" cap="flat" cmpd="sng" algn="ctr">
                      <a:solidFill>
                        <a:schemeClr val="tx1"/>
                      </a:solidFill>
                      <a:prstDash val="solid"/>
                      <a:round/>
                      <a:headEnd type="none" w="med" len="med"/>
                      <a:tailEnd type="none" w="med" len="med"/>
                    </a:lnB>
                    <a:noFill/>
                  </a:tcPr>
                </a:tc>
                <a:tc>
                  <a:txBody>
                    <a:bodyPr/>
                    <a:lstStyle/>
                    <a:p>
                      <a:r>
                        <a:rPr lang="fr-FR" b="1" dirty="0">
                          <a:solidFill>
                            <a:schemeClr val="bg2">
                              <a:lumMod val="50000"/>
                            </a:schemeClr>
                          </a:solidFill>
                        </a:rPr>
                        <a:t>Cavité/terrier</a:t>
                      </a:r>
                    </a:p>
                  </a:txBody>
                  <a:tcPr>
                    <a:lnB w="12700" cap="flat" cmpd="sng" algn="ctr">
                      <a:solidFill>
                        <a:schemeClr val="tx1"/>
                      </a:solidFill>
                      <a:prstDash val="solid"/>
                      <a:round/>
                      <a:headEnd type="none" w="med" len="med"/>
                      <a:tailEnd type="none" w="med" len="med"/>
                    </a:lnB>
                    <a:noFill/>
                  </a:tcPr>
                </a:tc>
                <a:tc>
                  <a:txBody>
                    <a:bodyPr/>
                    <a:lstStyle/>
                    <a:p>
                      <a:r>
                        <a:rPr lang="fr-FR" b="1" dirty="0">
                          <a:solidFill>
                            <a:schemeClr val="bg2">
                              <a:lumMod val="50000"/>
                            </a:schemeClr>
                          </a:solidFill>
                        </a:rPr>
                        <a:t>Nid ouvert</a:t>
                      </a:r>
                    </a:p>
                  </a:txBody>
                  <a:tcPr>
                    <a:lnB w="12700" cap="flat" cmpd="sng" algn="ctr">
                      <a:solidFill>
                        <a:schemeClr val="tx1"/>
                      </a:solidFill>
                      <a:prstDash val="solid"/>
                      <a:round/>
                      <a:headEnd type="none" w="med" len="med"/>
                      <a:tailEnd type="none" w="med" len="med"/>
                    </a:lnB>
                    <a:noFill/>
                  </a:tcPr>
                </a:tc>
                <a:tc>
                  <a:txBody>
                    <a:bodyPr/>
                    <a:lstStyle/>
                    <a:p>
                      <a:r>
                        <a:rPr lang="fr-FR" b="1" dirty="0">
                          <a:solidFill>
                            <a:schemeClr val="accent2">
                              <a:lumMod val="75000"/>
                            </a:schemeClr>
                          </a:solidFill>
                        </a:rPr>
                        <a:t>total</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fr-FR" b="1" dirty="0">
                          <a:solidFill>
                            <a:schemeClr val="bg2">
                              <a:lumMod val="50000"/>
                            </a:schemeClr>
                          </a:solidFill>
                        </a:rPr>
                        <a:t>migrateurs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bg2">
                              <a:lumMod val="50000"/>
                            </a:schemeClr>
                          </a:solidFill>
                        </a:rPr>
                        <a:t>(46*30)/68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bg2">
                              <a:lumMod val="50000"/>
                            </a:schemeClr>
                          </a:solidFill>
                        </a:rPr>
                        <a:t>(22*30)/68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accent2">
                              <a:lumMod val="75000"/>
                            </a:schemeClr>
                          </a:solidFill>
                        </a:rPr>
                        <a:t>30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chemeClr val="bg2">
                              <a:lumMod val="50000"/>
                            </a:schemeClr>
                          </a:solidFill>
                        </a:rPr>
                        <a:t>non migrateurs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bg2">
                              <a:lumMod val="50000"/>
                            </a:schemeClr>
                          </a:solidFill>
                        </a:rPr>
                        <a:t>(46*38)/68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bg2">
                              <a:lumMod val="50000"/>
                            </a:schemeClr>
                          </a:solidFill>
                        </a:rPr>
                        <a:t>(22*38)/68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accent2">
                              <a:lumMod val="75000"/>
                            </a:schemeClr>
                          </a:solidFill>
                        </a:rPr>
                        <a:t>38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chemeClr val="accent2">
                              <a:lumMod val="75000"/>
                            </a:schemeClr>
                          </a:solidFill>
                        </a:rPr>
                        <a:t>total</a:t>
                      </a:r>
                    </a:p>
                  </a:txBody>
                  <a:tcPr>
                    <a:lnT w="12700" cap="flat" cmpd="sng" algn="ctr">
                      <a:solidFill>
                        <a:schemeClr val="tx1"/>
                      </a:solidFill>
                      <a:prstDash val="solid"/>
                      <a:round/>
                      <a:headEnd type="none" w="med" len="med"/>
                      <a:tailEnd type="none" w="med" len="med"/>
                    </a:lnT>
                    <a:noFill/>
                  </a:tcPr>
                </a:tc>
                <a:tc>
                  <a:txBody>
                    <a:bodyPr/>
                    <a:lstStyle/>
                    <a:p>
                      <a:r>
                        <a:rPr lang="fr-FR" b="0" dirty="0">
                          <a:solidFill>
                            <a:schemeClr val="accent2">
                              <a:lumMod val="75000"/>
                            </a:schemeClr>
                          </a:solidFill>
                        </a:rPr>
                        <a:t>46</a:t>
                      </a:r>
                    </a:p>
                  </a:txBody>
                  <a:tcPr>
                    <a:lnT w="12700" cap="flat" cmpd="sng" algn="ctr">
                      <a:solidFill>
                        <a:schemeClr val="tx1"/>
                      </a:solidFill>
                      <a:prstDash val="solid"/>
                      <a:round/>
                      <a:headEnd type="none" w="med" len="med"/>
                      <a:tailEnd type="none" w="med" len="med"/>
                    </a:lnT>
                    <a:noFill/>
                  </a:tcPr>
                </a:tc>
                <a:tc>
                  <a:txBody>
                    <a:bodyPr/>
                    <a:lstStyle/>
                    <a:p>
                      <a:r>
                        <a:rPr lang="fr-FR" b="0" dirty="0">
                          <a:solidFill>
                            <a:schemeClr val="accent2">
                              <a:lumMod val="75000"/>
                            </a:schemeClr>
                          </a:solidFill>
                        </a:rPr>
                        <a:t>22</a:t>
                      </a:r>
                    </a:p>
                  </a:txBody>
                  <a:tcPr>
                    <a:lnT w="12700" cap="flat" cmpd="sng" algn="ctr">
                      <a:solidFill>
                        <a:schemeClr val="tx1"/>
                      </a:solidFill>
                      <a:prstDash val="solid"/>
                      <a:round/>
                      <a:headEnd type="none" w="med" len="med"/>
                      <a:tailEnd type="none" w="med" len="med"/>
                    </a:lnT>
                    <a:noFill/>
                  </a:tcPr>
                </a:tc>
                <a:tc>
                  <a:txBody>
                    <a:bodyPr/>
                    <a:lstStyle/>
                    <a:p>
                      <a:r>
                        <a:rPr lang="fr-FR" b="1" dirty="0">
                          <a:solidFill>
                            <a:srgbClr val="FF0000"/>
                          </a:solidFill>
                        </a:rPr>
                        <a:t>68</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graphicFrame>
        <p:nvGraphicFramePr>
          <p:cNvPr id="7" name="Tableau 6"/>
          <p:cNvGraphicFramePr>
            <a:graphicFrameLocks noGrp="1"/>
          </p:cNvGraphicFramePr>
          <p:nvPr>
            <p:extLst>
              <p:ext uri="{D42A27DB-BD31-4B8C-83A1-F6EECF244321}">
                <p14:modId xmlns:p14="http://schemas.microsoft.com/office/powerpoint/2010/main" val="747443919"/>
              </p:ext>
            </p:extLst>
          </p:nvPr>
        </p:nvGraphicFramePr>
        <p:xfrm>
          <a:off x="1362975" y="5116223"/>
          <a:ext cx="6849372" cy="1483360"/>
        </p:xfrm>
        <a:graphic>
          <a:graphicData uri="http://schemas.openxmlformats.org/drawingml/2006/table">
            <a:tbl>
              <a:tblPr firstRow="1" bandRow="1">
                <a:tableStyleId>{5C22544A-7EE6-4342-B048-85BDC9FD1C3A}</a:tableStyleId>
              </a:tblPr>
              <a:tblGrid>
                <a:gridCol w="1712343">
                  <a:extLst>
                    <a:ext uri="{9D8B030D-6E8A-4147-A177-3AD203B41FA5}">
                      <a16:colId xmlns:a16="http://schemas.microsoft.com/office/drawing/2014/main" val="20000"/>
                    </a:ext>
                  </a:extLst>
                </a:gridCol>
                <a:gridCol w="1712343">
                  <a:extLst>
                    <a:ext uri="{9D8B030D-6E8A-4147-A177-3AD203B41FA5}">
                      <a16:colId xmlns:a16="http://schemas.microsoft.com/office/drawing/2014/main" val="20001"/>
                    </a:ext>
                  </a:extLst>
                </a:gridCol>
                <a:gridCol w="1712343">
                  <a:extLst>
                    <a:ext uri="{9D8B030D-6E8A-4147-A177-3AD203B41FA5}">
                      <a16:colId xmlns:a16="http://schemas.microsoft.com/office/drawing/2014/main" val="20002"/>
                    </a:ext>
                  </a:extLst>
                </a:gridCol>
                <a:gridCol w="1712343">
                  <a:extLst>
                    <a:ext uri="{9D8B030D-6E8A-4147-A177-3AD203B41FA5}">
                      <a16:colId xmlns:a16="http://schemas.microsoft.com/office/drawing/2014/main" val="20003"/>
                    </a:ext>
                  </a:extLst>
                </a:gridCol>
              </a:tblGrid>
              <a:tr h="370840">
                <a:tc>
                  <a:txBody>
                    <a:bodyPr/>
                    <a:lstStyle/>
                    <a:p>
                      <a:endParaRPr lang="fr-FR" b="0" dirty="0">
                        <a:solidFill>
                          <a:schemeClr val="bg2">
                            <a:lumMod val="50000"/>
                          </a:schemeClr>
                        </a:solidFill>
                      </a:endParaRPr>
                    </a:p>
                  </a:txBody>
                  <a:tcPr>
                    <a:lnB w="12700" cap="flat" cmpd="sng" algn="ctr">
                      <a:solidFill>
                        <a:schemeClr val="tx1"/>
                      </a:solidFill>
                      <a:prstDash val="solid"/>
                      <a:round/>
                      <a:headEnd type="none" w="med" len="med"/>
                      <a:tailEnd type="none" w="med" len="med"/>
                    </a:lnB>
                    <a:noFill/>
                  </a:tcPr>
                </a:tc>
                <a:tc>
                  <a:txBody>
                    <a:bodyPr/>
                    <a:lstStyle/>
                    <a:p>
                      <a:r>
                        <a:rPr lang="fr-FR" b="1" dirty="0">
                          <a:solidFill>
                            <a:schemeClr val="bg2">
                              <a:lumMod val="50000"/>
                            </a:schemeClr>
                          </a:solidFill>
                        </a:rPr>
                        <a:t>Cavité/terrier</a:t>
                      </a:r>
                    </a:p>
                  </a:txBody>
                  <a:tcPr>
                    <a:lnB w="12700" cap="flat" cmpd="sng" algn="ctr">
                      <a:solidFill>
                        <a:schemeClr val="tx1"/>
                      </a:solidFill>
                      <a:prstDash val="solid"/>
                      <a:round/>
                      <a:headEnd type="none" w="med" len="med"/>
                      <a:tailEnd type="none" w="med" len="med"/>
                    </a:lnB>
                    <a:noFill/>
                  </a:tcPr>
                </a:tc>
                <a:tc>
                  <a:txBody>
                    <a:bodyPr/>
                    <a:lstStyle/>
                    <a:p>
                      <a:r>
                        <a:rPr lang="fr-FR" b="1" dirty="0">
                          <a:solidFill>
                            <a:schemeClr val="bg2">
                              <a:lumMod val="50000"/>
                            </a:schemeClr>
                          </a:solidFill>
                        </a:rPr>
                        <a:t>Nid ouvert</a:t>
                      </a:r>
                    </a:p>
                  </a:txBody>
                  <a:tcPr>
                    <a:lnB w="12700" cap="flat" cmpd="sng" algn="ctr">
                      <a:solidFill>
                        <a:schemeClr val="tx1"/>
                      </a:solidFill>
                      <a:prstDash val="solid"/>
                      <a:round/>
                      <a:headEnd type="none" w="med" len="med"/>
                      <a:tailEnd type="none" w="med" len="med"/>
                    </a:lnB>
                    <a:noFill/>
                  </a:tcPr>
                </a:tc>
                <a:tc>
                  <a:txBody>
                    <a:bodyPr/>
                    <a:lstStyle/>
                    <a:p>
                      <a:r>
                        <a:rPr lang="fr-FR" b="1" dirty="0">
                          <a:solidFill>
                            <a:schemeClr val="accent2">
                              <a:lumMod val="75000"/>
                            </a:schemeClr>
                          </a:solidFill>
                        </a:rPr>
                        <a:t>total</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fr-FR" b="1" dirty="0">
                          <a:solidFill>
                            <a:schemeClr val="bg2">
                              <a:lumMod val="50000"/>
                            </a:schemeClr>
                          </a:solidFill>
                        </a:rPr>
                        <a:t>migrateurs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bg2">
                              <a:lumMod val="50000"/>
                            </a:schemeClr>
                          </a:solidFill>
                        </a:rPr>
                        <a:t>20,3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bg2">
                              <a:lumMod val="50000"/>
                            </a:schemeClr>
                          </a:solidFill>
                        </a:rPr>
                        <a:t>9,70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accent2">
                              <a:lumMod val="75000"/>
                            </a:schemeClr>
                          </a:solidFill>
                        </a:rPr>
                        <a:t>30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chemeClr val="bg2">
                              <a:lumMod val="50000"/>
                            </a:schemeClr>
                          </a:solidFill>
                        </a:rPr>
                        <a:t>non migrateurs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bg2">
                              <a:lumMod val="50000"/>
                            </a:schemeClr>
                          </a:solidFill>
                        </a:rPr>
                        <a:t>25,7</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bg2">
                              <a:lumMod val="50000"/>
                            </a:schemeClr>
                          </a:solidFill>
                        </a:rPr>
                        <a:t>12,3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accent2">
                              <a:lumMod val="75000"/>
                            </a:schemeClr>
                          </a:solidFill>
                        </a:rPr>
                        <a:t>38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chemeClr val="accent2">
                              <a:lumMod val="75000"/>
                            </a:schemeClr>
                          </a:solidFill>
                        </a:rPr>
                        <a:t>total</a:t>
                      </a:r>
                    </a:p>
                  </a:txBody>
                  <a:tcPr>
                    <a:lnT w="12700" cap="flat" cmpd="sng" algn="ctr">
                      <a:solidFill>
                        <a:schemeClr val="tx1"/>
                      </a:solidFill>
                      <a:prstDash val="solid"/>
                      <a:round/>
                      <a:headEnd type="none" w="med" len="med"/>
                      <a:tailEnd type="none" w="med" len="med"/>
                    </a:lnT>
                    <a:noFill/>
                  </a:tcPr>
                </a:tc>
                <a:tc>
                  <a:txBody>
                    <a:bodyPr/>
                    <a:lstStyle/>
                    <a:p>
                      <a:r>
                        <a:rPr lang="fr-FR" b="0" dirty="0">
                          <a:solidFill>
                            <a:schemeClr val="accent2">
                              <a:lumMod val="75000"/>
                            </a:schemeClr>
                          </a:solidFill>
                        </a:rPr>
                        <a:t>46</a:t>
                      </a:r>
                    </a:p>
                  </a:txBody>
                  <a:tcPr>
                    <a:lnT w="12700" cap="flat" cmpd="sng" algn="ctr">
                      <a:solidFill>
                        <a:schemeClr val="tx1"/>
                      </a:solidFill>
                      <a:prstDash val="solid"/>
                      <a:round/>
                      <a:headEnd type="none" w="med" len="med"/>
                      <a:tailEnd type="none" w="med" len="med"/>
                    </a:lnT>
                    <a:noFill/>
                  </a:tcPr>
                </a:tc>
                <a:tc>
                  <a:txBody>
                    <a:bodyPr/>
                    <a:lstStyle/>
                    <a:p>
                      <a:r>
                        <a:rPr lang="fr-FR" b="0" dirty="0">
                          <a:solidFill>
                            <a:schemeClr val="accent2">
                              <a:lumMod val="75000"/>
                            </a:schemeClr>
                          </a:solidFill>
                        </a:rPr>
                        <a:t>22</a:t>
                      </a:r>
                    </a:p>
                  </a:txBody>
                  <a:tcPr>
                    <a:lnT w="12700" cap="flat" cmpd="sng" algn="ctr">
                      <a:solidFill>
                        <a:schemeClr val="tx1"/>
                      </a:solidFill>
                      <a:prstDash val="solid"/>
                      <a:round/>
                      <a:headEnd type="none" w="med" len="med"/>
                      <a:tailEnd type="none" w="med" len="med"/>
                    </a:lnT>
                    <a:noFill/>
                  </a:tcPr>
                </a:tc>
                <a:tc>
                  <a:txBody>
                    <a:bodyPr/>
                    <a:lstStyle/>
                    <a:p>
                      <a:r>
                        <a:rPr lang="fr-FR" b="1" dirty="0">
                          <a:solidFill>
                            <a:srgbClr val="FF0000"/>
                          </a:solidFill>
                        </a:rPr>
                        <a:t>68</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8" name="Flèche courbée vers la droite 7"/>
          <p:cNvSpPr/>
          <p:nvPr/>
        </p:nvSpPr>
        <p:spPr>
          <a:xfrm>
            <a:off x="270933" y="3938443"/>
            <a:ext cx="721105" cy="2132157"/>
          </a:xfrm>
          <a:prstGeom prst="curv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Espace réservé du numéro de diapositive 1">
            <a:extLst>
              <a:ext uri="{FF2B5EF4-FFF2-40B4-BE49-F238E27FC236}">
                <a16:creationId xmlns:a16="http://schemas.microsoft.com/office/drawing/2014/main" id="{8B4E3C4A-9685-1163-189E-1A64754F3CD9}"/>
              </a:ext>
            </a:extLst>
          </p:cNvPr>
          <p:cNvSpPr>
            <a:spLocks noGrp="1"/>
          </p:cNvSpPr>
          <p:nvPr>
            <p:ph type="sldNum" sz="quarter" idx="12"/>
          </p:nvPr>
        </p:nvSpPr>
        <p:spPr/>
        <p:txBody>
          <a:bodyPr/>
          <a:lstStyle/>
          <a:p>
            <a:fld id="{04C8D40A-45DA-49FB-8D9A-B1F265F8EE6C}" type="slidenum">
              <a:rPr lang="fr-FR" smtClean="0"/>
              <a:t>113</a:t>
            </a:fld>
            <a:endParaRPr lang="fr-FR"/>
          </a:p>
        </p:txBody>
      </p:sp>
    </p:spTree>
    <p:extLst>
      <p:ext uri="{BB962C8B-B14F-4D97-AF65-F5344CB8AC3E}">
        <p14:creationId xmlns:p14="http://schemas.microsoft.com/office/powerpoint/2010/main" val="16690613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2347627570"/>
              </p:ext>
            </p:extLst>
          </p:nvPr>
        </p:nvGraphicFramePr>
        <p:xfrm>
          <a:off x="1286775" y="662663"/>
          <a:ext cx="6849372" cy="1483360"/>
        </p:xfrm>
        <a:graphic>
          <a:graphicData uri="http://schemas.openxmlformats.org/drawingml/2006/table">
            <a:tbl>
              <a:tblPr firstRow="1" bandRow="1">
                <a:tableStyleId>{5C22544A-7EE6-4342-B048-85BDC9FD1C3A}</a:tableStyleId>
              </a:tblPr>
              <a:tblGrid>
                <a:gridCol w="1712343">
                  <a:extLst>
                    <a:ext uri="{9D8B030D-6E8A-4147-A177-3AD203B41FA5}">
                      <a16:colId xmlns:a16="http://schemas.microsoft.com/office/drawing/2014/main" val="20000"/>
                    </a:ext>
                  </a:extLst>
                </a:gridCol>
                <a:gridCol w="1712343">
                  <a:extLst>
                    <a:ext uri="{9D8B030D-6E8A-4147-A177-3AD203B41FA5}">
                      <a16:colId xmlns:a16="http://schemas.microsoft.com/office/drawing/2014/main" val="20001"/>
                    </a:ext>
                  </a:extLst>
                </a:gridCol>
                <a:gridCol w="1712343">
                  <a:extLst>
                    <a:ext uri="{9D8B030D-6E8A-4147-A177-3AD203B41FA5}">
                      <a16:colId xmlns:a16="http://schemas.microsoft.com/office/drawing/2014/main" val="20002"/>
                    </a:ext>
                  </a:extLst>
                </a:gridCol>
                <a:gridCol w="1712343">
                  <a:extLst>
                    <a:ext uri="{9D8B030D-6E8A-4147-A177-3AD203B41FA5}">
                      <a16:colId xmlns:a16="http://schemas.microsoft.com/office/drawing/2014/main" val="20003"/>
                    </a:ext>
                  </a:extLst>
                </a:gridCol>
              </a:tblGrid>
              <a:tr h="370840">
                <a:tc>
                  <a:txBody>
                    <a:bodyPr/>
                    <a:lstStyle/>
                    <a:p>
                      <a:endParaRPr lang="fr-FR" b="0"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b="1" dirty="0">
                          <a:solidFill>
                            <a:sysClr val="windowText" lastClr="000000"/>
                          </a:solidFill>
                        </a:rPr>
                        <a:t>Cavité/terrier</a:t>
                      </a:r>
                    </a:p>
                  </a:txBody>
                  <a:tcPr>
                    <a:lnB w="12700" cap="flat" cmpd="sng" algn="ctr">
                      <a:solidFill>
                        <a:schemeClr val="tx1"/>
                      </a:solidFill>
                      <a:prstDash val="solid"/>
                      <a:round/>
                      <a:headEnd type="none" w="med" len="med"/>
                      <a:tailEnd type="none" w="med" len="med"/>
                    </a:lnB>
                    <a:noFill/>
                  </a:tcPr>
                </a:tc>
                <a:tc>
                  <a:txBody>
                    <a:bodyPr/>
                    <a:lstStyle/>
                    <a:p>
                      <a:r>
                        <a:rPr lang="fr-FR" b="1" dirty="0">
                          <a:solidFill>
                            <a:sysClr val="windowText" lastClr="000000"/>
                          </a:solidFill>
                        </a:rPr>
                        <a:t>Nid ouvert</a:t>
                      </a:r>
                    </a:p>
                  </a:txBody>
                  <a:tcPr>
                    <a:lnB w="12700" cap="flat" cmpd="sng" algn="ctr">
                      <a:solidFill>
                        <a:schemeClr val="tx1"/>
                      </a:solidFill>
                      <a:prstDash val="solid"/>
                      <a:round/>
                      <a:headEnd type="none" w="med" len="med"/>
                      <a:tailEnd type="none" w="med" len="med"/>
                    </a:lnB>
                    <a:noFill/>
                  </a:tcPr>
                </a:tc>
                <a:tc>
                  <a:txBody>
                    <a:bodyPr/>
                    <a:lstStyle/>
                    <a:p>
                      <a:r>
                        <a:rPr lang="fr-FR" b="1" dirty="0">
                          <a:solidFill>
                            <a:schemeClr val="accent2">
                              <a:lumMod val="75000"/>
                            </a:schemeClr>
                          </a:solidFill>
                        </a:rPr>
                        <a:t>total</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fr-FR" b="1" dirty="0">
                          <a:solidFill>
                            <a:sysClr val="windowText" lastClr="000000"/>
                          </a:solidFill>
                        </a:rPr>
                        <a:t>migrateurs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12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18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accent2">
                              <a:lumMod val="75000"/>
                            </a:schemeClr>
                          </a:solidFill>
                        </a:rPr>
                        <a:t>30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ysClr val="windowText" lastClr="000000"/>
                          </a:solidFill>
                        </a:rPr>
                        <a:t>non migrateurs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34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accent2">
                              <a:lumMod val="75000"/>
                            </a:schemeClr>
                          </a:solidFill>
                        </a:rPr>
                        <a:t>38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chemeClr val="accent2">
                              <a:lumMod val="75000"/>
                            </a:schemeClr>
                          </a:solidFill>
                        </a:rPr>
                        <a:t>total</a:t>
                      </a:r>
                    </a:p>
                  </a:txBody>
                  <a:tcPr>
                    <a:lnT w="12700" cap="flat" cmpd="sng" algn="ctr">
                      <a:solidFill>
                        <a:schemeClr val="tx1"/>
                      </a:solidFill>
                      <a:prstDash val="solid"/>
                      <a:round/>
                      <a:headEnd type="none" w="med" len="med"/>
                      <a:tailEnd type="none" w="med" len="med"/>
                    </a:lnT>
                    <a:noFill/>
                  </a:tcPr>
                </a:tc>
                <a:tc>
                  <a:txBody>
                    <a:bodyPr/>
                    <a:lstStyle/>
                    <a:p>
                      <a:r>
                        <a:rPr lang="fr-FR" b="0" dirty="0">
                          <a:solidFill>
                            <a:schemeClr val="accent2">
                              <a:lumMod val="75000"/>
                            </a:schemeClr>
                          </a:solidFill>
                        </a:rPr>
                        <a:t>46</a:t>
                      </a:r>
                    </a:p>
                  </a:txBody>
                  <a:tcPr>
                    <a:lnT w="12700" cap="flat" cmpd="sng" algn="ctr">
                      <a:solidFill>
                        <a:schemeClr val="tx1"/>
                      </a:solidFill>
                      <a:prstDash val="solid"/>
                      <a:round/>
                      <a:headEnd type="none" w="med" len="med"/>
                      <a:tailEnd type="none" w="med" len="med"/>
                    </a:lnT>
                    <a:noFill/>
                  </a:tcPr>
                </a:tc>
                <a:tc>
                  <a:txBody>
                    <a:bodyPr/>
                    <a:lstStyle/>
                    <a:p>
                      <a:r>
                        <a:rPr lang="fr-FR" b="0" dirty="0">
                          <a:solidFill>
                            <a:schemeClr val="accent2">
                              <a:lumMod val="75000"/>
                            </a:schemeClr>
                          </a:solidFill>
                        </a:rPr>
                        <a:t>22</a:t>
                      </a:r>
                    </a:p>
                  </a:txBody>
                  <a:tcPr>
                    <a:lnT w="12700" cap="flat" cmpd="sng" algn="ctr">
                      <a:solidFill>
                        <a:schemeClr val="tx1"/>
                      </a:solidFill>
                      <a:prstDash val="solid"/>
                      <a:round/>
                      <a:headEnd type="none" w="med" len="med"/>
                      <a:tailEnd type="none" w="med" len="med"/>
                    </a:lnT>
                    <a:noFill/>
                  </a:tcPr>
                </a:tc>
                <a:tc>
                  <a:txBody>
                    <a:bodyPr/>
                    <a:lstStyle/>
                    <a:p>
                      <a:r>
                        <a:rPr lang="fr-FR" b="1" dirty="0">
                          <a:solidFill>
                            <a:srgbClr val="FF0000"/>
                          </a:solidFill>
                        </a:rPr>
                        <a:t>68</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graphicFrame>
        <p:nvGraphicFramePr>
          <p:cNvPr id="5" name="Tableau 4"/>
          <p:cNvGraphicFramePr>
            <a:graphicFrameLocks noGrp="1"/>
          </p:cNvGraphicFramePr>
          <p:nvPr>
            <p:extLst>
              <p:ext uri="{D42A27DB-BD31-4B8C-83A1-F6EECF244321}">
                <p14:modId xmlns:p14="http://schemas.microsoft.com/office/powerpoint/2010/main" val="2435573856"/>
              </p:ext>
            </p:extLst>
          </p:nvPr>
        </p:nvGraphicFramePr>
        <p:xfrm>
          <a:off x="1286775" y="4498156"/>
          <a:ext cx="6849372" cy="1483360"/>
        </p:xfrm>
        <a:graphic>
          <a:graphicData uri="http://schemas.openxmlformats.org/drawingml/2006/table">
            <a:tbl>
              <a:tblPr firstRow="1" bandRow="1">
                <a:tableStyleId>{5C22544A-7EE6-4342-B048-85BDC9FD1C3A}</a:tableStyleId>
              </a:tblPr>
              <a:tblGrid>
                <a:gridCol w="1712343">
                  <a:extLst>
                    <a:ext uri="{9D8B030D-6E8A-4147-A177-3AD203B41FA5}">
                      <a16:colId xmlns:a16="http://schemas.microsoft.com/office/drawing/2014/main" val="20000"/>
                    </a:ext>
                  </a:extLst>
                </a:gridCol>
                <a:gridCol w="1712343">
                  <a:extLst>
                    <a:ext uri="{9D8B030D-6E8A-4147-A177-3AD203B41FA5}">
                      <a16:colId xmlns:a16="http://schemas.microsoft.com/office/drawing/2014/main" val="20001"/>
                    </a:ext>
                  </a:extLst>
                </a:gridCol>
                <a:gridCol w="1712343">
                  <a:extLst>
                    <a:ext uri="{9D8B030D-6E8A-4147-A177-3AD203B41FA5}">
                      <a16:colId xmlns:a16="http://schemas.microsoft.com/office/drawing/2014/main" val="20002"/>
                    </a:ext>
                  </a:extLst>
                </a:gridCol>
                <a:gridCol w="1712343">
                  <a:extLst>
                    <a:ext uri="{9D8B030D-6E8A-4147-A177-3AD203B41FA5}">
                      <a16:colId xmlns:a16="http://schemas.microsoft.com/office/drawing/2014/main" val="20003"/>
                    </a:ext>
                  </a:extLst>
                </a:gridCol>
              </a:tblGrid>
              <a:tr h="370840">
                <a:tc>
                  <a:txBody>
                    <a:bodyPr/>
                    <a:lstStyle/>
                    <a:p>
                      <a:endParaRPr lang="fr-FR" b="0" dirty="0">
                        <a:solidFill>
                          <a:schemeClr val="bg2">
                            <a:lumMod val="50000"/>
                          </a:schemeClr>
                        </a:solidFill>
                      </a:endParaRPr>
                    </a:p>
                  </a:txBody>
                  <a:tcPr>
                    <a:lnB w="12700" cap="flat" cmpd="sng" algn="ctr">
                      <a:solidFill>
                        <a:schemeClr val="tx1"/>
                      </a:solidFill>
                      <a:prstDash val="solid"/>
                      <a:round/>
                      <a:headEnd type="none" w="med" len="med"/>
                      <a:tailEnd type="none" w="med" len="med"/>
                    </a:lnB>
                    <a:noFill/>
                  </a:tcPr>
                </a:tc>
                <a:tc>
                  <a:txBody>
                    <a:bodyPr/>
                    <a:lstStyle/>
                    <a:p>
                      <a:r>
                        <a:rPr lang="fr-FR" b="1" dirty="0">
                          <a:solidFill>
                            <a:schemeClr val="bg2">
                              <a:lumMod val="50000"/>
                            </a:schemeClr>
                          </a:solidFill>
                        </a:rPr>
                        <a:t>Cavité/terrier</a:t>
                      </a:r>
                    </a:p>
                  </a:txBody>
                  <a:tcPr>
                    <a:lnB w="12700" cap="flat" cmpd="sng" algn="ctr">
                      <a:solidFill>
                        <a:schemeClr val="tx1"/>
                      </a:solidFill>
                      <a:prstDash val="solid"/>
                      <a:round/>
                      <a:headEnd type="none" w="med" len="med"/>
                      <a:tailEnd type="none" w="med" len="med"/>
                    </a:lnB>
                    <a:noFill/>
                  </a:tcPr>
                </a:tc>
                <a:tc>
                  <a:txBody>
                    <a:bodyPr/>
                    <a:lstStyle/>
                    <a:p>
                      <a:r>
                        <a:rPr lang="fr-FR" b="1" dirty="0">
                          <a:solidFill>
                            <a:schemeClr val="bg2">
                              <a:lumMod val="50000"/>
                            </a:schemeClr>
                          </a:solidFill>
                        </a:rPr>
                        <a:t>Nid ouvert</a:t>
                      </a:r>
                    </a:p>
                  </a:txBody>
                  <a:tcPr>
                    <a:lnB w="12700" cap="flat" cmpd="sng" algn="ctr">
                      <a:solidFill>
                        <a:schemeClr val="tx1"/>
                      </a:solidFill>
                      <a:prstDash val="solid"/>
                      <a:round/>
                      <a:headEnd type="none" w="med" len="med"/>
                      <a:tailEnd type="none" w="med" len="med"/>
                    </a:lnB>
                    <a:noFill/>
                  </a:tcPr>
                </a:tc>
                <a:tc>
                  <a:txBody>
                    <a:bodyPr/>
                    <a:lstStyle/>
                    <a:p>
                      <a:r>
                        <a:rPr lang="fr-FR" b="1" dirty="0">
                          <a:solidFill>
                            <a:schemeClr val="accent2">
                              <a:lumMod val="75000"/>
                            </a:schemeClr>
                          </a:solidFill>
                        </a:rPr>
                        <a:t>total</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fr-FR" b="1" dirty="0">
                          <a:solidFill>
                            <a:schemeClr val="bg2">
                              <a:lumMod val="50000"/>
                            </a:schemeClr>
                          </a:solidFill>
                        </a:rPr>
                        <a:t>migrateurs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bg2">
                              <a:lumMod val="50000"/>
                            </a:schemeClr>
                          </a:solidFill>
                        </a:rPr>
                        <a:t>20,3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bg2">
                              <a:lumMod val="50000"/>
                            </a:schemeClr>
                          </a:solidFill>
                        </a:rPr>
                        <a:t>9,70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accent2">
                              <a:lumMod val="75000"/>
                            </a:schemeClr>
                          </a:solidFill>
                        </a:rPr>
                        <a:t>30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chemeClr val="bg2">
                              <a:lumMod val="50000"/>
                            </a:schemeClr>
                          </a:solidFill>
                        </a:rPr>
                        <a:t>non migrateurs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bg2">
                              <a:lumMod val="50000"/>
                            </a:schemeClr>
                          </a:solidFill>
                        </a:rPr>
                        <a:t>25,7</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bg2">
                              <a:lumMod val="50000"/>
                            </a:schemeClr>
                          </a:solidFill>
                        </a:rPr>
                        <a:t>12,3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accent2">
                              <a:lumMod val="75000"/>
                            </a:schemeClr>
                          </a:solidFill>
                        </a:rPr>
                        <a:t>38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chemeClr val="accent2">
                              <a:lumMod val="75000"/>
                            </a:schemeClr>
                          </a:solidFill>
                        </a:rPr>
                        <a:t>total</a:t>
                      </a:r>
                    </a:p>
                  </a:txBody>
                  <a:tcPr>
                    <a:lnT w="12700" cap="flat" cmpd="sng" algn="ctr">
                      <a:solidFill>
                        <a:schemeClr val="tx1"/>
                      </a:solidFill>
                      <a:prstDash val="solid"/>
                      <a:round/>
                      <a:headEnd type="none" w="med" len="med"/>
                      <a:tailEnd type="none" w="med" len="med"/>
                    </a:lnT>
                    <a:noFill/>
                  </a:tcPr>
                </a:tc>
                <a:tc>
                  <a:txBody>
                    <a:bodyPr/>
                    <a:lstStyle/>
                    <a:p>
                      <a:r>
                        <a:rPr lang="fr-FR" b="0" dirty="0">
                          <a:solidFill>
                            <a:schemeClr val="accent2">
                              <a:lumMod val="75000"/>
                            </a:schemeClr>
                          </a:solidFill>
                        </a:rPr>
                        <a:t>46</a:t>
                      </a:r>
                    </a:p>
                  </a:txBody>
                  <a:tcPr>
                    <a:lnT w="12700" cap="flat" cmpd="sng" algn="ctr">
                      <a:solidFill>
                        <a:schemeClr val="tx1"/>
                      </a:solidFill>
                      <a:prstDash val="solid"/>
                      <a:round/>
                      <a:headEnd type="none" w="med" len="med"/>
                      <a:tailEnd type="none" w="med" len="med"/>
                    </a:lnT>
                    <a:noFill/>
                  </a:tcPr>
                </a:tc>
                <a:tc>
                  <a:txBody>
                    <a:bodyPr/>
                    <a:lstStyle/>
                    <a:p>
                      <a:r>
                        <a:rPr lang="fr-FR" b="0" dirty="0">
                          <a:solidFill>
                            <a:schemeClr val="accent2">
                              <a:lumMod val="75000"/>
                            </a:schemeClr>
                          </a:solidFill>
                        </a:rPr>
                        <a:t>22</a:t>
                      </a:r>
                    </a:p>
                  </a:txBody>
                  <a:tcPr>
                    <a:lnT w="12700" cap="flat" cmpd="sng" algn="ctr">
                      <a:solidFill>
                        <a:schemeClr val="tx1"/>
                      </a:solidFill>
                      <a:prstDash val="solid"/>
                      <a:round/>
                      <a:headEnd type="none" w="med" len="med"/>
                      <a:tailEnd type="none" w="med" len="med"/>
                    </a:lnT>
                    <a:noFill/>
                  </a:tcPr>
                </a:tc>
                <a:tc>
                  <a:txBody>
                    <a:bodyPr/>
                    <a:lstStyle/>
                    <a:p>
                      <a:r>
                        <a:rPr lang="fr-FR" b="1" dirty="0">
                          <a:solidFill>
                            <a:srgbClr val="FF0000"/>
                          </a:solidFill>
                        </a:rPr>
                        <a:t>68</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ZoneTexte 5"/>
          <p:cNvSpPr txBox="1"/>
          <p:nvPr/>
        </p:nvSpPr>
        <p:spPr>
          <a:xfrm>
            <a:off x="1481667" y="2794000"/>
            <a:ext cx="6730680" cy="1200329"/>
          </a:xfrm>
          <a:prstGeom prst="rect">
            <a:avLst/>
          </a:prstGeom>
          <a:noFill/>
        </p:spPr>
        <p:txBody>
          <a:bodyPr wrap="square" rtlCol="0">
            <a:spAutoFit/>
          </a:bodyPr>
          <a:lstStyle/>
          <a:p>
            <a:r>
              <a:rPr lang="fr-FR" b="1" dirty="0">
                <a:latin typeface="Calibri" panose="020F0502020204030204" pitchFamily="34" charset="0"/>
                <a:cs typeface="Calibri" panose="020F0502020204030204" pitchFamily="34" charset="0"/>
              </a:rPr>
              <a:t>À</a:t>
            </a:r>
            <a:r>
              <a:rPr lang="fr-FR" b="1" dirty="0"/>
              <a:t> quel point l’observation diffère-t-elle de l’attendu? </a:t>
            </a:r>
          </a:p>
          <a:p>
            <a:r>
              <a:rPr lang="fr-FR" dirty="0">
                <a:sym typeface="Wingdings" panose="05000000000000000000" pitchFamily="2" charset="2"/>
              </a:rPr>
              <a:t> Quelle est la probabilité d’obtenir le tableau observé en échantillonnant une population qui serait structurée selon le tableau théorique?</a:t>
            </a:r>
            <a:endParaRPr lang="fr-FR" dirty="0"/>
          </a:p>
        </p:txBody>
      </p:sp>
      <p:sp>
        <p:nvSpPr>
          <p:cNvPr id="2" name="Espace réservé du numéro de diapositive 1">
            <a:extLst>
              <a:ext uri="{FF2B5EF4-FFF2-40B4-BE49-F238E27FC236}">
                <a16:creationId xmlns:a16="http://schemas.microsoft.com/office/drawing/2014/main" id="{F3451A61-2FB0-2DA3-C7F4-565DA725C0F0}"/>
              </a:ext>
            </a:extLst>
          </p:cNvPr>
          <p:cNvSpPr>
            <a:spLocks noGrp="1"/>
          </p:cNvSpPr>
          <p:nvPr>
            <p:ph type="sldNum" sz="quarter" idx="12"/>
          </p:nvPr>
        </p:nvSpPr>
        <p:spPr/>
        <p:txBody>
          <a:bodyPr/>
          <a:lstStyle/>
          <a:p>
            <a:fld id="{04C8D40A-45DA-49FB-8D9A-B1F265F8EE6C}" type="slidenum">
              <a:rPr lang="fr-FR" smtClean="0"/>
              <a:t>114</a:t>
            </a:fld>
            <a:endParaRPr lang="fr-FR"/>
          </a:p>
        </p:txBody>
      </p:sp>
    </p:spTree>
    <p:extLst>
      <p:ext uri="{BB962C8B-B14F-4D97-AF65-F5344CB8AC3E}">
        <p14:creationId xmlns:p14="http://schemas.microsoft.com/office/powerpoint/2010/main" val="24386329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2263529002"/>
              </p:ext>
            </p:extLst>
          </p:nvPr>
        </p:nvGraphicFramePr>
        <p:xfrm>
          <a:off x="1286775" y="662663"/>
          <a:ext cx="5137029" cy="1112520"/>
        </p:xfrm>
        <a:graphic>
          <a:graphicData uri="http://schemas.openxmlformats.org/drawingml/2006/table">
            <a:tbl>
              <a:tblPr firstRow="1" bandRow="1">
                <a:tableStyleId>{5C22544A-7EE6-4342-B048-85BDC9FD1C3A}</a:tableStyleId>
              </a:tblPr>
              <a:tblGrid>
                <a:gridCol w="1712343">
                  <a:extLst>
                    <a:ext uri="{9D8B030D-6E8A-4147-A177-3AD203B41FA5}">
                      <a16:colId xmlns:a16="http://schemas.microsoft.com/office/drawing/2014/main" val="20000"/>
                    </a:ext>
                  </a:extLst>
                </a:gridCol>
                <a:gridCol w="1712343">
                  <a:extLst>
                    <a:ext uri="{9D8B030D-6E8A-4147-A177-3AD203B41FA5}">
                      <a16:colId xmlns:a16="http://schemas.microsoft.com/office/drawing/2014/main" val="20001"/>
                    </a:ext>
                  </a:extLst>
                </a:gridCol>
                <a:gridCol w="1712343">
                  <a:extLst>
                    <a:ext uri="{9D8B030D-6E8A-4147-A177-3AD203B41FA5}">
                      <a16:colId xmlns:a16="http://schemas.microsoft.com/office/drawing/2014/main" val="20002"/>
                    </a:ext>
                  </a:extLst>
                </a:gridCol>
              </a:tblGrid>
              <a:tr h="370840">
                <a:tc>
                  <a:txBody>
                    <a:bodyPr/>
                    <a:lstStyle/>
                    <a:p>
                      <a:endParaRPr lang="fr-FR" b="0"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b="1" dirty="0">
                          <a:solidFill>
                            <a:sysClr val="windowText" lastClr="000000"/>
                          </a:solidFill>
                        </a:rPr>
                        <a:t>Cavité/terrier</a:t>
                      </a:r>
                    </a:p>
                  </a:txBody>
                  <a:tcPr>
                    <a:lnB w="12700" cap="flat" cmpd="sng" algn="ctr">
                      <a:solidFill>
                        <a:schemeClr val="tx1"/>
                      </a:solidFill>
                      <a:prstDash val="solid"/>
                      <a:round/>
                      <a:headEnd type="none" w="med" len="med"/>
                      <a:tailEnd type="none" w="med" len="med"/>
                    </a:lnB>
                    <a:noFill/>
                  </a:tcPr>
                </a:tc>
                <a:tc>
                  <a:txBody>
                    <a:bodyPr/>
                    <a:lstStyle/>
                    <a:p>
                      <a:r>
                        <a:rPr lang="fr-FR" b="1" dirty="0">
                          <a:solidFill>
                            <a:sysClr val="windowText" lastClr="000000"/>
                          </a:solidFill>
                        </a:rPr>
                        <a:t>Nid ouvert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fr-FR" b="1" dirty="0">
                          <a:solidFill>
                            <a:sysClr val="windowText" lastClr="000000"/>
                          </a:solidFill>
                        </a:rPr>
                        <a:t>migrateurs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ysClr val="windowText" lastClr="000000"/>
                          </a:solidFill>
                        </a:rPr>
                        <a:t>(12-</a:t>
                      </a:r>
                      <a:r>
                        <a:rPr lang="fr-FR" b="0" dirty="0">
                          <a:solidFill>
                            <a:schemeClr val="bg2">
                              <a:lumMod val="50000"/>
                            </a:schemeClr>
                          </a:solidFill>
                        </a:rPr>
                        <a:t>20,3</a:t>
                      </a:r>
                      <a:r>
                        <a:rPr lang="fr-FR" b="0" dirty="0">
                          <a:solidFill>
                            <a:schemeClr val="tx1"/>
                          </a:solidFill>
                        </a:rPr>
                        <a:t>)²/</a:t>
                      </a:r>
                      <a:r>
                        <a:rPr lang="fr-FR" b="0" dirty="0">
                          <a:solidFill>
                            <a:schemeClr val="bg2">
                              <a:lumMod val="50000"/>
                            </a:schemeClr>
                          </a:solidFill>
                          <a:latin typeface="Calibri" panose="020F0502020204030204" pitchFamily="34" charset="0"/>
                          <a:cs typeface="Calibri" panose="020F0502020204030204" pitchFamily="34" charset="0"/>
                        </a:rPr>
                        <a:t>20,3</a:t>
                      </a:r>
                      <a:endParaRPr lang="fr-FR" b="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ysClr val="windowText" lastClr="000000"/>
                          </a:solidFill>
                        </a:rPr>
                        <a:t>(18-</a:t>
                      </a:r>
                      <a:r>
                        <a:rPr lang="fr-FR" b="0" dirty="0">
                          <a:solidFill>
                            <a:schemeClr val="bg2">
                              <a:lumMod val="50000"/>
                            </a:schemeClr>
                          </a:solidFill>
                        </a:rPr>
                        <a:t>9,70</a:t>
                      </a:r>
                      <a:r>
                        <a:rPr lang="fr-FR" b="0" dirty="0">
                          <a:solidFill>
                            <a:schemeClr val="tx1"/>
                          </a:solidFill>
                        </a:rPr>
                        <a:t>)²/</a:t>
                      </a:r>
                      <a:r>
                        <a:rPr lang="fr-FR" b="0" dirty="0">
                          <a:solidFill>
                            <a:schemeClr val="bg2">
                              <a:lumMod val="50000"/>
                            </a:schemeClr>
                          </a:solidFill>
                          <a:latin typeface="Calibri" panose="020F0502020204030204" pitchFamily="34" charset="0"/>
                          <a:cs typeface="Calibri" panose="020F0502020204030204" pitchFamily="34" charset="0"/>
                        </a:rPr>
                        <a:t>9,70</a:t>
                      </a:r>
                      <a:endParaRPr lang="fr-FR" b="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ysClr val="windowText" lastClr="000000"/>
                          </a:solidFill>
                        </a:rPr>
                        <a:t>non migrateurs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ysClr val="windowText" lastClr="000000"/>
                          </a:solidFill>
                        </a:rPr>
                        <a:t>(34-</a:t>
                      </a:r>
                      <a:r>
                        <a:rPr lang="fr-FR" b="0" dirty="0">
                          <a:solidFill>
                            <a:schemeClr val="bg2">
                              <a:lumMod val="50000"/>
                            </a:schemeClr>
                          </a:solidFill>
                        </a:rPr>
                        <a:t>25,7</a:t>
                      </a:r>
                      <a:r>
                        <a:rPr lang="fr-FR" b="0" dirty="0">
                          <a:solidFill>
                            <a:schemeClr val="tx1"/>
                          </a:solidFill>
                        </a:rPr>
                        <a:t>)²/</a:t>
                      </a:r>
                      <a:r>
                        <a:rPr lang="fr-FR" b="0" dirty="0">
                          <a:solidFill>
                            <a:schemeClr val="bg2">
                              <a:lumMod val="50000"/>
                            </a:schemeClr>
                          </a:solidFill>
                          <a:latin typeface="Calibri" panose="020F0502020204030204" pitchFamily="34" charset="0"/>
                          <a:cs typeface="Calibri" panose="020F0502020204030204" pitchFamily="34" charset="0"/>
                        </a:rPr>
                        <a:t>25,7</a:t>
                      </a:r>
                      <a:endParaRPr lang="fr-FR" b="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ysClr val="windowText" lastClr="000000"/>
                          </a:solidFill>
                        </a:rPr>
                        <a:t>(4-</a:t>
                      </a:r>
                      <a:r>
                        <a:rPr lang="fr-FR" b="0" dirty="0">
                          <a:solidFill>
                            <a:schemeClr val="bg2">
                              <a:lumMod val="50000"/>
                            </a:schemeClr>
                          </a:solidFill>
                        </a:rPr>
                        <a:t>12,3</a:t>
                      </a:r>
                      <a:r>
                        <a:rPr lang="fr-FR" b="0" dirty="0">
                          <a:solidFill>
                            <a:schemeClr val="tx1"/>
                          </a:solidFill>
                        </a:rPr>
                        <a:t>)²/</a:t>
                      </a:r>
                      <a:r>
                        <a:rPr lang="fr-FR" b="0" dirty="0">
                          <a:solidFill>
                            <a:schemeClr val="bg2">
                              <a:lumMod val="50000"/>
                            </a:schemeClr>
                          </a:solidFill>
                          <a:latin typeface="Calibri" panose="020F0502020204030204" pitchFamily="34" charset="0"/>
                          <a:cs typeface="Calibri" panose="020F0502020204030204" pitchFamily="34" charset="0"/>
                        </a:rPr>
                        <a:t>12,3</a:t>
                      </a:r>
                      <a:endParaRPr lang="fr-FR" b="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extLst>
              <p:ext uri="{D42A27DB-BD31-4B8C-83A1-F6EECF244321}">
                <p14:modId xmlns:p14="http://schemas.microsoft.com/office/powerpoint/2010/main" val="1873762442"/>
              </p:ext>
            </p:extLst>
          </p:nvPr>
        </p:nvGraphicFramePr>
        <p:xfrm>
          <a:off x="1286775" y="2609997"/>
          <a:ext cx="5137029" cy="1112520"/>
        </p:xfrm>
        <a:graphic>
          <a:graphicData uri="http://schemas.openxmlformats.org/drawingml/2006/table">
            <a:tbl>
              <a:tblPr firstRow="1" bandRow="1">
                <a:tableStyleId>{5C22544A-7EE6-4342-B048-85BDC9FD1C3A}</a:tableStyleId>
              </a:tblPr>
              <a:tblGrid>
                <a:gridCol w="1712343">
                  <a:extLst>
                    <a:ext uri="{9D8B030D-6E8A-4147-A177-3AD203B41FA5}">
                      <a16:colId xmlns:a16="http://schemas.microsoft.com/office/drawing/2014/main" val="20000"/>
                    </a:ext>
                  </a:extLst>
                </a:gridCol>
                <a:gridCol w="1712343">
                  <a:extLst>
                    <a:ext uri="{9D8B030D-6E8A-4147-A177-3AD203B41FA5}">
                      <a16:colId xmlns:a16="http://schemas.microsoft.com/office/drawing/2014/main" val="20001"/>
                    </a:ext>
                  </a:extLst>
                </a:gridCol>
                <a:gridCol w="1712343">
                  <a:extLst>
                    <a:ext uri="{9D8B030D-6E8A-4147-A177-3AD203B41FA5}">
                      <a16:colId xmlns:a16="http://schemas.microsoft.com/office/drawing/2014/main" val="20002"/>
                    </a:ext>
                  </a:extLst>
                </a:gridCol>
              </a:tblGrid>
              <a:tr h="370840">
                <a:tc>
                  <a:txBody>
                    <a:bodyPr/>
                    <a:lstStyle/>
                    <a:p>
                      <a:endParaRPr lang="fr-FR" b="0"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b="1" dirty="0">
                          <a:solidFill>
                            <a:sysClr val="windowText" lastClr="000000"/>
                          </a:solidFill>
                        </a:rPr>
                        <a:t>Cavité/terrier</a:t>
                      </a:r>
                    </a:p>
                  </a:txBody>
                  <a:tcPr>
                    <a:lnB w="12700" cap="flat" cmpd="sng" algn="ctr">
                      <a:solidFill>
                        <a:schemeClr val="tx1"/>
                      </a:solidFill>
                      <a:prstDash val="solid"/>
                      <a:round/>
                      <a:headEnd type="none" w="med" len="med"/>
                      <a:tailEnd type="none" w="med" len="med"/>
                    </a:lnB>
                    <a:noFill/>
                  </a:tcPr>
                </a:tc>
                <a:tc>
                  <a:txBody>
                    <a:bodyPr/>
                    <a:lstStyle/>
                    <a:p>
                      <a:r>
                        <a:rPr lang="fr-FR" b="1" dirty="0">
                          <a:solidFill>
                            <a:sysClr val="windowText" lastClr="000000"/>
                          </a:solidFill>
                        </a:rPr>
                        <a:t>Nid ouvert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fr-FR" b="1" dirty="0">
                          <a:solidFill>
                            <a:sysClr val="windowText" lastClr="000000"/>
                          </a:solidFill>
                        </a:rPr>
                        <a:t>migrateurs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ysClr val="windowText" lastClr="000000"/>
                          </a:solidFill>
                        </a:rPr>
                        <a:t>3,39</a:t>
                      </a:r>
                      <a:endParaRPr lang="fr-FR" b="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ysClr val="windowText" lastClr="000000"/>
                          </a:solidFill>
                        </a:rPr>
                        <a:t>7,10</a:t>
                      </a:r>
                      <a:endParaRPr lang="fr-FR" b="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ysClr val="windowText" lastClr="000000"/>
                          </a:solidFill>
                        </a:rPr>
                        <a:t>non migrateurs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ysClr val="windowText" lastClr="000000"/>
                          </a:solidFill>
                        </a:rPr>
                        <a:t>2,68</a:t>
                      </a:r>
                      <a:endParaRPr lang="fr-FR" b="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ysClr val="windowText" lastClr="000000"/>
                          </a:solidFill>
                        </a:rPr>
                        <a:t>5,6</a:t>
                      </a:r>
                      <a:endParaRPr lang="fr-FR" b="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6" name="Flèche courbée vers la droite 5"/>
          <p:cNvSpPr/>
          <p:nvPr/>
        </p:nvSpPr>
        <p:spPr>
          <a:xfrm>
            <a:off x="414867" y="1456267"/>
            <a:ext cx="694266" cy="1871133"/>
          </a:xfrm>
          <a:prstGeom prst="curv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ZoneTexte 6"/>
          <p:cNvSpPr txBox="1"/>
          <p:nvPr/>
        </p:nvSpPr>
        <p:spPr>
          <a:xfrm>
            <a:off x="6832600" y="1775183"/>
            <a:ext cx="2082800" cy="1200329"/>
          </a:xfrm>
          <a:prstGeom prst="rect">
            <a:avLst/>
          </a:prstGeom>
          <a:noFill/>
        </p:spPr>
        <p:txBody>
          <a:bodyPr wrap="square" rtlCol="0">
            <a:spAutoFit/>
          </a:bodyPr>
          <a:lstStyle/>
          <a:p>
            <a:r>
              <a:rPr lang="fr-FR" b="1" u="sng" dirty="0"/>
              <a:t>différence normalisée </a:t>
            </a:r>
            <a:r>
              <a:rPr lang="fr-FR" dirty="0"/>
              <a:t>entre la table observée et la table théorique</a:t>
            </a:r>
          </a:p>
        </p:txBody>
      </p:sp>
      <p:sp>
        <p:nvSpPr>
          <p:cNvPr id="8" name="ZoneTexte 7"/>
          <p:cNvSpPr txBox="1"/>
          <p:nvPr/>
        </p:nvSpPr>
        <p:spPr>
          <a:xfrm>
            <a:off x="6932808" y="4044482"/>
            <a:ext cx="2082800" cy="1754326"/>
          </a:xfrm>
          <a:prstGeom prst="rect">
            <a:avLst/>
          </a:prstGeom>
          <a:noFill/>
        </p:spPr>
        <p:txBody>
          <a:bodyPr wrap="square" rtlCol="0">
            <a:spAutoFit/>
          </a:bodyPr>
          <a:lstStyle/>
          <a:p>
            <a:r>
              <a:rPr lang="fr-FR" b="1" u="sng" dirty="0"/>
              <a:t>somme des différences </a:t>
            </a:r>
            <a:r>
              <a:rPr lang="fr-FR" dirty="0"/>
              <a:t>= au total, à quel point les tables observées et théoriques diffèrent</a:t>
            </a:r>
          </a:p>
        </p:txBody>
      </p:sp>
      <p:sp>
        <p:nvSpPr>
          <p:cNvPr id="10" name="ZoneTexte 9"/>
          <p:cNvSpPr txBox="1"/>
          <p:nvPr/>
        </p:nvSpPr>
        <p:spPr>
          <a:xfrm>
            <a:off x="3068878" y="4629257"/>
            <a:ext cx="2364692" cy="584775"/>
          </a:xfrm>
          <a:prstGeom prst="rect">
            <a:avLst/>
          </a:prstGeom>
          <a:noFill/>
        </p:spPr>
        <p:txBody>
          <a:bodyPr wrap="square" rtlCol="0">
            <a:spAutoFit/>
          </a:bodyPr>
          <a:lstStyle/>
          <a:p>
            <a:r>
              <a:rPr lang="el-GR" sz="3200" dirty="0">
                <a:latin typeface="Calibri" panose="020F0502020204030204" pitchFamily="34" charset="0"/>
                <a:cs typeface="Calibri" panose="020F0502020204030204" pitchFamily="34" charset="0"/>
              </a:rPr>
              <a:t>χ</a:t>
            </a:r>
            <a:r>
              <a:rPr lang="fr-FR" sz="3200" dirty="0">
                <a:latin typeface="Calibri" panose="020F0502020204030204" pitchFamily="34" charset="0"/>
                <a:cs typeface="Calibri" panose="020F0502020204030204" pitchFamily="34" charset="0"/>
              </a:rPr>
              <a:t>²=18,77</a:t>
            </a:r>
            <a:endParaRPr lang="fr-FR" sz="3200" dirty="0"/>
          </a:p>
        </p:txBody>
      </p:sp>
      <p:sp>
        <p:nvSpPr>
          <p:cNvPr id="11" name="ZoneTexte 10"/>
          <p:cNvSpPr txBox="1"/>
          <p:nvPr/>
        </p:nvSpPr>
        <p:spPr>
          <a:xfrm>
            <a:off x="1109133" y="5862181"/>
            <a:ext cx="7195623" cy="923330"/>
          </a:xfrm>
          <a:prstGeom prst="rect">
            <a:avLst/>
          </a:prstGeom>
          <a:noFill/>
        </p:spPr>
        <p:txBody>
          <a:bodyPr wrap="square" rtlCol="0">
            <a:spAutoFit/>
          </a:bodyPr>
          <a:lstStyle/>
          <a:p>
            <a:r>
              <a:rPr lang="fr-FR" b="1" u="sng" dirty="0"/>
              <a:t>La statistique du </a:t>
            </a:r>
            <a:r>
              <a:rPr lang="el-GR" b="1" u="sng" dirty="0">
                <a:latin typeface="Calibri" panose="020F0502020204030204" pitchFamily="34" charset="0"/>
                <a:cs typeface="Calibri" panose="020F0502020204030204" pitchFamily="34" charset="0"/>
              </a:rPr>
              <a:t>χ</a:t>
            </a:r>
            <a:r>
              <a:rPr lang="fr-FR" b="1" u="sng" dirty="0">
                <a:latin typeface="Calibri" panose="020F0502020204030204" pitchFamily="34" charset="0"/>
                <a:cs typeface="Calibri" panose="020F0502020204030204" pitchFamily="34" charset="0"/>
              </a:rPr>
              <a:t>² (Chi²)</a:t>
            </a:r>
            <a:r>
              <a:rPr lang="fr-FR" b="1" u="sng" dirty="0"/>
              <a:t> </a:t>
            </a:r>
            <a:r>
              <a:rPr lang="fr-FR" dirty="0"/>
              <a:t>quantifie la somme totale de différences entre une table de contingence observée et une table de proportions théoriques, à sommes par lignes et colonnes constantes.</a:t>
            </a:r>
          </a:p>
        </p:txBody>
      </p:sp>
      <p:sp>
        <p:nvSpPr>
          <p:cNvPr id="2" name="Espace réservé du numéro de diapositive 1">
            <a:extLst>
              <a:ext uri="{FF2B5EF4-FFF2-40B4-BE49-F238E27FC236}">
                <a16:creationId xmlns:a16="http://schemas.microsoft.com/office/drawing/2014/main" id="{E073EB4A-CC10-A1EA-D867-28889ACF51E5}"/>
              </a:ext>
            </a:extLst>
          </p:cNvPr>
          <p:cNvSpPr>
            <a:spLocks noGrp="1"/>
          </p:cNvSpPr>
          <p:nvPr>
            <p:ph type="sldNum" sz="quarter" idx="12"/>
          </p:nvPr>
        </p:nvSpPr>
        <p:spPr/>
        <p:txBody>
          <a:bodyPr/>
          <a:lstStyle/>
          <a:p>
            <a:fld id="{04C8D40A-45DA-49FB-8D9A-B1F265F8EE6C}" type="slidenum">
              <a:rPr lang="fr-FR" smtClean="0"/>
              <a:t>115</a:t>
            </a:fld>
            <a:endParaRPr lang="fr-FR"/>
          </a:p>
        </p:txBody>
      </p:sp>
    </p:spTree>
    <p:extLst>
      <p:ext uri="{BB962C8B-B14F-4D97-AF65-F5344CB8AC3E}">
        <p14:creationId xmlns:p14="http://schemas.microsoft.com/office/powerpoint/2010/main" val="1222212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nvGraphicFramePr>
        <p:xfrm>
          <a:off x="1286775" y="662663"/>
          <a:ext cx="5137029" cy="1112520"/>
        </p:xfrm>
        <a:graphic>
          <a:graphicData uri="http://schemas.openxmlformats.org/drawingml/2006/table">
            <a:tbl>
              <a:tblPr firstRow="1" bandRow="1">
                <a:tableStyleId>{5C22544A-7EE6-4342-B048-85BDC9FD1C3A}</a:tableStyleId>
              </a:tblPr>
              <a:tblGrid>
                <a:gridCol w="1712343">
                  <a:extLst>
                    <a:ext uri="{9D8B030D-6E8A-4147-A177-3AD203B41FA5}">
                      <a16:colId xmlns:a16="http://schemas.microsoft.com/office/drawing/2014/main" val="20000"/>
                    </a:ext>
                  </a:extLst>
                </a:gridCol>
                <a:gridCol w="1712343">
                  <a:extLst>
                    <a:ext uri="{9D8B030D-6E8A-4147-A177-3AD203B41FA5}">
                      <a16:colId xmlns:a16="http://schemas.microsoft.com/office/drawing/2014/main" val="20001"/>
                    </a:ext>
                  </a:extLst>
                </a:gridCol>
                <a:gridCol w="1712343">
                  <a:extLst>
                    <a:ext uri="{9D8B030D-6E8A-4147-A177-3AD203B41FA5}">
                      <a16:colId xmlns:a16="http://schemas.microsoft.com/office/drawing/2014/main" val="20002"/>
                    </a:ext>
                  </a:extLst>
                </a:gridCol>
              </a:tblGrid>
              <a:tr h="370840">
                <a:tc>
                  <a:txBody>
                    <a:bodyPr/>
                    <a:lstStyle/>
                    <a:p>
                      <a:endParaRPr lang="fr-FR" b="0"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b="1" dirty="0">
                          <a:solidFill>
                            <a:sysClr val="windowText" lastClr="000000"/>
                          </a:solidFill>
                        </a:rPr>
                        <a:t>Cavité/terrier</a:t>
                      </a:r>
                    </a:p>
                  </a:txBody>
                  <a:tcPr>
                    <a:lnB w="12700" cap="flat" cmpd="sng" algn="ctr">
                      <a:solidFill>
                        <a:schemeClr val="tx1"/>
                      </a:solidFill>
                      <a:prstDash val="solid"/>
                      <a:round/>
                      <a:headEnd type="none" w="med" len="med"/>
                      <a:tailEnd type="none" w="med" len="med"/>
                    </a:lnB>
                    <a:noFill/>
                  </a:tcPr>
                </a:tc>
                <a:tc>
                  <a:txBody>
                    <a:bodyPr/>
                    <a:lstStyle/>
                    <a:p>
                      <a:r>
                        <a:rPr lang="fr-FR" b="1" dirty="0">
                          <a:solidFill>
                            <a:sysClr val="windowText" lastClr="000000"/>
                          </a:solidFill>
                        </a:rPr>
                        <a:t>Nid ouvert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fr-FR" b="1" dirty="0">
                          <a:solidFill>
                            <a:sysClr val="windowText" lastClr="000000"/>
                          </a:solidFill>
                        </a:rPr>
                        <a:t>migrateurs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ysClr val="windowText" lastClr="000000"/>
                          </a:solidFill>
                        </a:rPr>
                        <a:t>(12-</a:t>
                      </a:r>
                      <a:r>
                        <a:rPr lang="fr-FR" b="0" dirty="0">
                          <a:solidFill>
                            <a:schemeClr val="bg2">
                              <a:lumMod val="50000"/>
                            </a:schemeClr>
                          </a:solidFill>
                        </a:rPr>
                        <a:t>20,3</a:t>
                      </a:r>
                      <a:r>
                        <a:rPr lang="fr-FR" b="0" dirty="0">
                          <a:solidFill>
                            <a:schemeClr val="tx1"/>
                          </a:solidFill>
                        </a:rPr>
                        <a:t>)²/</a:t>
                      </a:r>
                      <a:r>
                        <a:rPr lang="fr-FR" b="0" dirty="0">
                          <a:solidFill>
                            <a:schemeClr val="bg2">
                              <a:lumMod val="50000"/>
                            </a:schemeClr>
                          </a:solidFill>
                          <a:latin typeface="Calibri" panose="020F0502020204030204" pitchFamily="34" charset="0"/>
                          <a:cs typeface="Calibri" panose="020F0502020204030204" pitchFamily="34" charset="0"/>
                        </a:rPr>
                        <a:t>20,3</a:t>
                      </a:r>
                      <a:endParaRPr lang="fr-FR" b="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ysClr val="windowText" lastClr="000000"/>
                          </a:solidFill>
                        </a:rPr>
                        <a:t>(18-</a:t>
                      </a:r>
                      <a:r>
                        <a:rPr lang="fr-FR" b="0" dirty="0">
                          <a:solidFill>
                            <a:schemeClr val="bg2">
                              <a:lumMod val="50000"/>
                            </a:schemeClr>
                          </a:solidFill>
                        </a:rPr>
                        <a:t>9,70</a:t>
                      </a:r>
                      <a:r>
                        <a:rPr lang="fr-FR" b="0" dirty="0">
                          <a:solidFill>
                            <a:schemeClr val="tx1"/>
                          </a:solidFill>
                        </a:rPr>
                        <a:t>)²/</a:t>
                      </a:r>
                      <a:r>
                        <a:rPr lang="fr-FR" b="0" dirty="0">
                          <a:solidFill>
                            <a:schemeClr val="bg2">
                              <a:lumMod val="50000"/>
                            </a:schemeClr>
                          </a:solidFill>
                          <a:latin typeface="Calibri" panose="020F0502020204030204" pitchFamily="34" charset="0"/>
                          <a:cs typeface="Calibri" panose="020F0502020204030204" pitchFamily="34" charset="0"/>
                        </a:rPr>
                        <a:t>9,70</a:t>
                      </a:r>
                      <a:endParaRPr lang="fr-FR" b="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ysClr val="windowText" lastClr="000000"/>
                          </a:solidFill>
                        </a:rPr>
                        <a:t>non migrateurs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ysClr val="windowText" lastClr="000000"/>
                          </a:solidFill>
                        </a:rPr>
                        <a:t>(34-</a:t>
                      </a:r>
                      <a:r>
                        <a:rPr lang="fr-FR" b="0" dirty="0">
                          <a:solidFill>
                            <a:schemeClr val="bg2">
                              <a:lumMod val="50000"/>
                            </a:schemeClr>
                          </a:solidFill>
                        </a:rPr>
                        <a:t>25,7</a:t>
                      </a:r>
                      <a:r>
                        <a:rPr lang="fr-FR" b="0" dirty="0">
                          <a:solidFill>
                            <a:schemeClr val="tx1"/>
                          </a:solidFill>
                        </a:rPr>
                        <a:t>)²/</a:t>
                      </a:r>
                      <a:r>
                        <a:rPr lang="fr-FR" b="0" dirty="0">
                          <a:solidFill>
                            <a:schemeClr val="bg2">
                              <a:lumMod val="50000"/>
                            </a:schemeClr>
                          </a:solidFill>
                          <a:latin typeface="Calibri" panose="020F0502020204030204" pitchFamily="34" charset="0"/>
                          <a:cs typeface="Calibri" panose="020F0502020204030204" pitchFamily="34" charset="0"/>
                        </a:rPr>
                        <a:t>25,7</a:t>
                      </a:r>
                      <a:endParaRPr lang="fr-FR" b="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ysClr val="windowText" lastClr="000000"/>
                          </a:solidFill>
                        </a:rPr>
                        <a:t>(4-</a:t>
                      </a:r>
                      <a:r>
                        <a:rPr lang="fr-FR" b="0" dirty="0">
                          <a:solidFill>
                            <a:schemeClr val="bg2">
                              <a:lumMod val="50000"/>
                            </a:schemeClr>
                          </a:solidFill>
                        </a:rPr>
                        <a:t>12,3</a:t>
                      </a:r>
                      <a:r>
                        <a:rPr lang="fr-FR" b="0" dirty="0">
                          <a:solidFill>
                            <a:schemeClr val="tx1"/>
                          </a:solidFill>
                        </a:rPr>
                        <a:t>)²/</a:t>
                      </a:r>
                      <a:r>
                        <a:rPr lang="fr-FR" b="0" dirty="0">
                          <a:solidFill>
                            <a:schemeClr val="bg2">
                              <a:lumMod val="50000"/>
                            </a:schemeClr>
                          </a:solidFill>
                          <a:latin typeface="Calibri" panose="020F0502020204030204" pitchFamily="34" charset="0"/>
                          <a:cs typeface="Calibri" panose="020F0502020204030204" pitchFamily="34" charset="0"/>
                        </a:rPr>
                        <a:t>12,3</a:t>
                      </a:r>
                      <a:endParaRPr lang="fr-FR" b="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10" name="ZoneTexte 9"/>
          <p:cNvSpPr txBox="1"/>
          <p:nvPr/>
        </p:nvSpPr>
        <p:spPr>
          <a:xfrm>
            <a:off x="7122410" y="926535"/>
            <a:ext cx="2364692" cy="584775"/>
          </a:xfrm>
          <a:prstGeom prst="rect">
            <a:avLst/>
          </a:prstGeom>
          <a:noFill/>
        </p:spPr>
        <p:txBody>
          <a:bodyPr wrap="square" rtlCol="0">
            <a:spAutoFit/>
          </a:bodyPr>
          <a:lstStyle/>
          <a:p>
            <a:r>
              <a:rPr lang="el-GR" sz="3200" dirty="0">
                <a:latin typeface="Calibri" panose="020F0502020204030204" pitchFamily="34" charset="0"/>
                <a:cs typeface="Calibri" panose="020F0502020204030204" pitchFamily="34" charset="0"/>
              </a:rPr>
              <a:t>χ</a:t>
            </a:r>
            <a:r>
              <a:rPr lang="fr-FR" sz="3200" dirty="0">
                <a:latin typeface="Calibri" panose="020F0502020204030204" pitchFamily="34" charset="0"/>
                <a:cs typeface="Calibri" panose="020F0502020204030204" pitchFamily="34" charset="0"/>
              </a:rPr>
              <a:t>²=18,77</a:t>
            </a:r>
            <a:endParaRPr lang="fr-FR" sz="3200" dirty="0"/>
          </a:p>
        </p:txBody>
      </p:sp>
      <p:sp>
        <p:nvSpPr>
          <p:cNvPr id="11" name="ZoneTexte 10"/>
          <p:cNvSpPr txBox="1"/>
          <p:nvPr/>
        </p:nvSpPr>
        <p:spPr>
          <a:xfrm>
            <a:off x="1286775" y="2555309"/>
            <a:ext cx="7195623" cy="3139321"/>
          </a:xfrm>
          <a:prstGeom prst="rect">
            <a:avLst/>
          </a:prstGeom>
          <a:noFill/>
        </p:spPr>
        <p:txBody>
          <a:bodyPr wrap="square" rtlCol="0">
            <a:spAutoFit/>
          </a:bodyPr>
          <a:lstStyle/>
          <a:p>
            <a:r>
              <a:rPr lang="fr-FR" dirty="0"/>
              <a:t>La quantité de différence exprimée par le </a:t>
            </a:r>
            <a:r>
              <a:rPr lang="el-GR" dirty="0">
                <a:latin typeface="Calibri" panose="020F0502020204030204" pitchFamily="34" charset="0"/>
                <a:cs typeface="Calibri" panose="020F0502020204030204" pitchFamily="34" charset="0"/>
              </a:rPr>
              <a:t>χ</a:t>
            </a:r>
            <a:r>
              <a:rPr lang="fr-FR" dirty="0">
                <a:latin typeface="Calibri" panose="020F0502020204030204" pitchFamily="34" charset="0"/>
                <a:cs typeface="Calibri" panose="020F0502020204030204" pitchFamily="34" charset="0"/>
              </a:rPr>
              <a:t>² pourrait-elle résulter des seules fluctuations de l’échantillonnage?</a:t>
            </a:r>
            <a:r>
              <a:rPr lang="fr-FR" dirty="0"/>
              <a:t> </a:t>
            </a:r>
          </a:p>
          <a:p>
            <a:endParaRPr lang="fr-FR" dirty="0"/>
          </a:p>
          <a:p>
            <a:pPr marL="285750" indent="-285750">
              <a:buFont typeface="Wingdings" panose="05000000000000000000" pitchFamily="2" charset="2"/>
              <a:buChar char="à"/>
            </a:pPr>
            <a:r>
              <a:rPr lang="fr-FR" dirty="0">
                <a:sym typeface="Wingdings" panose="05000000000000000000" pitchFamily="2" charset="2"/>
              </a:rPr>
              <a:t>On calcule la probabilité de tirer ce </a:t>
            </a:r>
            <a:r>
              <a:rPr lang="el-GR" dirty="0">
                <a:latin typeface="Calibri" panose="020F0502020204030204" pitchFamily="34" charset="0"/>
                <a:cs typeface="Calibri" panose="020F0502020204030204" pitchFamily="34" charset="0"/>
              </a:rPr>
              <a:t>χ</a:t>
            </a:r>
            <a:r>
              <a:rPr lang="fr-FR" dirty="0">
                <a:latin typeface="Calibri" panose="020F0502020204030204" pitchFamily="34" charset="0"/>
                <a:cs typeface="Calibri" panose="020F0502020204030204" pitchFamily="34" charset="0"/>
              </a:rPr>
              <a:t>² dans une loi de </a:t>
            </a:r>
            <a:r>
              <a:rPr lang="el-GR" dirty="0">
                <a:latin typeface="Calibri" panose="020F0502020204030204" pitchFamily="34" charset="0"/>
                <a:cs typeface="Calibri" panose="020F0502020204030204" pitchFamily="34" charset="0"/>
              </a:rPr>
              <a:t>χ</a:t>
            </a:r>
            <a:r>
              <a:rPr lang="fr-FR" dirty="0">
                <a:latin typeface="Calibri" panose="020F0502020204030204" pitchFamily="34" charset="0"/>
                <a:cs typeface="Calibri" panose="020F0502020204030204" pitchFamily="34" charset="0"/>
              </a:rPr>
              <a:t>² à k degrés de liberté.</a:t>
            </a:r>
          </a:p>
          <a:p>
            <a:pPr marL="285750" indent="-285750">
              <a:buFont typeface="Wingdings" panose="05000000000000000000" pitchFamily="2" charset="2"/>
              <a:buChar char="à"/>
            </a:pPr>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Combien de degrés de liberté a-t-on? </a:t>
            </a:r>
          </a:p>
          <a:p>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On a fixé : </a:t>
            </a:r>
          </a:p>
          <a:p>
            <a:pPr marL="285750" indent="-285750">
              <a:buFontTx/>
              <a:buChar char="-"/>
            </a:pPr>
            <a:r>
              <a:rPr lang="fr-FR" dirty="0">
                <a:latin typeface="Calibri" panose="020F0502020204030204" pitchFamily="34" charset="0"/>
                <a:cs typeface="Calibri" panose="020F0502020204030204" pitchFamily="34" charset="0"/>
              </a:rPr>
              <a:t>Les sommes par lignes : 2-1 degrés de liberté</a:t>
            </a:r>
          </a:p>
          <a:p>
            <a:pPr marL="285750" indent="-285750">
              <a:buFontTx/>
              <a:buChar char="-"/>
            </a:pPr>
            <a:r>
              <a:rPr lang="fr-FR" dirty="0">
                <a:latin typeface="Calibri" panose="020F0502020204030204" pitchFamily="34" charset="0"/>
                <a:cs typeface="Calibri" panose="020F0502020204030204" pitchFamily="34" charset="0"/>
              </a:rPr>
              <a:t>Les sommes par colonnes : 2-1 degrés de liberté</a:t>
            </a:r>
          </a:p>
        </p:txBody>
      </p:sp>
      <p:sp>
        <p:nvSpPr>
          <p:cNvPr id="2" name="Accolade fermante 1"/>
          <p:cNvSpPr/>
          <p:nvPr/>
        </p:nvSpPr>
        <p:spPr>
          <a:xfrm>
            <a:off x="6225436" y="4922729"/>
            <a:ext cx="45719" cy="651354"/>
          </a:xfrm>
          <a:prstGeom prst="rightBrace">
            <a:avLst>
              <a:gd name="adj1" fmla="val 8333"/>
              <a:gd name="adj2" fmla="val 4836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 name="ZoneTexte 2"/>
          <p:cNvSpPr txBox="1"/>
          <p:nvPr/>
        </p:nvSpPr>
        <p:spPr>
          <a:xfrm>
            <a:off x="6423804" y="5051214"/>
            <a:ext cx="1841326" cy="369332"/>
          </a:xfrm>
          <a:prstGeom prst="rect">
            <a:avLst/>
          </a:prstGeom>
          <a:noFill/>
        </p:spPr>
        <p:txBody>
          <a:bodyPr wrap="square" rtlCol="0">
            <a:spAutoFit/>
          </a:bodyPr>
          <a:lstStyle/>
          <a:p>
            <a:r>
              <a:rPr lang="fr-FR" dirty="0"/>
              <a:t>k=1*1=1</a:t>
            </a:r>
          </a:p>
        </p:txBody>
      </p:sp>
      <p:sp>
        <p:nvSpPr>
          <p:cNvPr id="5" name="Espace réservé du numéro de diapositive 4">
            <a:extLst>
              <a:ext uri="{FF2B5EF4-FFF2-40B4-BE49-F238E27FC236}">
                <a16:creationId xmlns:a16="http://schemas.microsoft.com/office/drawing/2014/main" id="{57753058-EBAA-116A-25A4-7E9AD7BE8AFD}"/>
              </a:ext>
            </a:extLst>
          </p:cNvPr>
          <p:cNvSpPr>
            <a:spLocks noGrp="1"/>
          </p:cNvSpPr>
          <p:nvPr>
            <p:ph type="sldNum" sz="quarter" idx="12"/>
          </p:nvPr>
        </p:nvSpPr>
        <p:spPr/>
        <p:txBody>
          <a:bodyPr/>
          <a:lstStyle/>
          <a:p>
            <a:fld id="{04C8D40A-45DA-49FB-8D9A-B1F265F8EE6C}" type="slidenum">
              <a:rPr lang="fr-FR" smtClean="0"/>
              <a:t>116</a:t>
            </a:fld>
            <a:endParaRPr lang="fr-FR"/>
          </a:p>
        </p:txBody>
      </p:sp>
    </p:spTree>
    <p:extLst>
      <p:ext uri="{BB962C8B-B14F-4D97-AF65-F5344CB8AC3E}">
        <p14:creationId xmlns:p14="http://schemas.microsoft.com/office/powerpoint/2010/main" val="33619957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711" y="433754"/>
            <a:ext cx="5352381" cy="4838095"/>
          </a:xfrm>
          <a:prstGeom prst="rect">
            <a:avLst/>
          </a:prstGeom>
        </p:spPr>
      </p:pic>
      <p:sp>
        <p:nvSpPr>
          <p:cNvPr id="5" name="ZoneTexte 4"/>
          <p:cNvSpPr txBox="1"/>
          <p:nvPr/>
        </p:nvSpPr>
        <p:spPr>
          <a:xfrm>
            <a:off x="5732541" y="433754"/>
            <a:ext cx="1227551" cy="646331"/>
          </a:xfrm>
          <a:prstGeom prst="rect">
            <a:avLst/>
          </a:prstGeom>
          <a:noFill/>
        </p:spPr>
        <p:txBody>
          <a:bodyPr wrap="square" rtlCol="0">
            <a:spAutoFit/>
          </a:bodyPr>
          <a:lstStyle/>
          <a:p>
            <a:r>
              <a:rPr lang="el-GR" dirty="0">
                <a:latin typeface="Calibri" panose="020F0502020204030204" pitchFamily="34" charset="0"/>
                <a:cs typeface="Calibri" panose="020F0502020204030204" pitchFamily="34" charset="0"/>
              </a:rPr>
              <a:t>χ</a:t>
            </a:r>
            <a:r>
              <a:rPr lang="fr-FR" dirty="0">
                <a:latin typeface="Calibri" panose="020F0502020204030204" pitchFamily="34" charset="0"/>
                <a:cs typeface="Calibri" panose="020F0502020204030204" pitchFamily="34" charset="0"/>
              </a:rPr>
              <a:t>²=18,77</a:t>
            </a:r>
          </a:p>
          <a:p>
            <a:r>
              <a:rPr lang="fr-FR" dirty="0">
                <a:latin typeface="Calibri" panose="020F0502020204030204" pitchFamily="34" charset="0"/>
                <a:cs typeface="Calibri" panose="020F0502020204030204" pitchFamily="34" charset="0"/>
              </a:rPr>
              <a:t>p=7,7×10</a:t>
            </a:r>
            <a:r>
              <a:rPr lang="fr-FR" baseline="30000" dirty="0">
                <a:latin typeface="Calibri" panose="020F0502020204030204" pitchFamily="34" charset="0"/>
                <a:cs typeface="Calibri" panose="020F0502020204030204" pitchFamily="34" charset="0"/>
              </a:rPr>
              <a:t>-6</a:t>
            </a:r>
            <a:endParaRPr lang="fr-FR" baseline="30000" dirty="0"/>
          </a:p>
        </p:txBody>
      </p:sp>
      <p:sp>
        <p:nvSpPr>
          <p:cNvPr id="6" name="ZoneTexte 5"/>
          <p:cNvSpPr txBox="1"/>
          <p:nvPr/>
        </p:nvSpPr>
        <p:spPr>
          <a:xfrm>
            <a:off x="789140" y="5436296"/>
            <a:ext cx="7866345" cy="1477328"/>
          </a:xfrm>
          <a:prstGeom prst="rect">
            <a:avLst/>
          </a:prstGeom>
          <a:noFill/>
        </p:spPr>
        <p:txBody>
          <a:bodyPr wrap="square" rtlCol="0">
            <a:spAutoFit/>
          </a:bodyPr>
          <a:lstStyle/>
          <a:p>
            <a:r>
              <a:rPr lang="fr-FR" dirty="0"/>
              <a:t>La probabilité de tirer un </a:t>
            </a:r>
            <a:r>
              <a:rPr lang="el-GR" dirty="0">
                <a:latin typeface="Calibri" panose="020F0502020204030204" pitchFamily="34" charset="0"/>
                <a:cs typeface="Calibri" panose="020F0502020204030204" pitchFamily="34" charset="0"/>
              </a:rPr>
              <a:t>χ</a:t>
            </a:r>
            <a:r>
              <a:rPr lang="fr-FR" dirty="0">
                <a:latin typeface="Calibri" panose="020F0502020204030204" pitchFamily="34" charset="0"/>
                <a:cs typeface="Calibri" panose="020F0502020204030204" pitchFamily="34" charset="0"/>
              </a:rPr>
              <a:t>²=18,77 dans une loi de </a:t>
            </a:r>
            <a:r>
              <a:rPr lang="el-GR" dirty="0">
                <a:latin typeface="Calibri" panose="020F0502020204030204" pitchFamily="34" charset="0"/>
                <a:cs typeface="Calibri" panose="020F0502020204030204" pitchFamily="34" charset="0"/>
              </a:rPr>
              <a:t>χ</a:t>
            </a:r>
            <a:r>
              <a:rPr lang="fr-FR" dirty="0">
                <a:latin typeface="Calibri" panose="020F0502020204030204" pitchFamily="34" charset="0"/>
                <a:cs typeface="Calibri" panose="020F0502020204030204" pitchFamily="34" charset="0"/>
              </a:rPr>
              <a:t>² à 1 degré de liberté est presque nulle. On en conclut que la différence entre la table de contingence observée et la table théorique n’a </a:t>
            </a:r>
            <a:r>
              <a:rPr lang="fr-FR" b="1" u="sng" dirty="0">
                <a:latin typeface="Calibri" panose="020F0502020204030204" pitchFamily="34" charset="0"/>
                <a:cs typeface="Calibri" panose="020F0502020204030204" pitchFamily="34" charset="0"/>
              </a:rPr>
              <a:t>probablement pas émergé par le simple fait du hasard de l’échantillonnage</a:t>
            </a:r>
            <a:r>
              <a:rPr lang="fr-FR" dirty="0">
                <a:latin typeface="Calibri" panose="020F0502020204030204" pitchFamily="34" charset="0"/>
                <a:cs typeface="Calibri" panose="020F0502020204030204" pitchFamily="34" charset="0"/>
              </a:rPr>
              <a:t>.</a:t>
            </a:r>
            <a:endParaRPr lang="fr-FR" dirty="0"/>
          </a:p>
          <a:p>
            <a:endParaRPr lang="fr-FR" dirty="0"/>
          </a:p>
        </p:txBody>
      </p:sp>
      <p:sp>
        <p:nvSpPr>
          <p:cNvPr id="2" name="Espace réservé du numéro de diapositive 1">
            <a:extLst>
              <a:ext uri="{FF2B5EF4-FFF2-40B4-BE49-F238E27FC236}">
                <a16:creationId xmlns:a16="http://schemas.microsoft.com/office/drawing/2014/main" id="{54D72632-E46A-C0A5-5B55-8042A3B78FD0}"/>
              </a:ext>
            </a:extLst>
          </p:cNvPr>
          <p:cNvSpPr>
            <a:spLocks noGrp="1"/>
          </p:cNvSpPr>
          <p:nvPr>
            <p:ph type="sldNum" sz="quarter" idx="12"/>
          </p:nvPr>
        </p:nvSpPr>
        <p:spPr/>
        <p:txBody>
          <a:bodyPr/>
          <a:lstStyle/>
          <a:p>
            <a:fld id="{04C8D40A-45DA-49FB-8D9A-B1F265F8EE6C}" type="slidenum">
              <a:rPr lang="fr-FR" smtClean="0"/>
              <a:t>117</a:t>
            </a:fld>
            <a:endParaRPr lang="fr-FR"/>
          </a:p>
        </p:txBody>
      </p:sp>
    </p:spTree>
    <p:extLst>
      <p:ext uri="{BB962C8B-B14F-4D97-AF65-F5344CB8AC3E}">
        <p14:creationId xmlns:p14="http://schemas.microsoft.com/office/powerpoint/2010/main" val="31515195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2540255200"/>
              </p:ext>
            </p:extLst>
          </p:nvPr>
        </p:nvGraphicFramePr>
        <p:xfrm>
          <a:off x="1362975" y="357863"/>
          <a:ext cx="6849372" cy="1483360"/>
        </p:xfrm>
        <a:graphic>
          <a:graphicData uri="http://schemas.openxmlformats.org/drawingml/2006/table">
            <a:tbl>
              <a:tblPr firstRow="1" bandRow="1">
                <a:tableStyleId>{5C22544A-7EE6-4342-B048-85BDC9FD1C3A}</a:tableStyleId>
              </a:tblPr>
              <a:tblGrid>
                <a:gridCol w="1712343">
                  <a:extLst>
                    <a:ext uri="{9D8B030D-6E8A-4147-A177-3AD203B41FA5}">
                      <a16:colId xmlns:a16="http://schemas.microsoft.com/office/drawing/2014/main" val="20000"/>
                    </a:ext>
                  </a:extLst>
                </a:gridCol>
                <a:gridCol w="1712343">
                  <a:extLst>
                    <a:ext uri="{9D8B030D-6E8A-4147-A177-3AD203B41FA5}">
                      <a16:colId xmlns:a16="http://schemas.microsoft.com/office/drawing/2014/main" val="20001"/>
                    </a:ext>
                  </a:extLst>
                </a:gridCol>
                <a:gridCol w="1712343">
                  <a:extLst>
                    <a:ext uri="{9D8B030D-6E8A-4147-A177-3AD203B41FA5}">
                      <a16:colId xmlns:a16="http://schemas.microsoft.com/office/drawing/2014/main" val="20002"/>
                    </a:ext>
                  </a:extLst>
                </a:gridCol>
                <a:gridCol w="1712343">
                  <a:extLst>
                    <a:ext uri="{9D8B030D-6E8A-4147-A177-3AD203B41FA5}">
                      <a16:colId xmlns:a16="http://schemas.microsoft.com/office/drawing/2014/main" val="20003"/>
                    </a:ext>
                  </a:extLst>
                </a:gridCol>
              </a:tblGrid>
              <a:tr h="370840">
                <a:tc>
                  <a:txBody>
                    <a:bodyPr/>
                    <a:lstStyle/>
                    <a:p>
                      <a:endParaRPr lang="fr-FR" b="0"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b="1" dirty="0">
                          <a:solidFill>
                            <a:sysClr val="windowText" lastClr="000000"/>
                          </a:solidFill>
                        </a:rPr>
                        <a:t>Cavité/terrier</a:t>
                      </a:r>
                    </a:p>
                  </a:txBody>
                  <a:tcPr>
                    <a:lnB w="12700" cap="flat" cmpd="sng" algn="ctr">
                      <a:solidFill>
                        <a:schemeClr val="tx1"/>
                      </a:solidFill>
                      <a:prstDash val="solid"/>
                      <a:round/>
                      <a:headEnd type="none" w="med" len="med"/>
                      <a:tailEnd type="none" w="med" len="med"/>
                    </a:lnB>
                    <a:noFill/>
                  </a:tcPr>
                </a:tc>
                <a:tc>
                  <a:txBody>
                    <a:bodyPr/>
                    <a:lstStyle/>
                    <a:p>
                      <a:r>
                        <a:rPr lang="fr-FR" b="1" dirty="0">
                          <a:solidFill>
                            <a:sysClr val="windowText" lastClr="000000"/>
                          </a:solidFill>
                        </a:rPr>
                        <a:t>Nid ouvert</a:t>
                      </a:r>
                    </a:p>
                  </a:txBody>
                  <a:tcPr>
                    <a:lnB w="12700" cap="flat" cmpd="sng" algn="ctr">
                      <a:solidFill>
                        <a:schemeClr val="tx1"/>
                      </a:solidFill>
                      <a:prstDash val="solid"/>
                      <a:round/>
                      <a:headEnd type="none" w="med" len="med"/>
                      <a:tailEnd type="none" w="med" len="med"/>
                    </a:lnB>
                    <a:noFill/>
                  </a:tcPr>
                </a:tc>
                <a:tc>
                  <a:txBody>
                    <a:bodyPr/>
                    <a:lstStyle/>
                    <a:p>
                      <a:r>
                        <a:rPr lang="fr-FR" b="1" dirty="0">
                          <a:solidFill>
                            <a:schemeClr val="accent2">
                              <a:lumMod val="75000"/>
                            </a:schemeClr>
                          </a:solidFill>
                        </a:rPr>
                        <a:t>total</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fr-FR" b="1" dirty="0">
                          <a:solidFill>
                            <a:sysClr val="windowText" lastClr="000000"/>
                          </a:solidFill>
                        </a:rPr>
                        <a:t>migrateurs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12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18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accent2">
                              <a:lumMod val="75000"/>
                            </a:schemeClr>
                          </a:solidFill>
                        </a:rPr>
                        <a:t>30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ysClr val="windowText" lastClr="000000"/>
                          </a:solidFill>
                        </a:rPr>
                        <a:t>non migrateurs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34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ysClr val="windowText" lastClr="000000"/>
                          </a:solidFill>
                        </a:rPr>
                        <a:t>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0" dirty="0">
                          <a:solidFill>
                            <a:schemeClr val="accent2">
                              <a:lumMod val="75000"/>
                            </a:schemeClr>
                          </a:solidFill>
                        </a:rPr>
                        <a:t>38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chemeClr val="accent2">
                              <a:lumMod val="75000"/>
                            </a:schemeClr>
                          </a:solidFill>
                        </a:rPr>
                        <a:t>total</a:t>
                      </a:r>
                    </a:p>
                  </a:txBody>
                  <a:tcPr>
                    <a:lnT w="12700" cap="flat" cmpd="sng" algn="ctr">
                      <a:solidFill>
                        <a:schemeClr val="tx1"/>
                      </a:solidFill>
                      <a:prstDash val="solid"/>
                      <a:round/>
                      <a:headEnd type="none" w="med" len="med"/>
                      <a:tailEnd type="none" w="med" len="med"/>
                    </a:lnT>
                    <a:noFill/>
                  </a:tcPr>
                </a:tc>
                <a:tc>
                  <a:txBody>
                    <a:bodyPr/>
                    <a:lstStyle/>
                    <a:p>
                      <a:r>
                        <a:rPr lang="fr-FR" b="0" dirty="0">
                          <a:solidFill>
                            <a:schemeClr val="accent2">
                              <a:lumMod val="75000"/>
                            </a:schemeClr>
                          </a:solidFill>
                        </a:rPr>
                        <a:t>46</a:t>
                      </a:r>
                    </a:p>
                  </a:txBody>
                  <a:tcPr>
                    <a:lnT w="12700" cap="flat" cmpd="sng" algn="ctr">
                      <a:solidFill>
                        <a:schemeClr val="tx1"/>
                      </a:solidFill>
                      <a:prstDash val="solid"/>
                      <a:round/>
                      <a:headEnd type="none" w="med" len="med"/>
                      <a:tailEnd type="none" w="med" len="med"/>
                    </a:lnT>
                    <a:noFill/>
                  </a:tcPr>
                </a:tc>
                <a:tc>
                  <a:txBody>
                    <a:bodyPr/>
                    <a:lstStyle/>
                    <a:p>
                      <a:r>
                        <a:rPr lang="fr-FR" b="0" dirty="0">
                          <a:solidFill>
                            <a:schemeClr val="accent2">
                              <a:lumMod val="75000"/>
                            </a:schemeClr>
                          </a:solidFill>
                        </a:rPr>
                        <a:t>22</a:t>
                      </a:r>
                    </a:p>
                  </a:txBody>
                  <a:tcPr>
                    <a:lnT w="12700" cap="flat" cmpd="sng" algn="ctr">
                      <a:solidFill>
                        <a:schemeClr val="tx1"/>
                      </a:solidFill>
                      <a:prstDash val="solid"/>
                      <a:round/>
                      <a:headEnd type="none" w="med" len="med"/>
                      <a:tailEnd type="none" w="med" len="med"/>
                    </a:lnT>
                    <a:noFill/>
                  </a:tcPr>
                </a:tc>
                <a:tc>
                  <a:txBody>
                    <a:bodyPr/>
                    <a:lstStyle/>
                    <a:p>
                      <a:r>
                        <a:rPr lang="fr-FR" b="1" dirty="0">
                          <a:solidFill>
                            <a:srgbClr val="FF0000"/>
                          </a:solidFill>
                        </a:rPr>
                        <a:t>68</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93063"/>
            <a:ext cx="9144000" cy="2864937"/>
          </a:xfrm>
          <a:prstGeom prst="rect">
            <a:avLst/>
          </a:prstGeom>
        </p:spPr>
      </p:pic>
      <p:sp>
        <p:nvSpPr>
          <p:cNvPr id="7" name="ZoneTexte 6"/>
          <p:cNvSpPr txBox="1"/>
          <p:nvPr/>
        </p:nvSpPr>
        <p:spPr>
          <a:xfrm>
            <a:off x="638826" y="2167003"/>
            <a:ext cx="8354861" cy="1938992"/>
          </a:xfrm>
          <a:prstGeom prst="rect">
            <a:avLst/>
          </a:prstGeom>
          <a:noFill/>
        </p:spPr>
        <p:txBody>
          <a:bodyPr wrap="square" rtlCol="0">
            <a:spAutoFit/>
          </a:bodyPr>
          <a:lstStyle/>
          <a:p>
            <a:r>
              <a:rPr lang="fr-FR" dirty="0">
                <a:latin typeface="Calibri" panose="020F0502020204030204" pitchFamily="34" charset="0"/>
                <a:cs typeface="Calibri" panose="020F0502020204030204" pitchFamily="34" charset="0"/>
              </a:rPr>
              <a:t>La stratégie migratoire est statistiquement liée au type de nid (</a:t>
            </a:r>
            <a:r>
              <a:rPr lang="el-GR" dirty="0">
                <a:latin typeface="Calibri" panose="020F0502020204030204" pitchFamily="34" charset="0"/>
                <a:cs typeface="Calibri" panose="020F0502020204030204" pitchFamily="34" charset="0"/>
              </a:rPr>
              <a:t>χ</a:t>
            </a:r>
            <a:r>
              <a:rPr lang="fr-FR" dirty="0">
                <a:latin typeface="Calibri" panose="020F0502020204030204" pitchFamily="34" charset="0"/>
                <a:cs typeface="Calibri" panose="020F0502020204030204" pitchFamily="34" charset="0"/>
              </a:rPr>
              <a:t>²=18,77, p=7,7×10</a:t>
            </a:r>
            <a:r>
              <a:rPr lang="fr-FR" baseline="30000" dirty="0">
                <a:latin typeface="Calibri" panose="020F0502020204030204" pitchFamily="34" charset="0"/>
                <a:cs typeface="Calibri" panose="020F0502020204030204" pitchFamily="34" charset="0"/>
              </a:rPr>
              <a:t>-6 </a:t>
            </a:r>
            <a:r>
              <a:rPr lang="fr-FR" dirty="0">
                <a:latin typeface="Calibri" panose="020F0502020204030204" pitchFamily="34" charset="0"/>
                <a:cs typeface="Calibri" panose="020F0502020204030204" pitchFamily="34" charset="0"/>
              </a:rPr>
              <a:t>avec 1 degré de liberté sur 68 espèces) : les non migrateurs tendent à plus utiliser des terriers alors que les nids ouverts sont plus fréquents chez les migrateurs. </a:t>
            </a:r>
          </a:p>
          <a:p>
            <a:endParaRPr lang="fr-FR" dirty="0">
              <a:latin typeface="Calibri" panose="020F0502020204030204" pitchFamily="34" charset="0"/>
              <a:cs typeface="Calibri" panose="020F0502020204030204" pitchFamily="34" charset="0"/>
            </a:endParaRPr>
          </a:p>
          <a:p>
            <a:r>
              <a:rPr lang="fr-FR" b="1" dirty="0">
                <a:latin typeface="Calibri" panose="020F0502020204030204" pitchFamily="34" charset="0"/>
                <a:cs typeface="Calibri" panose="020F0502020204030204" pitchFamily="34" charset="0"/>
                <a:sym typeface="Wingdings" panose="05000000000000000000" pitchFamily="2" charset="2"/>
              </a:rPr>
              <a:t> Quelle est la significativité biologique de ce résultat? Quelles en sont les limites? </a:t>
            </a:r>
            <a:endParaRPr lang="fr-FR" b="1" dirty="0">
              <a:latin typeface="Calibri" panose="020F0502020204030204" pitchFamily="34" charset="0"/>
              <a:cs typeface="Calibri" panose="020F0502020204030204" pitchFamily="34" charset="0"/>
            </a:endParaRPr>
          </a:p>
          <a:p>
            <a:endParaRPr lang="fr-FR" baseline="30000" dirty="0"/>
          </a:p>
          <a:p>
            <a:endParaRPr lang="fr-FR" dirty="0"/>
          </a:p>
        </p:txBody>
      </p:sp>
      <p:sp>
        <p:nvSpPr>
          <p:cNvPr id="2" name="Espace réservé du numéro de diapositive 1">
            <a:extLst>
              <a:ext uri="{FF2B5EF4-FFF2-40B4-BE49-F238E27FC236}">
                <a16:creationId xmlns:a16="http://schemas.microsoft.com/office/drawing/2014/main" id="{E89CA0CC-8D92-CC22-B233-37E6A5970B61}"/>
              </a:ext>
            </a:extLst>
          </p:cNvPr>
          <p:cNvSpPr>
            <a:spLocks noGrp="1"/>
          </p:cNvSpPr>
          <p:nvPr>
            <p:ph type="sldNum" sz="quarter" idx="12"/>
          </p:nvPr>
        </p:nvSpPr>
        <p:spPr/>
        <p:txBody>
          <a:bodyPr/>
          <a:lstStyle/>
          <a:p>
            <a:fld id="{04C8D40A-45DA-49FB-8D9A-B1F265F8EE6C}" type="slidenum">
              <a:rPr lang="fr-FR" smtClean="0"/>
              <a:t>118</a:t>
            </a:fld>
            <a:endParaRPr lang="fr-FR"/>
          </a:p>
        </p:txBody>
      </p:sp>
    </p:spTree>
    <p:extLst>
      <p:ext uri="{BB962C8B-B14F-4D97-AF65-F5344CB8AC3E}">
        <p14:creationId xmlns:p14="http://schemas.microsoft.com/office/powerpoint/2010/main" val="7985074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au 5"/>
              <p:cNvGraphicFramePr>
                <a:graphicFrameLocks noGrp="1"/>
              </p:cNvGraphicFramePr>
              <p:nvPr>
                <p:extLst>
                  <p:ext uri="{D42A27DB-BD31-4B8C-83A1-F6EECF244321}">
                    <p14:modId xmlns:p14="http://schemas.microsoft.com/office/powerpoint/2010/main" val="3445859844"/>
                  </p:ext>
                </p:extLst>
              </p:nvPr>
            </p:nvGraphicFramePr>
            <p:xfrm>
              <a:off x="364068" y="581737"/>
              <a:ext cx="3268133" cy="3101371"/>
            </p:xfrm>
            <a:graphic>
              <a:graphicData uri="http://schemas.openxmlformats.org/drawingml/2006/table">
                <a:tbl>
                  <a:tblPr firstRow="1" bandRow="1">
                    <a:tableStyleId>{5C22544A-7EE6-4342-B048-85BDC9FD1C3A}</a:tableStyleId>
                  </a:tblPr>
                  <a:tblGrid>
                    <a:gridCol w="445655">
                      <a:extLst>
                        <a:ext uri="{9D8B030D-6E8A-4147-A177-3AD203B41FA5}">
                          <a16:colId xmlns:a16="http://schemas.microsoft.com/office/drawing/2014/main" val="20000"/>
                        </a:ext>
                      </a:extLst>
                    </a:gridCol>
                    <a:gridCol w="716542">
                      <a:extLst>
                        <a:ext uri="{9D8B030D-6E8A-4147-A177-3AD203B41FA5}">
                          <a16:colId xmlns:a16="http://schemas.microsoft.com/office/drawing/2014/main" val="20001"/>
                        </a:ext>
                      </a:extLst>
                    </a:gridCol>
                    <a:gridCol w="725280">
                      <a:extLst>
                        <a:ext uri="{9D8B030D-6E8A-4147-A177-3AD203B41FA5}">
                          <a16:colId xmlns:a16="http://schemas.microsoft.com/office/drawing/2014/main" val="20002"/>
                        </a:ext>
                      </a:extLst>
                    </a:gridCol>
                    <a:gridCol w="690328">
                      <a:extLst>
                        <a:ext uri="{9D8B030D-6E8A-4147-A177-3AD203B41FA5}">
                          <a16:colId xmlns:a16="http://schemas.microsoft.com/office/drawing/2014/main" val="20003"/>
                        </a:ext>
                      </a:extLst>
                    </a:gridCol>
                    <a:gridCol w="690328">
                      <a:extLst>
                        <a:ext uri="{9D8B030D-6E8A-4147-A177-3AD203B41FA5}">
                          <a16:colId xmlns:a16="http://schemas.microsoft.com/office/drawing/2014/main" val="20004"/>
                        </a:ext>
                      </a:extLst>
                    </a:gridCol>
                  </a:tblGrid>
                  <a:tr h="370840">
                    <a:tc>
                      <a:txBody>
                        <a:bodyPr/>
                        <a:lstStyle/>
                        <a:p>
                          <a:endParaRPr lang="fr-FR" sz="1600" b="0"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sz="1600" b="1" dirty="0">
                              <a:solidFill>
                                <a:sysClr val="windowText" lastClr="000000"/>
                              </a:solidFill>
                            </a:rPr>
                            <a:t>Y1</a:t>
                          </a:r>
                        </a:p>
                      </a:txBody>
                      <a:tcPr>
                        <a:lnB w="12700" cap="flat" cmpd="sng" algn="ctr">
                          <a:solidFill>
                            <a:schemeClr val="tx1"/>
                          </a:solidFill>
                          <a:prstDash val="solid"/>
                          <a:round/>
                          <a:headEnd type="none" w="med" len="med"/>
                          <a:tailEnd type="none" w="med" len="med"/>
                        </a:lnB>
                        <a:noFill/>
                      </a:tcPr>
                    </a:tc>
                    <a:tc>
                      <a:txBody>
                        <a:bodyPr/>
                        <a:lstStyle/>
                        <a:p>
                          <a:r>
                            <a:rPr lang="fr-FR" sz="1600" b="1" dirty="0">
                              <a:solidFill>
                                <a:sysClr val="windowText" lastClr="000000"/>
                              </a:solidFill>
                            </a:rPr>
                            <a:t>Y2</a:t>
                          </a:r>
                        </a:p>
                      </a:txBody>
                      <a:tcPr>
                        <a:lnB w="12700" cap="flat" cmpd="sng" algn="ctr">
                          <a:solidFill>
                            <a:schemeClr val="tx1"/>
                          </a:solidFill>
                          <a:prstDash val="solid"/>
                          <a:round/>
                          <a:headEnd type="none" w="med" len="med"/>
                          <a:tailEnd type="none" w="med" len="med"/>
                        </a:lnB>
                        <a:noFill/>
                      </a:tcPr>
                    </a:tc>
                    <a:tc>
                      <a:txBody>
                        <a:bodyPr/>
                        <a:lstStyle/>
                        <a:p>
                          <a:r>
                            <a:rPr lang="fr-FR" sz="1600" b="1" dirty="0" err="1">
                              <a:solidFill>
                                <a:sysClr val="windowText" lastClr="000000"/>
                              </a:solidFill>
                            </a:rPr>
                            <a:t>Yj</a:t>
                          </a:r>
                          <a:endParaRPr lang="fr-FR" sz="1600" b="1"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sz="1600" b="1" dirty="0">
                              <a:solidFill>
                                <a:sysClr val="windowText" lastClr="000000"/>
                              </a:solidFill>
                            </a:rPr>
                            <a:t>n</a:t>
                          </a:r>
                          <a:r>
                            <a:rPr lang="fr-FR" sz="1600" b="1" baseline="-25000" dirty="0">
                              <a:solidFill>
                                <a:sysClr val="windowText" lastClr="000000"/>
                              </a:solidFill>
                            </a:rPr>
                            <a:t>i.</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39624">
                    <a:tc>
                      <a:txBody>
                        <a:bodyPr/>
                        <a:lstStyle/>
                        <a:p>
                          <a:r>
                            <a:rPr lang="fr-FR" sz="1600" b="1" dirty="0">
                              <a:solidFill>
                                <a:sysClr val="windowText" lastClr="000000"/>
                              </a:solidFill>
                            </a:rPr>
                            <a:t>X1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solidFill>
                                <a:sysClr val="windowText" lastClr="000000"/>
                              </a:solidFill>
                            </a:rPr>
                            <a:t>n</a:t>
                          </a:r>
                          <a:r>
                            <a:rPr lang="fr-FR" sz="1600" b="0" baseline="-25000" dirty="0">
                              <a:solidFill>
                                <a:sysClr val="windowText" lastClr="000000"/>
                              </a:solidFill>
                            </a:rPr>
                            <a:t>1,1</a:t>
                          </a:r>
                          <a:endParaRPr lang="fr-FR" sz="1600" b="0" baseline="-2500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solidFill>
                                <a:sysClr val="windowText" lastClr="000000"/>
                              </a:solidFill>
                            </a:rPr>
                            <a:t>n</a:t>
                          </a:r>
                          <a:r>
                            <a:rPr lang="fr-FR" sz="1600" b="0" baseline="-25000" dirty="0">
                              <a:solidFill>
                                <a:sysClr val="windowText" lastClr="000000"/>
                              </a:solidFill>
                            </a:rPr>
                            <a:t>1,2</a:t>
                          </a:r>
                          <a:endParaRPr lang="fr-FR" sz="1600" b="0" baseline="-2500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dirty="0">
                              <a:solidFill>
                                <a:sysClr val="windowText" lastClr="000000"/>
                              </a:solidFill>
                            </a:rPr>
                            <a:t>n</a:t>
                          </a:r>
                          <a:r>
                            <a:rPr lang="fr-FR" sz="1400" b="0" baseline="-25000" dirty="0">
                              <a:solidFill>
                                <a:sysClr val="windowText" lastClr="000000"/>
                              </a:solidFill>
                            </a:rPr>
                            <a:t>1,j</a:t>
                          </a:r>
                          <a:endParaRPr lang="fr-FR" sz="1400" b="0" baseline="-2500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ctrlPr>
                                      <a:rPr lang="fr-FR" sz="1400" b="0" i="1" baseline="-25000" smtClean="0">
                                        <a:solidFill>
                                          <a:schemeClr val="tx1"/>
                                        </a:solidFill>
                                        <a:latin typeface="Cambria Math" panose="02040503050406030204" pitchFamily="18" charset="0"/>
                                      </a:rPr>
                                    </m:ctrlPr>
                                  </m:naryPr>
                                  <m:sub>
                                    <m:r>
                                      <a:rPr lang="fr-FR" sz="1400" b="0" i="1" baseline="-25000" smtClean="0">
                                        <a:solidFill>
                                          <a:schemeClr val="tx1"/>
                                        </a:solidFill>
                                        <a:latin typeface="Cambria Math" panose="02040503050406030204" pitchFamily="18" charset="0"/>
                                      </a:rPr>
                                      <m:t>𝑗</m:t>
                                    </m:r>
                                    <m:r>
                                      <a:rPr lang="fr-FR" sz="1400" b="0" i="1" baseline="-25000" smtClean="0">
                                        <a:solidFill>
                                          <a:schemeClr val="tx1"/>
                                        </a:solidFill>
                                        <a:latin typeface="Cambria Math" panose="02040503050406030204" pitchFamily="18" charset="0"/>
                                      </a:rPr>
                                      <m:t>=1</m:t>
                                    </m:r>
                                  </m:sub>
                                  <m:sup>
                                    <m:r>
                                      <a:rPr lang="fr-FR" sz="1400" b="0" i="1" baseline="-25000" smtClean="0">
                                        <a:solidFill>
                                          <a:schemeClr val="tx1"/>
                                        </a:solidFill>
                                        <a:latin typeface="Cambria Math" panose="02040503050406030204" pitchFamily="18" charset="0"/>
                                      </a:rPr>
                                      <m:t>𝐽</m:t>
                                    </m:r>
                                  </m:sup>
                                  <m:e>
                                    <m:sSub>
                                      <m:sSubPr>
                                        <m:ctrlPr>
                                          <a:rPr lang="fr-FR" sz="1400" b="0" i="1" baseline="-25000" smtClean="0">
                                            <a:solidFill>
                                              <a:schemeClr val="tx1"/>
                                            </a:solidFill>
                                            <a:latin typeface="Cambria Math" panose="02040503050406030204" pitchFamily="18" charset="0"/>
                                          </a:rPr>
                                        </m:ctrlPr>
                                      </m:sSubPr>
                                      <m:e>
                                        <m:r>
                                          <a:rPr lang="fr-FR" sz="1400" b="0" i="1" baseline="-25000" smtClean="0">
                                            <a:solidFill>
                                              <a:schemeClr val="tx1"/>
                                            </a:solidFill>
                                            <a:latin typeface="Cambria Math" panose="02040503050406030204" pitchFamily="18" charset="0"/>
                                          </a:rPr>
                                          <m:t>𝑛</m:t>
                                        </m:r>
                                      </m:e>
                                      <m:sub>
                                        <m:r>
                                          <a:rPr lang="fr-FR" sz="1400" b="0" i="1" baseline="-25000" smtClean="0">
                                            <a:solidFill>
                                              <a:schemeClr val="tx1"/>
                                            </a:solidFill>
                                            <a:latin typeface="Cambria Math" panose="02040503050406030204" pitchFamily="18" charset="0"/>
                                          </a:rPr>
                                          <m:t>1,</m:t>
                                        </m:r>
                                        <m:r>
                                          <a:rPr lang="fr-FR" sz="1400" b="0" i="1" baseline="-25000" smtClean="0">
                                            <a:solidFill>
                                              <a:schemeClr val="tx1"/>
                                            </a:solidFill>
                                            <a:latin typeface="Cambria Math" panose="02040503050406030204" pitchFamily="18" charset="0"/>
                                          </a:rPr>
                                          <m:t>𝑗</m:t>
                                        </m:r>
                                      </m:sub>
                                    </m:sSub>
                                  </m:e>
                                </m:nary>
                              </m:oMath>
                            </m:oMathPara>
                          </a14:m>
                          <a:endParaRPr lang="fr-FR" sz="1400" b="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688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solidFill>
                                <a:sysClr val="windowText" lastClr="000000"/>
                              </a:solidFill>
                            </a:rPr>
                            <a:t>X2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solidFill>
                                <a:sysClr val="windowText" lastClr="000000"/>
                              </a:solidFill>
                            </a:rPr>
                            <a:t>n</a:t>
                          </a:r>
                          <a:r>
                            <a:rPr lang="fr-FR" sz="1600" b="0" baseline="-25000" dirty="0">
                              <a:solidFill>
                                <a:sysClr val="windowText" lastClr="000000"/>
                              </a:solidFill>
                            </a:rPr>
                            <a:t>2,1</a:t>
                          </a:r>
                          <a:endParaRPr lang="fr-FR" sz="1600" b="0" baseline="-2500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solidFill>
                                <a:sysClr val="windowText" lastClr="000000"/>
                              </a:solidFill>
                            </a:rPr>
                            <a:t>n</a:t>
                          </a:r>
                          <a:r>
                            <a:rPr lang="fr-FR" sz="1600" b="0" baseline="-25000" dirty="0">
                              <a:solidFill>
                                <a:sysClr val="windowText" lastClr="000000"/>
                              </a:solidFill>
                            </a:rPr>
                            <a:t>2,2</a:t>
                          </a:r>
                          <a:endParaRPr lang="fr-FR" sz="1600" b="0" baseline="-2500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dirty="0">
                              <a:solidFill>
                                <a:sysClr val="windowText" lastClr="000000"/>
                              </a:solidFill>
                            </a:rPr>
                            <a:t>n</a:t>
                          </a:r>
                          <a:r>
                            <a:rPr lang="fr-FR" sz="1400" b="0" baseline="-25000" dirty="0">
                              <a:solidFill>
                                <a:sysClr val="windowText" lastClr="000000"/>
                              </a:solidFill>
                            </a:rPr>
                            <a:t>2,j</a:t>
                          </a:r>
                          <a:endParaRPr lang="fr-FR" sz="1400" b="0" baseline="-2500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ctrlPr>
                                      <a:rPr lang="fr-FR" sz="1400" b="0" i="1" baseline="-25000" smtClean="0">
                                        <a:solidFill>
                                          <a:schemeClr val="tx1"/>
                                        </a:solidFill>
                                        <a:latin typeface="Cambria Math" panose="02040503050406030204" pitchFamily="18" charset="0"/>
                                      </a:rPr>
                                    </m:ctrlPr>
                                  </m:naryPr>
                                  <m:sub>
                                    <m:r>
                                      <a:rPr lang="fr-FR" sz="1400" b="0" i="1" baseline="-25000" smtClean="0">
                                        <a:solidFill>
                                          <a:schemeClr val="tx1"/>
                                        </a:solidFill>
                                        <a:latin typeface="Cambria Math" panose="02040503050406030204" pitchFamily="18" charset="0"/>
                                      </a:rPr>
                                      <m:t>𝑗</m:t>
                                    </m:r>
                                    <m:r>
                                      <a:rPr lang="fr-FR" sz="1400" b="0" i="1" baseline="-25000" smtClean="0">
                                        <a:solidFill>
                                          <a:schemeClr val="tx1"/>
                                        </a:solidFill>
                                        <a:latin typeface="Cambria Math" panose="02040503050406030204" pitchFamily="18" charset="0"/>
                                      </a:rPr>
                                      <m:t>=1</m:t>
                                    </m:r>
                                  </m:sub>
                                  <m:sup>
                                    <m:r>
                                      <a:rPr lang="fr-FR" sz="1400" b="0" i="1" baseline="-25000" smtClean="0">
                                        <a:solidFill>
                                          <a:schemeClr val="tx1"/>
                                        </a:solidFill>
                                        <a:latin typeface="Cambria Math" panose="02040503050406030204" pitchFamily="18" charset="0"/>
                                      </a:rPr>
                                      <m:t>𝐽</m:t>
                                    </m:r>
                                  </m:sup>
                                  <m:e>
                                    <m:sSub>
                                      <m:sSubPr>
                                        <m:ctrlPr>
                                          <a:rPr lang="fr-FR" sz="1400" b="0" i="1" baseline="-25000" smtClean="0">
                                            <a:solidFill>
                                              <a:schemeClr val="tx1"/>
                                            </a:solidFill>
                                            <a:latin typeface="Cambria Math" panose="02040503050406030204" pitchFamily="18" charset="0"/>
                                          </a:rPr>
                                        </m:ctrlPr>
                                      </m:sSubPr>
                                      <m:e>
                                        <m:r>
                                          <a:rPr lang="fr-FR" sz="1400" b="0" i="1" baseline="-25000" smtClean="0">
                                            <a:solidFill>
                                              <a:schemeClr val="tx1"/>
                                            </a:solidFill>
                                            <a:latin typeface="Cambria Math" panose="02040503050406030204" pitchFamily="18" charset="0"/>
                                          </a:rPr>
                                          <m:t>𝑛</m:t>
                                        </m:r>
                                      </m:e>
                                      <m:sub>
                                        <m:r>
                                          <a:rPr lang="fr-FR" sz="1400" b="0" i="1" baseline="-25000" smtClean="0">
                                            <a:solidFill>
                                              <a:schemeClr val="tx1"/>
                                            </a:solidFill>
                                            <a:latin typeface="Cambria Math" panose="02040503050406030204" pitchFamily="18" charset="0"/>
                                          </a:rPr>
                                          <m:t>2,</m:t>
                                        </m:r>
                                        <m:r>
                                          <a:rPr lang="fr-FR" sz="1400" b="0" i="1" baseline="-25000" smtClean="0">
                                            <a:solidFill>
                                              <a:schemeClr val="tx1"/>
                                            </a:solidFill>
                                            <a:latin typeface="Cambria Math" panose="02040503050406030204" pitchFamily="18" charset="0"/>
                                          </a:rPr>
                                          <m:t>𝑗</m:t>
                                        </m:r>
                                      </m:sub>
                                    </m:sSub>
                                  </m:e>
                                </m:nary>
                              </m:oMath>
                            </m:oMathPara>
                          </a14:m>
                          <a:endParaRPr lang="fr-FR" sz="1400" b="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434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solidFill>
                                <a:sysClr val="windowText" lastClr="000000"/>
                              </a:solidFill>
                            </a:rPr>
                            <a:t>Xi</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solidFill>
                                <a:sysClr val="windowText" lastClr="000000"/>
                              </a:solidFill>
                            </a:rPr>
                            <a:t>n</a:t>
                          </a:r>
                          <a:r>
                            <a:rPr lang="fr-FR" sz="1600" b="0" baseline="-25000" dirty="0">
                              <a:solidFill>
                                <a:sysClr val="windowText" lastClr="000000"/>
                              </a:solidFill>
                            </a:rPr>
                            <a:t>i,1</a:t>
                          </a:r>
                          <a:endParaRPr lang="fr-FR" sz="1600" b="0" baseline="-2500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solidFill>
                                <a:sysClr val="windowText" lastClr="000000"/>
                              </a:solidFill>
                            </a:rPr>
                            <a:t>n</a:t>
                          </a:r>
                          <a:r>
                            <a:rPr lang="fr-FR" sz="1600" b="0" baseline="-25000" dirty="0">
                              <a:solidFill>
                                <a:sysClr val="windowText" lastClr="000000"/>
                              </a:solidFill>
                            </a:rPr>
                            <a:t>i,2</a:t>
                          </a:r>
                          <a:endParaRPr lang="fr-FR" sz="1600" b="0" baseline="-2500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dirty="0">
                              <a:solidFill>
                                <a:sysClr val="windowText" lastClr="000000"/>
                              </a:solidFill>
                            </a:rPr>
                            <a:t>n</a:t>
                          </a:r>
                          <a:r>
                            <a:rPr lang="fr-FR" sz="1400" b="0" baseline="-25000" dirty="0">
                              <a:solidFill>
                                <a:sysClr val="windowText" lastClr="000000"/>
                              </a:solidFill>
                            </a:rPr>
                            <a:t>3,j</a:t>
                          </a:r>
                          <a:endParaRPr lang="fr-FR" sz="1400" b="0" baseline="-2500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ctrlPr>
                                      <a:rPr lang="fr-FR" sz="1400" b="0" i="1" baseline="-25000" smtClean="0">
                                        <a:solidFill>
                                          <a:schemeClr val="tx1"/>
                                        </a:solidFill>
                                        <a:latin typeface="Cambria Math" panose="02040503050406030204" pitchFamily="18" charset="0"/>
                                      </a:rPr>
                                    </m:ctrlPr>
                                  </m:naryPr>
                                  <m:sub>
                                    <m:r>
                                      <a:rPr lang="fr-FR" sz="1400" b="0" i="1" baseline="-25000" smtClean="0">
                                        <a:solidFill>
                                          <a:schemeClr val="tx1"/>
                                        </a:solidFill>
                                        <a:latin typeface="Cambria Math" panose="02040503050406030204" pitchFamily="18" charset="0"/>
                                      </a:rPr>
                                      <m:t>𝑗</m:t>
                                    </m:r>
                                    <m:r>
                                      <a:rPr lang="fr-FR" sz="1400" b="0" i="1" baseline="-25000" smtClean="0">
                                        <a:solidFill>
                                          <a:schemeClr val="tx1"/>
                                        </a:solidFill>
                                        <a:latin typeface="Cambria Math" panose="02040503050406030204" pitchFamily="18" charset="0"/>
                                      </a:rPr>
                                      <m:t>=1</m:t>
                                    </m:r>
                                  </m:sub>
                                  <m:sup>
                                    <m:r>
                                      <a:rPr lang="fr-FR" sz="1400" b="0" i="1" baseline="-25000" smtClean="0">
                                        <a:solidFill>
                                          <a:schemeClr val="tx1"/>
                                        </a:solidFill>
                                        <a:latin typeface="Cambria Math" panose="02040503050406030204" pitchFamily="18" charset="0"/>
                                      </a:rPr>
                                      <m:t>𝐽</m:t>
                                    </m:r>
                                  </m:sup>
                                  <m:e>
                                    <m:sSub>
                                      <m:sSubPr>
                                        <m:ctrlPr>
                                          <a:rPr lang="fr-FR" sz="1400" b="0" i="1" baseline="-25000" smtClean="0">
                                            <a:solidFill>
                                              <a:schemeClr val="tx1"/>
                                            </a:solidFill>
                                            <a:latin typeface="Cambria Math" panose="02040503050406030204" pitchFamily="18" charset="0"/>
                                          </a:rPr>
                                        </m:ctrlPr>
                                      </m:sSubPr>
                                      <m:e>
                                        <m:r>
                                          <a:rPr lang="fr-FR" sz="1400" b="0" i="1" baseline="-25000" smtClean="0">
                                            <a:solidFill>
                                              <a:schemeClr val="tx1"/>
                                            </a:solidFill>
                                            <a:latin typeface="Cambria Math" panose="02040503050406030204" pitchFamily="18" charset="0"/>
                                          </a:rPr>
                                          <m:t>𝑛</m:t>
                                        </m:r>
                                      </m:e>
                                      <m:sub>
                                        <m:r>
                                          <a:rPr lang="fr-FR" sz="1400" b="0" i="1" baseline="-25000" smtClean="0">
                                            <a:solidFill>
                                              <a:schemeClr val="tx1"/>
                                            </a:solidFill>
                                            <a:latin typeface="Cambria Math" panose="02040503050406030204" pitchFamily="18" charset="0"/>
                                          </a:rPr>
                                          <m:t>𝑖</m:t>
                                        </m:r>
                                        <m:r>
                                          <a:rPr lang="fr-FR" sz="1400" b="0" i="1" baseline="-25000" smtClean="0">
                                            <a:solidFill>
                                              <a:schemeClr val="tx1"/>
                                            </a:solidFill>
                                            <a:latin typeface="Cambria Math" panose="02040503050406030204" pitchFamily="18" charset="0"/>
                                          </a:rPr>
                                          <m:t>,</m:t>
                                        </m:r>
                                        <m:r>
                                          <a:rPr lang="fr-FR" sz="1400" b="0" i="1" baseline="-25000" smtClean="0">
                                            <a:solidFill>
                                              <a:schemeClr val="tx1"/>
                                            </a:solidFill>
                                            <a:latin typeface="Cambria Math" panose="02040503050406030204" pitchFamily="18" charset="0"/>
                                          </a:rPr>
                                          <m:t>𝑗</m:t>
                                        </m:r>
                                      </m:sub>
                                    </m:sSub>
                                  </m:e>
                                </m:nary>
                              </m:oMath>
                            </m:oMathPara>
                          </a14:m>
                          <a:endParaRPr lang="fr-FR" sz="1400" b="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785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err="1">
                              <a:solidFill>
                                <a:sysClr val="windowText" lastClr="000000"/>
                              </a:solidFill>
                            </a:rPr>
                            <a:t>n</a:t>
                          </a:r>
                          <a:r>
                            <a:rPr lang="fr-FR" sz="1600" b="1" baseline="-25000" dirty="0" err="1">
                              <a:solidFill>
                                <a:sysClr val="windowText" lastClr="000000"/>
                              </a:solidFill>
                            </a:rPr>
                            <a:t>.j</a:t>
                          </a:r>
                          <a:endParaRPr lang="fr-FR" sz="1600" b="1" baseline="-250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ctrlPr>
                                      <a:rPr lang="fr-FR" sz="1600" b="0" i="1" baseline="-25000" smtClean="0">
                                        <a:solidFill>
                                          <a:schemeClr val="tx1"/>
                                        </a:solidFill>
                                        <a:latin typeface="Cambria Math" panose="02040503050406030204" pitchFamily="18" charset="0"/>
                                      </a:rPr>
                                    </m:ctrlPr>
                                  </m:naryPr>
                                  <m:sub>
                                    <m:r>
                                      <m:rPr>
                                        <m:brk m:alnAt="23"/>
                                      </m:rPr>
                                      <a:rPr lang="fr-FR" sz="1600" b="0" i="1" baseline="-25000" smtClean="0">
                                        <a:solidFill>
                                          <a:schemeClr val="tx1"/>
                                        </a:solidFill>
                                        <a:latin typeface="Cambria Math" panose="02040503050406030204" pitchFamily="18" charset="0"/>
                                      </a:rPr>
                                      <m:t>𝑖</m:t>
                                    </m:r>
                                    <m:r>
                                      <a:rPr lang="fr-FR" sz="1600" b="0" i="1" baseline="-25000" smtClean="0">
                                        <a:solidFill>
                                          <a:schemeClr val="tx1"/>
                                        </a:solidFill>
                                        <a:latin typeface="Cambria Math" panose="02040503050406030204" pitchFamily="18" charset="0"/>
                                      </a:rPr>
                                      <m:t>=1</m:t>
                                    </m:r>
                                  </m:sub>
                                  <m:sup>
                                    <m:r>
                                      <a:rPr lang="fr-FR" sz="1600" b="0" i="1" baseline="-25000" smtClean="0">
                                        <a:solidFill>
                                          <a:schemeClr val="tx1"/>
                                        </a:solidFill>
                                        <a:latin typeface="Cambria Math" panose="02040503050406030204" pitchFamily="18" charset="0"/>
                                      </a:rPr>
                                      <m:t>𝐼</m:t>
                                    </m:r>
                                  </m:sup>
                                  <m:e>
                                    <m:sSub>
                                      <m:sSubPr>
                                        <m:ctrlPr>
                                          <a:rPr lang="fr-FR" sz="1600" b="0" i="1" baseline="-25000" smtClean="0">
                                            <a:solidFill>
                                              <a:schemeClr val="tx1"/>
                                            </a:solidFill>
                                            <a:latin typeface="Cambria Math" panose="02040503050406030204" pitchFamily="18" charset="0"/>
                                          </a:rPr>
                                        </m:ctrlPr>
                                      </m:sSubPr>
                                      <m:e>
                                        <m:r>
                                          <a:rPr lang="fr-FR" sz="1600" b="0" i="1" baseline="-25000" smtClean="0">
                                            <a:solidFill>
                                              <a:schemeClr val="tx1"/>
                                            </a:solidFill>
                                            <a:latin typeface="Cambria Math" panose="02040503050406030204" pitchFamily="18" charset="0"/>
                                          </a:rPr>
                                          <m:t>𝑛</m:t>
                                        </m:r>
                                      </m:e>
                                      <m:sub>
                                        <m:r>
                                          <a:rPr lang="fr-FR" sz="1600" b="0" i="1" baseline="-25000" smtClean="0">
                                            <a:solidFill>
                                              <a:schemeClr val="tx1"/>
                                            </a:solidFill>
                                            <a:latin typeface="Cambria Math" panose="02040503050406030204" pitchFamily="18" charset="0"/>
                                          </a:rPr>
                                          <m:t>𝑖</m:t>
                                        </m:r>
                                        <m:r>
                                          <a:rPr lang="fr-FR" sz="1600" b="0" i="1" baseline="-25000" smtClean="0">
                                            <a:solidFill>
                                              <a:schemeClr val="tx1"/>
                                            </a:solidFill>
                                            <a:latin typeface="Cambria Math" panose="02040503050406030204" pitchFamily="18" charset="0"/>
                                          </a:rPr>
                                          <m:t>,1</m:t>
                                        </m:r>
                                      </m:sub>
                                    </m:sSub>
                                  </m:e>
                                </m:nary>
                              </m:oMath>
                            </m:oMathPara>
                          </a14:m>
                          <a:endParaRPr lang="fr-FR" sz="1600" b="0" baseline="-250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600" b="0" baseline="-25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ctrlPr>
                                      <a:rPr lang="fr-FR" sz="1600" b="0" i="1" baseline="-25000" smtClean="0">
                                        <a:solidFill>
                                          <a:schemeClr val="tx1"/>
                                        </a:solidFill>
                                        <a:latin typeface="Cambria Math" panose="02040503050406030204" pitchFamily="18" charset="0"/>
                                      </a:rPr>
                                    </m:ctrlPr>
                                  </m:naryPr>
                                  <m:sub>
                                    <m:r>
                                      <m:rPr>
                                        <m:brk m:alnAt="23"/>
                                      </m:rPr>
                                      <a:rPr lang="fr-FR" sz="1600" b="0" i="1" baseline="-25000" smtClean="0">
                                        <a:solidFill>
                                          <a:schemeClr val="tx1"/>
                                        </a:solidFill>
                                        <a:latin typeface="Cambria Math" panose="02040503050406030204" pitchFamily="18" charset="0"/>
                                      </a:rPr>
                                      <m:t>𝑖</m:t>
                                    </m:r>
                                    <m:r>
                                      <a:rPr lang="fr-FR" sz="1600" b="0" i="1" baseline="-25000" smtClean="0">
                                        <a:solidFill>
                                          <a:schemeClr val="tx1"/>
                                        </a:solidFill>
                                        <a:latin typeface="Cambria Math" panose="02040503050406030204" pitchFamily="18" charset="0"/>
                                      </a:rPr>
                                      <m:t>=1</m:t>
                                    </m:r>
                                  </m:sub>
                                  <m:sup>
                                    <m:r>
                                      <a:rPr lang="fr-FR" sz="1600" b="0" i="1" baseline="-25000" smtClean="0">
                                        <a:solidFill>
                                          <a:schemeClr val="tx1"/>
                                        </a:solidFill>
                                        <a:latin typeface="Cambria Math" panose="02040503050406030204" pitchFamily="18" charset="0"/>
                                      </a:rPr>
                                      <m:t>𝐼</m:t>
                                    </m:r>
                                  </m:sup>
                                  <m:e>
                                    <m:sSub>
                                      <m:sSubPr>
                                        <m:ctrlPr>
                                          <a:rPr lang="fr-FR" sz="1600" b="0" i="1" baseline="-25000" smtClean="0">
                                            <a:solidFill>
                                              <a:schemeClr val="tx1"/>
                                            </a:solidFill>
                                            <a:latin typeface="Cambria Math" panose="02040503050406030204" pitchFamily="18" charset="0"/>
                                          </a:rPr>
                                        </m:ctrlPr>
                                      </m:sSubPr>
                                      <m:e>
                                        <m:r>
                                          <a:rPr lang="fr-FR" sz="1600" b="0" i="1" baseline="-25000" smtClean="0">
                                            <a:solidFill>
                                              <a:schemeClr val="tx1"/>
                                            </a:solidFill>
                                            <a:latin typeface="Cambria Math" panose="02040503050406030204" pitchFamily="18" charset="0"/>
                                          </a:rPr>
                                          <m:t>𝑛</m:t>
                                        </m:r>
                                      </m:e>
                                      <m:sub>
                                        <m:r>
                                          <a:rPr lang="fr-FR" sz="1600" b="0" i="1" baseline="-25000" smtClean="0">
                                            <a:solidFill>
                                              <a:schemeClr val="tx1"/>
                                            </a:solidFill>
                                            <a:latin typeface="Cambria Math" panose="02040503050406030204" pitchFamily="18" charset="0"/>
                                          </a:rPr>
                                          <m:t>𝑖</m:t>
                                        </m:r>
                                        <m:r>
                                          <a:rPr lang="fr-FR" sz="1600" b="0" i="1" baseline="-25000" smtClean="0">
                                            <a:solidFill>
                                              <a:schemeClr val="tx1"/>
                                            </a:solidFill>
                                            <a:latin typeface="Cambria Math" panose="02040503050406030204" pitchFamily="18" charset="0"/>
                                          </a:rPr>
                                          <m:t>,2</m:t>
                                        </m:r>
                                      </m:sub>
                                    </m:sSub>
                                  </m:e>
                                </m:nary>
                              </m:oMath>
                            </m:oMathPara>
                          </a14:m>
                          <a:endParaRPr lang="fr-FR" sz="1600" b="0" baseline="-25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ctrlPr>
                                      <a:rPr lang="fr-FR" sz="1400" b="0" i="1" baseline="-25000" smtClean="0">
                                        <a:solidFill>
                                          <a:schemeClr val="tx1"/>
                                        </a:solidFill>
                                        <a:latin typeface="Cambria Math" panose="02040503050406030204" pitchFamily="18" charset="0"/>
                                      </a:rPr>
                                    </m:ctrlPr>
                                  </m:naryPr>
                                  <m:sub>
                                    <m:r>
                                      <m:rPr>
                                        <m:brk m:alnAt="23"/>
                                      </m:rPr>
                                      <a:rPr lang="fr-FR" sz="1400" b="0" i="1" baseline="-25000" smtClean="0">
                                        <a:solidFill>
                                          <a:schemeClr val="tx1"/>
                                        </a:solidFill>
                                        <a:latin typeface="Cambria Math" panose="02040503050406030204" pitchFamily="18" charset="0"/>
                                      </a:rPr>
                                      <m:t>𝑖</m:t>
                                    </m:r>
                                    <m:r>
                                      <a:rPr lang="fr-FR" sz="1400" b="0" i="1" baseline="-25000" smtClean="0">
                                        <a:solidFill>
                                          <a:schemeClr val="tx1"/>
                                        </a:solidFill>
                                        <a:latin typeface="Cambria Math" panose="02040503050406030204" pitchFamily="18" charset="0"/>
                                      </a:rPr>
                                      <m:t>=1</m:t>
                                    </m:r>
                                  </m:sub>
                                  <m:sup>
                                    <m:r>
                                      <a:rPr lang="fr-FR" sz="1400" b="0" i="1" baseline="-25000" smtClean="0">
                                        <a:solidFill>
                                          <a:schemeClr val="tx1"/>
                                        </a:solidFill>
                                        <a:latin typeface="Cambria Math" panose="02040503050406030204" pitchFamily="18" charset="0"/>
                                      </a:rPr>
                                      <m:t>𝐼</m:t>
                                    </m:r>
                                  </m:sup>
                                  <m:e>
                                    <m:sSub>
                                      <m:sSubPr>
                                        <m:ctrlPr>
                                          <a:rPr lang="fr-FR" sz="1400" b="0" i="1" baseline="-25000" smtClean="0">
                                            <a:solidFill>
                                              <a:schemeClr val="tx1"/>
                                            </a:solidFill>
                                            <a:latin typeface="Cambria Math" panose="02040503050406030204" pitchFamily="18" charset="0"/>
                                          </a:rPr>
                                        </m:ctrlPr>
                                      </m:sSubPr>
                                      <m:e>
                                        <m:r>
                                          <a:rPr lang="fr-FR" sz="1400" b="0" i="1" baseline="-25000" smtClean="0">
                                            <a:solidFill>
                                              <a:schemeClr val="tx1"/>
                                            </a:solidFill>
                                            <a:latin typeface="Cambria Math" panose="02040503050406030204" pitchFamily="18" charset="0"/>
                                          </a:rPr>
                                          <m:t>𝑛</m:t>
                                        </m:r>
                                      </m:e>
                                      <m:sub>
                                        <m:r>
                                          <a:rPr lang="fr-FR" sz="1400" b="0" i="1" baseline="-25000" smtClean="0">
                                            <a:solidFill>
                                              <a:schemeClr val="tx1"/>
                                            </a:solidFill>
                                            <a:latin typeface="Cambria Math" panose="02040503050406030204" pitchFamily="18" charset="0"/>
                                          </a:rPr>
                                          <m:t>𝑖</m:t>
                                        </m:r>
                                        <m:r>
                                          <a:rPr lang="fr-FR" sz="1400" b="0" i="1" baseline="-25000" smtClean="0">
                                            <a:solidFill>
                                              <a:schemeClr val="tx1"/>
                                            </a:solidFill>
                                            <a:latin typeface="Cambria Math" panose="02040503050406030204" pitchFamily="18" charset="0"/>
                                          </a:rPr>
                                          <m:t>,</m:t>
                                        </m:r>
                                        <m:r>
                                          <a:rPr lang="fr-FR" sz="1400" b="0" i="1" baseline="-25000" smtClean="0">
                                            <a:solidFill>
                                              <a:schemeClr val="tx1"/>
                                            </a:solidFill>
                                            <a:latin typeface="Cambria Math" panose="02040503050406030204" pitchFamily="18" charset="0"/>
                                          </a:rPr>
                                          <m:t>𝑗</m:t>
                                        </m:r>
                                      </m:sub>
                                    </m:sSub>
                                  </m:e>
                                </m:nary>
                              </m:oMath>
                            </m:oMathPara>
                          </a14:m>
                          <a:endParaRPr lang="fr-FR" sz="1400" b="0" baseline="-25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lang="fr-FR" sz="1400" b="0" i="1" baseline="-25000" smtClean="0">
                                        <a:solidFill>
                                          <a:schemeClr val="tx1"/>
                                        </a:solidFill>
                                        <a:latin typeface="Cambria Math" panose="02040503050406030204" pitchFamily="18" charset="0"/>
                                      </a:rPr>
                                    </m:ctrlPr>
                                  </m:naryPr>
                                  <m:sub>
                                    <m:r>
                                      <a:rPr lang="fr-FR" sz="1400" b="0" i="1" baseline="-25000" smtClean="0">
                                        <a:solidFill>
                                          <a:schemeClr val="tx1"/>
                                        </a:solidFill>
                                        <a:latin typeface="Cambria Math" panose="02040503050406030204" pitchFamily="18" charset="0"/>
                                      </a:rPr>
                                      <m:t>𝑗</m:t>
                                    </m:r>
                                    <m:r>
                                      <a:rPr lang="fr-FR" sz="1400" b="0" i="1" baseline="-25000" smtClean="0">
                                        <a:solidFill>
                                          <a:schemeClr val="tx1"/>
                                        </a:solidFill>
                                        <a:latin typeface="Cambria Math" panose="02040503050406030204" pitchFamily="18" charset="0"/>
                                      </a:rPr>
                                      <m:t>=1</m:t>
                                    </m:r>
                                  </m:sub>
                                  <m:sup>
                                    <m:r>
                                      <a:rPr lang="fr-FR" sz="1400" b="0" i="1" baseline="-25000" smtClean="0">
                                        <a:solidFill>
                                          <a:schemeClr val="tx1"/>
                                        </a:solidFill>
                                        <a:latin typeface="Cambria Math" panose="02040503050406030204" pitchFamily="18" charset="0"/>
                                      </a:rPr>
                                      <m:t>𝐽</m:t>
                                    </m:r>
                                  </m:sup>
                                  <m:e>
                                    <m:nary>
                                      <m:naryPr>
                                        <m:chr m:val="∑"/>
                                        <m:ctrlPr>
                                          <a:rPr lang="fr-FR" sz="1400" b="0" i="1" baseline="-25000" smtClean="0">
                                            <a:solidFill>
                                              <a:schemeClr val="tx1"/>
                                            </a:solidFill>
                                            <a:latin typeface="Cambria Math" panose="02040503050406030204" pitchFamily="18" charset="0"/>
                                          </a:rPr>
                                        </m:ctrlPr>
                                      </m:naryPr>
                                      <m:sub>
                                        <m:r>
                                          <m:rPr>
                                            <m:brk m:alnAt="23"/>
                                          </m:rPr>
                                          <a:rPr lang="fr-FR" sz="1400" b="0" i="1" baseline="-25000" smtClean="0">
                                            <a:solidFill>
                                              <a:schemeClr val="tx1"/>
                                            </a:solidFill>
                                            <a:latin typeface="Cambria Math" panose="02040503050406030204" pitchFamily="18" charset="0"/>
                                          </a:rPr>
                                          <m:t>𝑖</m:t>
                                        </m:r>
                                        <m:r>
                                          <a:rPr lang="fr-FR" sz="1400" b="0" i="1" baseline="-25000" smtClean="0">
                                            <a:solidFill>
                                              <a:schemeClr val="tx1"/>
                                            </a:solidFill>
                                            <a:latin typeface="Cambria Math" panose="02040503050406030204" pitchFamily="18" charset="0"/>
                                          </a:rPr>
                                          <m:t>=1</m:t>
                                        </m:r>
                                      </m:sub>
                                      <m:sup>
                                        <m:r>
                                          <a:rPr lang="fr-FR" sz="1400" b="0" i="1" baseline="-25000" smtClean="0">
                                            <a:solidFill>
                                              <a:schemeClr val="tx1"/>
                                            </a:solidFill>
                                            <a:latin typeface="Cambria Math" panose="02040503050406030204" pitchFamily="18" charset="0"/>
                                          </a:rPr>
                                          <m:t>𝐼</m:t>
                                        </m:r>
                                      </m:sup>
                                      <m:e>
                                        <m:sSub>
                                          <m:sSubPr>
                                            <m:ctrlPr>
                                              <a:rPr lang="fr-FR" sz="1400" b="0" i="1" baseline="-25000" smtClean="0">
                                                <a:solidFill>
                                                  <a:schemeClr val="tx1"/>
                                                </a:solidFill>
                                                <a:latin typeface="Cambria Math" panose="02040503050406030204" pitchFamily="18" charset="0"/>
                                              </a:rPr>
                                            </m:ctrlPr>
                                          </m:sSubPr>
                                          <m:e>
                                            <m:r>
                                              <a:rPr lang="fr-FR" sz="1400" b="0" i="1" baseline="-25000" smtClean="0">
                                                <a:solidFill>
                                                  <a:schemeClr val="tx1"/>
                                                </a:solidFill>
                                                <a:latin typeface="Cambria Math" panose="02040503050406030204" pitchFamily="18" charset="0"/>
                                              </a:rPr>
                                              <m:t>𝑛</m:t>
                                            </m:r>
                                          </m:e>
                                          <m:sub>
                                            <m:r>
                                              <a:rPr lang="fr-FR" sz="1400" b="0" i="1" baseline="-25000" smtClean="0">
                                                <a:solidFill>
                                                  <a:schemeClr val="tx1"/>
                                                </a:solidFill>
                                                <a:latin typeface="Cambria Math" panose="02040503050406030204" pitchFamily="18" charset="0"/>
                                              </a:rPr>
                                              <m:t>𝑖</m:t>
                                            </m:r>
                                            <m:r>
                                              <a:rPr lang="fr-FR" sz="1400" b="0" i="1" baseline="-25000" smtClean="0">
                                                <a:solidFill>
                                                  <a:schemeClr val="tx1"/>
                                                </a:solidFill>
                                                <a:latin typeface="Cambria Math" panose="02040503050406030204" pitchFamily="18" charset="0"/>
                                              </a:rPr>
                                              <m:t>,</m:t>
                                            </m:r>
                                            <m:r>
                                              <a:rPr lang="fr-FR" sz="1400" b="0" i="1" baseline="-25000" smtClean="0">
                                                <a:solidFill>
                                                  <a:schemeClr val="tx1"/>
                                                </a:solidFill>
                                                <a:latin typeface="Cambria Math" panose="02040503050406030204" pitchFamily="18" charset="0"/>
                                              </a:rPr>
                                              <m:t>𝑗</m:t>
                                            </m:r>
                                          </m:sub>
                                        </m:sSub>
                                      </m:e>
                                    </m:nary>
                                  </m:e>
                                </m:nary>
                              </m:oMath>
                            </m:oMathPara>
                          </a14:m>
                          <a:endParaRPr lang="fr-FR" sz="1400" b="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Choice>
        <mc:Fallback xmlns="">
          <p:graphicFrame>
            <p:nvGraphicFramePr>
              <p:cNvPr id="6" name="Tableau 5"/>
              <p:cNvGraphicFramePr>
                <a:graphicFrameLocks noGrp="1"/>
              </p:cNvGraphicFramePr>
              <p:nvPr>
                <p:extLst>
                  <p:ext uri="{D42A27DB-BD31-4B8C-83A1-F6EECF244321}">
                    <p14:modId xmlns:p14="http://schemas.microsoft.com/office/powerpoint/2010/main" val="3445859844"/>
                  </p:ext>
                </p:extLst>
              </p:nvPr>
            </p:nvGraphicFramePr>
            <p:xfrm>
              <a:off x="364068" y="581737"/>
              <a:ext cx="3268133" cy="3101371"/>
            </p:xfrm>
            <a:graphic>
              <a:graphicData uri="http://schemas.openxmlformats.org/drawingml/2006/table">
                <a:tbl>
                  <a:tblPr firstRow="1" bandRow="1">
                    <a:tableStyleId>{5C22544A-7EE6-4342-B048-85BDC9FD1C3A}</a:tableStyleId>
                  </a:tblPr>
                  <a:tblGrid>
                    <a:gridCol w="445655"/>
                    <a:gridCol w="716542"/>
                    <a:gridCol w="725280"/>
                    <a:gridCol w="690328"/>
                    <a:gridCol w="690328"/>
                  </a:tblGrid>
                  <a:tr h="370840">
                    <a:tc>
                      <a:txBody>
                        <a:bodyPr/>
                        <a:lstStyle/>
                        <a:p>
                          <a:endParaRPr lang="fr-FR" sz="1600" b="0"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sz="1600" b="1" dirty="0" smtClean="0">
                              <a:solidFill>
                                <a:sysClr val="windowText" lastClr="000000"/>
                              </a:solidFill>
                            </a:rPr>
                            <a:t>Y1</a:t>
                          </a:r>
                          <a:endParaRPr lang="fr-FR" sz="1600" b="1"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sz="1600" b="1" dirty="0" smtClean="0">
                              <a:solidFill>
                                <a:sysClr val="windowText" lastClr="000000"/>
                              </a:solidFill>
                            </a:rPr>
                            <a:t>Y2</a:t>
                          </a:r>
                          <a:endParaRPr lang="fr-FR" sz="1600" b="1"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sz="1600" b="1" dirty="0" err="1" smtClean="0">
                              <a:solidFill>
                                <a:sysClr val="windowText" lastClr="000000"/>
                              </a:solidFill>
                            </a:rPr>
                            <a:t>Yj</a:t>
                          </a:r>
                          <a:endParaRPr lang="fr-FR" sz="1600" b="1"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sz="1600" b="1" dirty="0" smtClean="0">
                              <a:solidFill>
                                <a:sysClr val="windowText" lastClr="000000"/>
                              </a:solidFill>
                            </a:rPr>
                            <a:t>n</a:t>
                          </a:r>
                          <a:r>
                            <a:rPr lang="fr-FR" sz="1600" b="1" baseline="-25000" dirty="0" smtClean="0">
                              <a:solidFill>
                                <a:sysClr val="windowText" lastClr="000000"/>
                              </a:solidFill>
                            </a:rPr>
                            <a:t>i.</a:t>
                          </a:r>
                          <a:endParaRPr lang="fr-FR" sz="1600" b="1" baseline="-25000"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r>
                  <a:tr h="639624">
                    <a:tc>
                      <a:txBody>
                        <a:bodyPr/>
                        <a:lstStyle/>
                        <a:p>
                          <a:r>
                            <a:rPr lang="fr-FR" sz="1600" b="1" dirty="0" smtClean="0">
                              <a:solidFill>
                                <a:sysClr val="windowText" lastClr="000000"/>
                              </a:solidFill>
                            </a:rPr>
                            <a:t>X1</a:t>
                          </a:r>
                          <a:endParaRPr lang="fr-FR"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smtClean="0">
                              <a:solidFill>
                                <a:sysClr val="windowText" lastClr="000000"/>
                              </a:solidFill>
                            </a:rPr>
                            <a:t>n</a:t>
                          </a:r>
                          <a:r>
                            <a:rPr lang="fr-FR" sz="1600" b="0" baseline="-25000" dirty="0" smtClean="0">
                              <a:solidFill>
                                <a:sysClr val="windowText" lastClr="000000"/>
                              </a:solidFill>
                            </a:rPr>
                            <a:t>1,1</a:t>
                          </a:r>
                          <a:endParaRPr lang="fr-FR" sz="1600" b="0" baseline="-25000" dirty="0" smtClean="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smtClean="0">
                              <a:solidFill>
                                <a:sysClr val="windowText" lastClr="000000"/>
                              </a:solidFill>
                            </a:rPr>
                            <a:t>n</a:t>
                          </a:r>
                          <a:r>
                            <a:rPr lang="fr-FR" sz="1600" b="0" baseline="-25000" dirty="0" smtClean="0">
                              <a:solidFill>
                                <a:sysClr val="windowText" lastClr="000000"/>
                              </a:solidFill>
                            </a:rPr>
                            <a:t>1,2</a:t>
                          </a:r>
                          <a:endParaRPr lang="fr-FR" sz="1600" b="0" baseline="-25000" dirty="0" smtClean="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dirty="0" smtClean="0">
                              <a:solidFill>
                                <a:sysClr val="windowText" lastClr="000000"/>
                              </a:solidFill>
                            </a:rPr>
                            <a:t>n</a:t>
                          </a:r>
                          <a:r>
                            <a:rPr lang="fr-FR" sz="1400" b="0" baseline="-25000" dirty="0" smtClean="0">
                              <a:solidFill>
                                <a:sysClr val="windowText" lastClr="000000"/>
                              </a:solidFill>
                            </a:rPr>
                            <a:t>1,j</a:t>
                          </a:r>
                          <a:endParaRPr lang="fr-FR" sz="1400" b="0" baseline="-25000" dirty="0" smtClean="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76106" t="-60952" r="-1770" b="-402857"/>
                          </a:stretch>
                        </a:blipFill>
                      </a:tcPr>
                    </a:tc>
                  </a:tr>
                  <a:tr h="6688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smtClean="0">
                              <a:solidFill>
                                <a:sysClr val="windowText" lastClr="000000"/>
                              </a:solidFill>
                            </a:rPr>
                            <a:t>X2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smtClean="0">
                              <a:solidFill>
                                <a:sysClr val="windowText" lastClr="000000"/>
                              </a:solidFill>
                            </a:rPr>
                            <a:t>n</a:t>
                          </a:r>
                          <a:r>
                            <a:rPr lang="fr-FR" sz="1600" b="0" baseline="-25000" dirty="0" smtClean="0">
                              <a:solidFill>
                                <a:sysClr val="windowText" lastClr="000000"/>
                              </a:solidFill>
                            </a:rPr>
                            <a:t>2,1</a:t>
                          </a:r>
                          <a:endParaRPr lang="fr-FR" sz="1600" b="0" baseline="-25000" dirty="0" smtClean="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smtClean="0">
                              <a:solidFill>
                                <a:sysClr val="windowText" lastClr="000000"/>
                              </a:solidFill>
                            </a:rPr>
                            <a:t>n</a:t>
                          </a:r>
                          <a:r>
                            <a:rPr lang="fr-FR" sz="1600" b="0" baseline="-25000" dirty="0" smtClean="0">
                              <a:solidFill>
                                <a:sysClr val="windowText" lastClr="000000"/>
                              </a:solidFill>
                            </a:rPr>
                            <a:t>2,2</a:t>
                          </a:r>
                          <a:endParaRPr lang="fr-FR" sz="1600" b="0" baseline="-25000" dirty="0" smtClean="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dirty="0" smtClean="0">
                              <a:solidFill>
                                <a:sysClr val="windowText" lastClr="000000"/>
                              </a:solidFill>
                            </a:rPr>
                            <a:t>n</a:t>
                          </a:r>
                          <a:r>
                            <a:rPr lang="fr-FR" sz="1400" b="0" baseline="-25000" dirty="0" smtClean="0">
                              <a:solidFill>
                                <a:sysClr val="windowText" lastClr="000000"/>
                              </a:solidFill>
                            </a:rPr>
                            <a:t>2,j</a:t>
                          </a:r>
                          <a:endParaRPr lang="fr-FR" sz="1400" b="0" baseline="-25000" dirty="0" smtClean="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76106" t="-153636" r="-1770" b="-284545"/>
                          </a:stretch>
                        </a:blipFill>
                      </a:tcPr>
                    </a:tc>
                  </a:tr>
                  <a:tr h="6434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smtClean="0">
                              <a:solidFill>
                                <a:sysClr val="windowText" lastClr="000000"/>
                              </a:solidFill>
                            </a:rPr>
                            <a:t>Xi</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smtClean="0">
                              <a:solidFill>
                                <a:sysClr val="windowText" lastClr="000000"/>
                              </a:solidFill>
                            </a:rPr>
                            <a:t>n</a:t>
                          </a:r>
                          <a:r>
                            <a:rPr lang="fr-FR" sz="1600" b="0" baseline="-25000" dirty="0" smtClean="0">
                              <a:solidFill>
                                <a:sysClr val="windowText" lastClr="000000"/>
                              </a:solidFill>
                            </a:rPr>
                            <a:t>i,1</a:t>
                          </a:r>
                          <a:endParaRPr lang="fr-FR" sz="1600" b="0" baseline="-25000" dirty="0" smtClean="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smtClean="0">
                              <a:solidFill>
                                <a:sysClr val="windowText" lastClr="000000"/>
                              </a:solidFill>
                            </a:rPr>
                            <a:t>n</a:t>
                          </a:r>
                          <a:r>
                            <a:rPr lang="fr-FR" sz="1600" b="0" baseline="-25000" dirty="0" smtClean="0">
                              <a:solidFill>
                                <a:sysClr val="windowText" lastClr="000000"/>
                              </a:solidFill>
                            </a:rPr>
                            <a:t>i,2</a:t>
                          </a:r>
                          <a:endParaRPr lang="fr-FR" sz="1600" b="0" baseline="-25000" dirty="0" smtClean="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dirty="0" smtClean="0">
                              <a:solidFill>
                                <a:sysClr val="windowText" lastClr="000000"/>
                              </a:solidFill>
                            </a:rPr>
                            <a:t>n</a:t>
                          </a:r>
                          <a:r>
                            <a:rPr lang="fr-FR" sz="1400" b="0" baseline="-25000" dirty="0" smtClean="0">
                              <a:solidFill>
                                <a:sysClr val="windowText" lastClr="000000"/>
                              </a:solidFill>
                            </a:rPr>
                            <a:t>3,j</a:t>
                          </a:r>
                          <a:endParaRPr lang="fr-FR" sz="1400" b="0" baseline="-25000" dirty="0" smtClean="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76106" t="-263208" r="-1770" b="-195283"/>
                          </a:stretch>
                        </a:blipFill>
                      </a:tcPr>
                    </a:tc>
                  </a:tr>
                  <a:tr h="7785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err="1" smtClean="0">
                              <a:solidFill>
                                <a:sysClr val="windowText" lastClr="000000"/>
                              </a:solidFill>
                            </a:rPr>
                            <a:t>n</a:t>
                          </a:r>
                          <a:r>
                            <a:rPr lang="fr-FR" sz="1600" b="1" baseline="-25000" dirty="0" err="1" smtClean="0">
                              <a:solidFill>
                                <a:sysClr val="windowText" lastClr="000000"/>
                              </a:solidFill>
                            </a:rPr>
                            <a:t>.j</a:t>
                          </a:r>
                          <a:endParaRPr lang="fr-FR" sz="1600" b="1" baseline="-25000" dirty="0" smtClean="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62712" t="-300781" r="-294915" b="-61719"/>
                          </a:stretch>
                        </a:blipFill>
                      </a:tcPr>
                    </a:tc>
                    <a:tc>
                      <a:txBody>
                        <a:bodyPr/>
                        <a:lstStyle/>
                        <a:p>
                          <a:endParaRPr lang="fr-F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61345" t="-300781" r="-192437" b="-61719"/>
                          </a:stretch>
                        </a:blipFill>
                      </a:tcPr>
                    </a:tc>
                    <a:tc>
                      <a:txBody>
                        <a:bodyPr/>
                        <a:lstStyle/>
                        <a:p>
                          <a:endParaRPr lang="fr-F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72807" t="-300781" r="-100877" b="-61719"/>
                          </a:stretch>
                        </a:blipFill>
                      </a:tcPr>
                    </a:tc>
                    <a:tc>
                      <a:txBody>
                        <a:bodyPr/>
                        <a:lstStyle/>
                        <a:p>
                          <a:endParaRPr lang="fr-F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76106" t="-300781" r="-1770" b="-61719"/>
                          </a:stretch>
                        </a:blipFill>
                      </a:tcPr>
                    </a:tc>
                  </a:tr>
                </a:tbl>
              </a:graphicData>
            </a:graphic>
          </p:graphicFrame>
        </mc:Fallback>
      </mc:AlternateContent>
      <p:sp>
        <p:nvSpPr>
          <p:cNvPr id="7" name="ZoneTexte 6"/>
          <p:cNvSpPr txBox="1"/>
          <p:nvPr/>
        </p:nvSpPr>
        <p:spPr>
          <a:xfrm>
            <a:off x="296333" y="3683106"/>
            <a:ext cx="3268133" cy="369332"/>
          </a:xfrm>
          <a:prstGeom prst="rect">
            <a:avLst/>
          </a:prstGeom>
          <a:noFill/>
        </p:spPr>
        <p:txBody>
          <a:bodyPr wrap="square" rtlCol="0">
            <a:spAutoFit/>
          </a:bodyPr>
          <a:lstStyle/>
          <a:p>
            <a:r>
              <a:rPr lang="fr-FR" i="1" dirty="0"/>
              <a:t>Table de contingence observée</a:t>
            </a:r>
          </a:p>
        </p:txBody>
      </p:sp>
      <mc:AlternateContent xmlns:mc="http://schemas.openxmlformats.org/markup-compatibility/2006" xmlns:a14="http://schemas.microsoft.com/office/drawing/2010/main">
        <mc:Choice Requires="a14">
          <p:graphicFrame>
            <p:nvGraphicFramePr>
              <p:cNvPr id="8" name="Tableau 7"/>
              <p:cNvGraphicFramePr>
                <a:graphicFrameLocks noGrp="1"/>
              </p:cNvGraphicFramePr>
              <p:nvPr>
                <p:extLst>
                  <p:ext uri="{D42A27DB-BD31-4B8C-83A1-F6EECF244321}">
                    <p14:modId xmlns:p14="http://schemas.microsoft.com/office/powerpoint/2010/main" val="4189568881"/>
                  </p:ext>
                </p:extLst>
              </p:nvPr>
            </p:nvGraphicFramePr>
            <p:xfrm>
              <a:off x="4233334" y="581735"/>
              <a:ext cx="4648200" cy="3101371"/>
            </p:xfrm>
            <a:graphic>
              <a:graphicData uri="http://schemas.openxmlformats.org/drawingml/2006/table">
                <a:tbl>
                  <a:tblPr firstRow="1" bandRow="1">
                    <a:tableStyleId>{5C22544A-7EE6-4342-B048-85BDC9FD1C3A}</a:tableStyleId>
                  </a:tblPr>
                  <a:tblGrid>
                    <a:gridCol w="633846">
                      <a:extLst>
                        <a:ext uri="{9D8B030D-6E8A-4147-A177-3AD203B41FA5}">
                          <a16:colId xmlns:a16="http://schemas.microsoft.com/office/drawing/2014/main" val="20000"/>
                        </a:ext>
                      </a:extLst>
                    </a:gridCol>
                    <a:gridCol w="1019124">
                      <a:extLst>
                        <a:ext uri="{9D8B030D-6E8A-4147-A177-3AD203B41FA5}">
                          <a16:colId xmlns:a16="http://schemas.microsoft.com/office/drawing/2014/main" val="20001"/>
                        </a:ext>
                      </a:extLst>
                    </a:gridCol>
                    <a:gridCol w="1031553">
                      <a:extLst>
                        <a:ext uri="{9D8B030D-6E8A-4147-A177-3AD203B41FA5}">
                          <a16:colId xmlns:a16="http://schemas.microsoft.com/office/drawing/2014/main" val="20002"/>
                        </a:ext>
                      </a:extLst>
                    </a:gridCol>
                    <a:gridCol w="981839">
                      <a:extLst>
                        <a:ext uri="{9D8B030D-6E8A-4147-A177-3AD203B41FA5}">
                          <a16:colId xmlns:a16="http://schemas.microsoft.com/office/drawing/2014/main" val="20003"/>
                        </a:ext>
                      </a:extLst>
                    </a:gridCol>
                    <a:gridCol w="981838">
                      <a:extLst>
                        <a:ext uri="{9D8B030D-6E8A-4147-A177-3AD203B41FA5}">
                          <a16:colId xmlns:a16="http://schemas.microsoft.com/office/drawing/2014/main" val="20004"/>
                        </a:ext>
                      </a:extLst>
                    </a:gridCol>
                  </a:tblGrid>
                  <a:tr h="370840">
                    <a:tc>
                      <a:txBody>
                        <a:bodyPr/>
                        <a:lstStyle/>
                        <a:p>
                          <a:endParaRPr lang="fr-FR" sz="1600" b="0"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sz="1600" b="1" dirty="0">
                              <a:solidFill>
                                <a:sysClr val="windowText" lastClr="000000"/>
                              </a:solidFill>
                            </a:rPr>
                            <a:t>Y1</a:t>
                          </a:r>
                        </a:p>
                      </a:txBody>
                      <a:tcPr>
                        <a:lnB w="12700" cap="flat" cmpd="sng" algn="ctr">
                          <a:solidFill>
                            <a:schemeClr val="tx1"/>
                          </a:solidFill>
                          <a:prstDash val="solid"/>
                          <a:round/>
                          <a:headEnd type="none" w="med" len="med"/>
                          <a:tailEnd type="none" w="med" len="med"/>
                        </a:lnB>
                        <a:noFill/>
                      </a:tcPr>
                    </a:tc>
                    <a:tc>
                      <a:txBody>
                        <a:bodyPr/>
                        <a:lstStyle/>
                        <a:p>
                          <a:r>
                            <a:rPr lang="fr-FR" sz="1600" b="1" dirty="0">
                              <a:solidFill>
                                <a:sysClr val="windowText" lastClr="000000"/>
                              </a:solidFill>
                            </a:rPr>
                            <a:t>Y2</a:t>
                          </a:r>
                        </a:p>
                      </a:txBody>
                      <a:tcPr>
                        <a:lnB w="12700" cap="flat" cmpd="sng" algn="ctr">
                          <a:solidFill>
                            <a:schemeClr val="tx1"/>
                          </a:solidFill>
                          <a:prstDash val="solid"/>
                          <a:round/>
                          <a:headEnd type="none" w="med" len="med"/>
                          <a:tailEnd type="none" w="med" len="med"/>
                        </a:lnB>
                        <a:noFill/>
                      </a:tcPr>
                    </a:tc>
                    <a:tc>
                      <a:txBody>
                        <a:bodyPr/>
                        <a:lstStyle/>
                        <a:p>
                          <a:r>
                            <a:rPr lang="fr-FR" sz="1600" b="1" dirty="0" err="1">
                              <a:solidFill>
                                <a:sysClr val="windowText" lastClr="000000"/>
                              </a:solidFill>
                            </a:rPr>
                            <a:t>Yj</a:t>
                          </a:r>
                          <a:endParaRPr lang="fr-FR" sz="1600" b="1"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sz="1600" b="1" dirty="0">
                              <a:solidFill>
                                <a:sysClr val="windowText" lastClr="000000"/>
                              </a:solidFill>
                            </a:rPr>
                            <a:t>n</a:t>
                          </a:r>
                          <a:r>
                            <a:rPr lang="fr-FR" sz="1600" b="1" baseline="-25000" dirty="0">
                              <a:solidFill>
                                <a:sysClr val="windowText" lastClr="000000"/>
                              </a:solidFill>
                            </a:rPr>
                            <a:t>i.</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39624">
                    <a:tc>
                      <a:txBody>
                        <a:bodyPr/>
                        <a:lstStyle/>
                        <a:p>
                          <a:r>
                            <a:rPr lang="fr-FR" sz="1600" b="1" dirty="0">
                              <a:solidFill>
                                <a:sysClr val="windowText" lastClr="000000"/>
                              </a:solidFill>
                            </a:rPr>
                            <a:t>X1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solidFill>
                                <a:sysClr val="windowText" lastClr="000000"/>
                              </a:solidFill>
                            </a:rPr>
                            <a:t>(n</a:t>
                          </a:r>
                          <a:r>
                            <a:rPr lang="fr-FR" sz="1600" b="0" baseline="-25000" dirty="0">
                              <a:solidFill>
                                <a:sysClr val="windowText" lastClr="000000"/>
                              </a:solidFill>
                            </a:rPr>
                            <a:t>.1</a:t>
                          </a:r>
                          <a:r>
                            <a:rPr lang="fr-FR" sz="1600" b="0" dirty="0">
                              <a:solidFill>
                                <a:sysClr val="windowText" lastClr="000000"/>
                              </a:solidFill>
                            </a:rPr>
                            <a:t>n</a:t>
                          </a:r>
                          <a:r>
                            <a:rPr lang="fr-FR" sz="1600" b="0" baseline="-25000" dirty="0">
                              <a:solidFill>
                                <a:sysClr val="windowText" lastClr="000000"/>
                              </a:solidFill>
                            </a:rPr>
                            <a:t>1.</a:t>
                          </a:r>
                          <a:r>
                            <a:rPr lang="fr-FR" sz="1600" b="0" baseline="0" dirty="0">
                              <a:solidFill>
                                <a:sysClr val="windowText" lastClr="000000"/>
                              </a:solidFill>
                            </a:rPr>
                            <a:t>)/n..</a:t>
                          </a:r>
                          <a:endParaRPr lang="fr-FR" sz="1600" b="0" baseline="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solidFill>
                                <a:sysClr val="windowText" lastClr="000000"/>
                              </a:solidFill>
                            </a:rPr>
                            <a:t>(n</a:t>
                          </a:r>
                          <a:r>
                            <a:rPr lang="fr-FR" sz="1600" b="0" baseline="-25000" dirty="0">
                              <a:solidFill>
                                <a:sysClr val="windowText" lastClr="000000"/>
                              </a:solidFill>
                            </a:rPr>
                            <a:t>.2</a:t>
                          </a:r>
                          <a:r>
                            <a:rPr lang="fr-FR" sz="1600" b="0" dirty="0">
                              <a:solidFill>
                                <a:sysClr val="windowText" lastClr="000000"/>
                              </a:solidFill>
                            </a:rPr>
                            <a:t>n</a:t>
                          </a:r>
                          <a:r>
                            <a:rPr lang="fr-FR" sz="1600" b="0" baseline="-25000" dirty="0">
                              <a:solidFill>
                                <a:sysClr val="windowText" lastClr="000000"/>
                              </a:solidFill>
                            </a:rPr>
                            <a:t>1.</a:t>
                          </a:r>
                          <a:r>
                            <a:rPr lang="fr-FR" sz="1600" b="0" baseline="0" dirty="0">
                              <a:solidFill>
                                <a:sysClr val="windowText" lastClr="000000"/>
                              </a:solidFill>
                            </a:rPr>
                            <a:t>)/n..</a:t>
                          </a:r>
                          <a:endParaRPr lang="fr-FR" sz="1600" b="0" baseline="-2500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dirty="0">
                              <a:solidFill>
                                <a:sysClr val="windowText" lastClr="000000"/>
                              </a:solidFill>
                            </a:rPr>
                            <a:t>(n</a:t>
                          </a:r>
                          <a:r>
                            <a:rPr lang="fr-FR" sz="1400" b="0" baseline="-25000" dirty="0">
                              <a:solidFill>
                                <a:sysClr val="windowText" lastClr="000000"/>
                              </a:solidFill>
                            </a:rPr>
                            <a:t>.j</a:t>
                          </a:r>
                          <a:r>
                            <a:rPr lang="fr-FR" sz="1400" b="0" dirty="0">
                              <a:solidFill>
                                <a:sysClr val="windowText" lastClr="000000"/>
                              </a:solidFill>
                            </a:rPr>
                            <a:t>n</a:t>
                          </a:r>
                          <a:r>
                            <a:rPr lang="fr-FR" sz="1400" b="0" baseline="-25000" dirty="0">
                              <a:solidFill>
                                <a:sysClr val="windowText" lastClr="000000"/>
                              </a:solidFill>
                            </a:rPr>
                            <a:t>1.</a:t>
                          </a:r>
                          <a:r>
                            <a:rPr lang="fr-FR" sz="1400" b="0" baseline="0" dirty="0">
                              <a:solidFill>
                                <a:sysClr val="windowText" lastClr="000000"/>
                              </a:solidFill>
                            </a:rPr>
                            <a:t>)/n..</a:t>
                          </a:r>
                          <a:endParaRPr lang="fr-FR" sz="1400" b="0" baseline="-2500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ctrlPr>
                                      <a:rPr lang="fr-FR" sz="1400" b="0" i="1" baseline="-25000" smtClean="0">
                                        <a:solidFill>
                                          <a:schemeClr val="tx1"/>
                                        </a:solidFill>
                                        <a:latin typeface="Cambria Math" panose="02040503050406030204" pitchFamily="18" charset="0"/>
                                      </a:rPr>
                                    </m:ctrlPr>
                                  </m:naryPr>
                                  <m:sub>
                                    <m:r>
                                      <a:rPr lang="fr-FR" sz="1400" b="0" i="1" baseline="-25000" smtClean="0">
                                        <a:solidFill>
                                          <a:schemeClr val="tx1"/>
                                        </a:solidFill>
                                        <a:latin typeface="Cambria Math" panose="02040503050406030204" pitchFamily="18" charset="0"/>
                                      </a:rPr>
                                      <m:t>𝑗</m:t>
                                    </m:r>
                                    <m:r>
                                      <a:rPr lang="fr-FR" sz="1400" b="0" i="1" baseline="-25000" smtClean="0">
                                        <a:solidFill>
                                          <a:schemeClr val="tx1"/>
                                        </a:solidFill>
                                        <a:latin typeface="Cambria Math" panose="02040503050406030204" pitchFamily="18" charset="0"/>
                                      </a:rPr>
                                      <m:t>=1</m:t>
                                    </m:r>
                                  </m:sub>
                                  <m:sup>
                                    <m:r>
                                      <a:rPr lang="fr-FR" sz="1400" b="0" i="1" baseline="-25000" smtClean="0">
                                        <a:solidFill>
                                          <a:schemeClr val="tx1"/>
                                        </a:solidFill>
                                        <a:latin typeface="Cambria Math" panose="02040503050406030204" pitchFamily="18" charset="0"/>
                                      </a:rPr>
                                      <m:t>𝐽</m:t>
                                    </m:r>
                                  </m:sup>
                                  <m:e>
                                    <m:sSub>
                                      <m:sSubPr>
                                        <m:ctrlPr>
                                          <a:rPr lang="fr-FR" sz="1400" b="0" i="1" baseline="-25000" smtClean="0">
                                            <a:solidFill>
                                              <a:schemeClr val="tx1"/>
                                            </a:solidFill>
                                            <a:latin typeface="Cambria Math" panose="02040503050406030204" pitchFamily="18" charset="0"/>
                                          </a:rPr>
                                        </m:ctrlPr>
                                      </m:sSubPr>
                                      <m:e>
                                        <m:r>
                                          <a:rPr lang="fr-FR" sz="1400" b="0" i="1" baseline="-25000" smtClean="0">
                                            <a:solidFill>
                                              <a:schemeClr val="tx1"/>
                                            </a:solidFill>
                                            <a:latin typeface="Cambria Math" panose="02040503050406030204" pitchFamily="18" charset="0"/>
                                          </a:rPr>
                                          <m:t>𝑛</m:t>
                                        </m:r>
                                      </m:e>
                                      <m:sub>
                                        <m:r>
                                          <a:rPr lang="fr-FR" sz="1400" b="0" i="1" baseline="-25000" smtClean="0">
                                            <a:solidFill>
                                              <a:schemeClr val="tx1"/>
                                            </a:solidFill>
                                            <a:latin typeface="Cambria Math" panose="02040503050406030204" pitchFamily="18" charset="0"/>
                                          </a:rPr>
                                          <m:t>1,</m:t>
                                        </m:r>
                                        <m:r>
                                          <a:rPr lang="fr-FR" sz="1400" b="0" i="1" baseline="-25000" smtClean="0">
                                            <a:solidFill>
                                              <a:schemeClr val="tx1"/>
                                            </a:solidFill>
                                            <a:latin typeface="Cambria Math" panose="02040503050406030204" pitchFamily="18" charset="0"/>
                                          </a:rPr>
                                          <m:t>𝑗</m:t>
                                        </m:r>
                                      </m:sub>
                                    </m:sSub>
                                  </m:e>
                                </m:nary>
                              </m:oMath>
                            </m:oMathPara>
                          </a14:m>
                          <a:endParaRPr lang="fr-FR" sz="1400" b="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688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solidFill>
                                <a:sysClr val="windowText" lastClr="000000"/>
                              </a:solidFill>
                            </a:rPr>
                            <a:t>X2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solidFill>
                                <a:sysClr val="windowText" lastClr="000000"/>
                              </a:solidFill>
                            </a:rPr>
                            <a:t>(n</a:t>
                          </a:r>
                          <a:r>
                            <a:rPr lang="fr-FR" sz="1600" b="0" baseline="-25000" dirty="0">
                              <a:solidFill>
                                <a:sysClr val="windowText" lastClr="000000"/>
                              </a:solidFill>
                            </a:rPr>
                            <a:t>.1</a:t>
                          </a:r>
                          <a:r>
                            <a:rPr lang="fr-FR" sz="1600" b="0" dirty="0">
                              <a:solidFill>
                                <a:sysClr val="windowText" lastClr="000000"/>
                              </a:solidFill>
                            </a:rPr>
                            <a:t>n</a:t>
                          </a:r>
                          <a:r>
                            <a:rPr lang="fr-FR" sz="1600" b="0" baseline="-25000" dirty="0">
                              <a:solidFill>
                                <a:sysClr val="windowText" lastClr="000000"/>
                              </a:solidFill>
                            </a:rPr>
                            <a:t>2.</a:t>
                          </a:r>
                          <a:r>
                            <a:rPr lang="fr-FR" sz="1600" b="0" baseline="0" dirty="0">
                              <a:solidFill>
                                <a:sysClr val="windowText" lastClr="000000"/>
                              </a:solidFill>
                            </a:rPr>
                            <a:t>)/n..</a:t>
                          </a:r>
                          <a:endParaRPr lang="fr-FR" sz="1600" b="0" baseline="-2500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solidFill>
                                <a:sysClr val="windowText" lastClr="000000"/>
                              </a:solidFill>
                            </a:rPr>
                            <a:t>(n</a:t>
                          </a:r>
                          <a:r>
                            <a:rPr lang="fr-FR" sz="1600" b="0" baseline="-25000" dirty="0">
                              <a:solidFill>
                                <a:sysClr val="windowText" lastClr="000000"/>
                              </a:solidFill>
                            </a:rPr>
                            <a:t>.2</a:t>
                          </a:r>
                          <a:r>
                            <a:rPr lang="fr-FR" sz="1600" b="0" dirty="0">
                              <a:solidFill>
                                <a:sysClr val="windowText" lastClr="000000"/>
                              </a:solidFill>
                            </a:rPr>
                            <a:t>n</a:t>
                          </a:r>
                          <a:r>
                            <a:rPr lang="fr-FR" sz="1600" b="0" baseline="-25000" dirty="0">
                              <a:solidFill>
                                <a:sysClr val="windowText" lastClr="000000"/>
                              </a:solidFill>
                            </a:rPr>
                            <a:t>2.</a:t>
                          </a:r>
                          <a:r>
                            <a:rPr lang="fr-FR" sz="1600" b="0" baseline="0" dirty="0">
                              <a:solidFill>
                                <a:sysClr val="windowText" lastClr="000000"/>
                              </a:solidFill>
                            </a:rPr>
                            <a:t>)/n..</a:t>
                          </a:r>
                          <a:endParaRPr lang="fr-FR" sz="1600" b="0" baseline="-2500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dirty="0">
                              <a:solidFill>
                                <a:sysClr val="windowText" lastClr="000000"/>
                              </a:solidFill>
                            </a:rPr>
                            <a:t>(n</a:t>
                          </a:r>
                          <a:r>
                            <a:rPr lang="fr-FR" sz="1400" b="0" baseline="-25000" dirty="0">
                              <a:solidFill>
                                <a:sysClr val="windowText" lastClr="000000"/>
                              </a:solidFill>
                            </a:rPr>
                            <a:t>.j</a:t>
                          </a:r>
                          <a:r>
                            <a:rPr lang="fr-FR" sz="1400" b="0" dirty="0">
                              <a:solidFill>
                                <a:sysClr val="windowText" lastClr="000000"/>
                              </a:solidFill>
                            </a:rPr>
                            <a:t>n</a:t>
                          </a:r>
                          <a:r>
                            <a:rPr lang="fr-FR" sz="1400" b="0" baseline="-25000" dirty="0">
                              <a:solidFill>
                                <a:sysClr val="windowText" lastClr="000000"/>
                              </a:solidFill>
                            </a:rPr>
                            <a:t>2.</a:t>
                          </a:r>
                          <a:r>
                            <a:rPr lang="fr-FR" sz="1400" b="0" baseline="0" dirty="0">
                              <a:solidFill>
                                <a:sysClr val="windowText" lastClr="000000"/>
                              </a:solidFill>
                            </a:rPr>
                            <a:t>)/n..</a:t>
                          </a:r>
                          <a:endParaRPr lang="fr-FR" sz="1400" b="0" baseline="-2500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ctrlPr>
                                      <a:rPr lang="fr-FR" sz="1400" b="0" i="1" baseline="-25000" smtClean="0">
                                        <a:solidFill>
                                          <a:schemeClr val="tx1"/>
                                        </a:solidFill>
                                        <a:latin typeface="Cambria Math" panose="02040503050406030204" pitchFamily="18" charset="0"/>
                                      </a:rPr>
                                    </m:ctrlPr>
                                  </m:naryPr>
                                  <m:sub>
                                    <m:r>
                                      <a:rPr lang="fr-FR" sz="1400" b="0" i="1" baseline="-25000" smtClean="0">
                                        <a:solidFill>
                                          <a:schemeClr val="tx1"/>
                                        </a:solidFill>
                                        <a:latin typeface="Cambria Math" panose="02040503050406030204" pitchFamily="18" charset="0"/>
                                      </a:rPr>
                                      <m:t>𝑗</m:t>
                                    </m:r>
                                    <m:r>
                                      <a:rPr lang="fr-FR" sz="1400" b="0" i="1" baseline="-25000" smtClean="0">
                                        <a:solidFill>
                                          <a:schemeClr val="tx1"/>
                                        </a:solidFill>
                                        <a:latin typeface="Cambria Math" panose="02040503050406030204" pitchFamily="18" charset="0"/>
                                      </a:rPr>
                                      <m:t>=1</m:t>
                                    </m:r>
                                  </m:sub>
                                  <m:sup>
                                    <m:r>
                                      <a:rPr lang="fr-FR" sz="1400" b="0" i="1" baseline="-25000" smtClean="0">
                                        <a:solidFill>
                                          <a:schemeClr val="tx1"/>
                                        </a:solidFill>
                                        <a:latin typeface="Cambria Math" panose="02040503050406030204" pitchFamily="18" charset="0"/>
                                      </a:rPr>
                                      <m:t>𝐽</m:t>
                                    </m:r>
                                  </m:sup>
                                  <m:e>
                                    <m:sSub>
                                      <m:sSubPr>
                                        <m:ctrlPr>
                                          <a:rPr lang="fr-FR" sz="1400" b="0" i="1" baseline="-25000" smtClean="0">
                                            <a:solidFill>
                                              <a:schemeClr val="tx1"/>
                                            </a:solidFill>
                                            <a:latin typeface="Cambria Math" panose="02040503050406030204" pitchFamily="18" charset="0"/>
                                          </a:rPr>
                                        </m:ctrlPr>
                                      </m:sSubPr>
                                      <m:e>
                                        <m:r>
                                          <a:rPr lang="fr-FR" sz="1400" b="0" i="1" baseline="-25000" smtClean="0">
                                            <a:solidFill>
                                              <a:schemeClr val="tx1"/>
                                            </a:solidFill>
                                            <a:latin typeface="Cambria Math" panose="02040503050406030204" pitchFamily="18" charset="0"/>
                                          </a:rPr>
                                          <m:t>𝑛</m:t>
                                        </m:r>
                                      </m:e>
                                      <m:sub>
                                        <m:r>
                                          <a:rPr lang="fr-FR" sz="1400" b="0" i="1" baseline="-25000" smtClean="0">
                                            <a:solidFill>
                                              <a:schemeClr val="tx1"/>
                                            </a:solidFill>
                                            <a:latin typeface="Cambria Math" panose="02040503050406030204" pitchFamily="18" charset="0"/>
                                          </a:rPr>
                                          <m:t>2,</m:t>
                                        </m:r>
                                        <m:r>
                                          <a:rPr lang="fr-FR" sz="1400" b="0" i="1" baseline="-25000" smtClean="0">
                                            <a:solidFill>
                                              <a:schemeClr val="tx1"/>
                                            </a:solidFill>
                                            <a:latin typeface="Cambria Math" panose="02040503050406030204" pitchFamily="18" charset="0"/>
                                          </a:rPr>
                                          <m:t>𝑗</m:t>
                                        </m:r>
                                      </m:sub>
                                    </m:sSub>
                                  </m:e>
                                </m:nary>
                              </m:oMath>
                            </m:oMathPara>
                          </a14:m>
                          <a:endParaRPr lang="fr-FR" sz="1400" b="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434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solidFill>
                                <a:sysClr val="windowText" lastClr="000000"/>
                              </a:solidFill>
                            </a:rPr>
                            <a:t>Xi</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solidFill>
                                <a:sysClr val="windowText" lastClr="000000"/>
                              </a:solidFill>
                            </a:rPr>
                            <a:t>(n</a:t>
                          </a:r>
                          <a:r>
                            <a:rPr lang="fr-FR" sz="1600" b="0" baseline="-25000" dirty="0">
                              <a:solidFill>
                                <a:sysClr val="windowText" lastClr="000000"/>
                              </a:solidFill>
                            </a:rPr>
                            <a:t>.1</a:t>
                          </a:r>
                          <a:r>
                            <a:rPr lang="fr-FR" sz="1600" b="0" dirty="0">
                              <a:solidFill>
                                <a:sysClr val="windowText" lastClr="000000"/>
                              </a:solidFill>
                            </a:rPr>
                            <a:t>n</a:t>
                          </a:r>
                          <a:r>
                            <a:rPr lang="fr-FR" sz="1600" b="0" baseline="-25000" dirty="0">
                              <a:solidFill>
                                <a:sysClr val="windowText" lastClr="000000"/>
                              </a:solidFill>
                            </a:rPr>
                            <a:t>i.</a:t>
                          </a:r>
                          <a:r>
                            <a:rPr lang="fr-FR" sz="1600" b="0" baseline="0" dirty="0">
                              <a:solidFill>
                                <a:sysClr val="windowText" lastClr="000000"/>
                              </a:solidFill>
                            </a:rPr>
                            <a:t>)/n..</a:t>
                          </a:r>
                          <a:endParaRPr lang="fr-FR" sz="1600" b="0" baseline="-2500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solidFill>
                                <a:sysClr val="windowText" lastClr="000000"/>
                              </a:solidFill>
                            </a:rPr>
                            <a:t>(n</a:t>
                          </a:r>
                          <a:r>
                            <a:rPr lang="fr-FR" sz="1600" b="0" baseline="-25000" dirty="0">
                              <a:solidFill>
                                <a:sysClr val="windowText" lastClr="000000"/>
                              </a:solidFill>
                            </a:rPr>
                            <a:t>.2</a:t>
                          </a:r>
                          <a:r>
                            <a:rPr lang="fr-FR" sz="1600" b="0" dirty="0">
                              <a:solidFill>
                                <a:sysClr val="windowText" lastClr="000000"/>
                              </a:solidFill>
                            </a:rPr>
                            <a:t>n</a:t>
                          </a:r>
                          <a:r>
                            <a:rPr lang="fr-FR" sz="1600" b="0" baseline="-25000" dirty="0">
                              <a:solidFill>
                                <a:sysClr val="windowText" lastClr="000000"/>
                              </a:solidFill>
                            </a:rPr>
                            <a:t>i.</a:t>
                          </a:r>
                          <a:r>
                            <a:rPr lang="fr-FR" sz="1600" b="0" baseline="0" dirty="0">
                              <a:solidFill>
                                <a:sysClr val="windowText" lastClr="000000"/>
                              </a:solidFill>
                            </a:rPr>
                            <a:t>)/n..</a:t>
                          </a:r>
                          <a:endParaRPr lang="fr-FR" sz="1600" b="0" baseline="-2500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dirty="0">
                              <a:solidFill>
                                <a:sysClr val="windowText" lastClr="000000"/>
                              </a:solidFill>
                            </a:rPr>
                            <a:t>(</a:t>
                          </a:r>
                          <a:r>
                            <a:rPr lang="fr-FR" sz="1400" b="0" dirty="0" err="1">
                              <a:solidFill>
                                <a:sysClr val="windowText" lastClr="000000"/>
                              </a:solidFill>
                            </a:rPr>
                            <a:t>n</a:t>
                          </a:r>
                          <a:r>
                            <a:rPr lang="fr-FR" sz="1400" b="0" baseline="-25000" dirty="0" err="1">
                              <a:solidFill>
                                <a:sysClr val="windowText" lastClr="000000"/>
                              </a:solidFill>
                            </a:rPr>
                            <a:t>.j</a:t>
                          </a:r>
                          <a:r>
                            <a:rPr lang="fr-FR" sz="1400" b="0" dirty="0" err="1">
                              <a:solidFill>
                                <a:sysClr val="windowText" lastClr="000000"/>
                              </a:solidFill>
                            </a:rPr>
                            <a:t>n</a:t>
                          </a:r>
                          <a:r>
                            <a:rPr lang="fr-FR" sz="1400" b="0" baseline="-25000" dirty="0" err="1">
                              <a:solidFill>
                                <a:sysClr val="windowText" lastClr="000000"/>
                              </a:solidFill>
                            </a:rPr>
                            <a:t>i</a:t>
                          </a:r>
                          <a:r>
                            <a:rPr lang="fr-FR" sz="1400" b="0" baseline="-25000" dirty="0">
                              <a:solidFill>
                                <a:sysClr val="windowText" lastClr="000000"/>
                              </a:solidFill>
                            </a:rPr>
                            <a:t>.</a:t>
                          </a:r>
                          <a:r>
                            <a:rPr lang="fr-FR" sz="1400" b="0" baseline="0" dirty="0">
                              <a:solidFill>
                                <a:sysClr val="windowText" lastClr="000000"/>
                              </a:solidFill>
                            </a:rPr>
                            <a:t>)/n..</a:t>
                          </a:r>
                          <a:endParaRPr lang="fr-FR" sz="1400" b="0" baseline="-2500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ctrlPr>
                                      <a:rPr lang="fr-FR" sz="1400" b="0" i="1" baseline="-25000" smtClean="0">
                                        <a:solidFill>
                                          <a:schemeClr val="tx1"/>
                                        </a:solidFill>
                                        <a:latin typeface="Cambria Math" panose="02040503050406030204" pitchFamily="18" charset="0"/>
                                      </a:rPr>
                                    </m:ctrlPr>
                                  </m:naryPr>
                                  <m:sub>
                                    <m:r>
                                      <a:rPr lang="fr-FR" sz="1400" b="0" i="1" baseline="-25000" smtClean="0">
                                        <a:solidFill>
                                          <a:schemeClr val="tx1"/>
                                        </a:solidFill>
                                        <a:latin typeface="Cambria Math" panose="02040503050406030204" pitchFamily="18" charset="0"/>
                                      </a:rPr>
                                      <m:t>𝑗</m:t>
                                    </m:r>
                                    <m:r>
                                      <a:rPr lang="fr-FR" sz="1400" b="0" i="1" baseline="-25000" smtClean="0">
                                        <a:solidFill>
                                          <a:schemeClr val="tx1"/>
                                        </a:solidFill>
                                        <a:latin typeface="Cambria Math" panose="02040503050406030204" pitchFamily="18" charset="0"/>
                                      </a:rPr>
                                      <m:t>=1</m:t>
                                    </m:r>
                                  </m:sub>
                                  <m:sup>
                                    <m:r>
                                      <a:rPr lang="fr-FR" sz="1400" b="0" i="1" baseline="-25000" smtClean="0">
                                        <a:solidFill>
                                          <a:schemeClr val="tx1"/>
                                        </a:solidFill>
                                        <a:latin typeface="Cambria Math" panose="02040503050406030204" pitchFamily="18" charset="0"/>
                                      </a:rPr>
                                      <m:t>𝐽</m:t>
                                    </m:r>
                                  </m:sup>
                                  <m:e>
                                    <m:sSub>
                                      <m:sSubPr>
                                        <m:ctrlPr>
                                          <a:rPr lang="fr-FR" sz="1400" b="0" i="1" baseline="-25000" smtClean="0">
                                            <a:solidFill>
                                              <a:schemeClr val="tx1"/>
                                            </a:solidFill>
                                            <a:latin typeface="Cambria Math" panose="02040503050406030204" pitchFamily="18" charset="0"/>
                                          </a:rPr>
                                        </m:ctrlPr>
                                      </m:sSubPr>
                                      <m:e>
                                        <m:r>
                                          <a:rPr lang="fr-FR" sz="1400" b="0" i="1" baseline="-25000" smtClean="0">
                                            <a:solidFill>
                                              <a:schemeClr val="tx1"/>
                                            </a:solidFill>
                                            <a:latin typeface="Cambria Math" panose="02040503050406030204" pitchFamily="18" charset="0"/>
                                          </a:rPr>
                                          <m:t>𝑛</m:t>
                                        </m:r>
                                      </m:e>
                                      <m:sub>
                                        <m:r>
                                          <a:rPr lang="fr-FR" sz="1400" b="0" i="1" baseline="-25000" smtClean="0">
                                            <a:solidFill>
                                              <a:schemeClr val="tx1"/>
                                            </a:solidFill>
                                            <a:latin typeface="Cambria Math" panose="02040503050406030204" pitchFamily="18" charset="0"/>
                                          </a:rPr>
                                          <m:t>𝑖</m:t>
                                        </m:r>
                                        <m:r>
                                          <a:rPr lang="fr-FR" sz="1400" b="0" i="1" baseline="-25000" smtClean="0">
                                            <a:solidFill>
                                              <a:schemeClr val="tx1"/>
                                            </a:solidFill>
                                            <a:latin typeface="Cambria Math" panose="02040503050406030204" pitchFamily="18" charset="0"/>
                                          </a:rPr>
                                          <m:t>,</m:t>
                                        </m:r>
                                        <m:r>
                                          <a:rPr lang="fr-FR" sz="1400" b="0" i="1" baseline="-25000" smtClean="0">
                                            <a:solidFill>
                                              <a:schemeClr val="tx1"/>
                                            </a:solidFill>
                                            <a:latin typeface="Cambria Math" panose="02040503050406030204" pitchFamily="18" charset="0"/>
                                          </a:rPr>
                                          <m:t>𝑗</m:t>
                                        </m:r>
                                      </m:sub>
                                    </m:sSub>
                                  </m:e>
                                </m:nary>
                              </m:oMath>
                            </m:oMathPara>
                          </a14:m>
                          <a:endParaRPr lang="fr-FR" sz="1400" b="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err="1">
                              <a:solidFill>
                                <a:sysClr val="windowText" lastClr="000000"/>
                              </a:solidFill>
                            </a:rPr>
                            <a:t>n</a:t>
                          </a:r>
                          <a:r>
                            <a:rPr lang="fr-FR" sz="1600" b="1" baseline="-25000" dirty="0" err="1">
                              <a:solidFill>
                                <a:sysClr val="windowText" lastClr="000000"/>
                              </a:solidFill>
                            </a:rPr>
                            <a:t>.j</a:t>
                          </a:r>
                          <a:endParaRPr lang="fr-FR" sz="1600" b="1" baseline="-250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ctrlPr>
                                      <a:rPr lang="fr-FR" sz="1600" b="0" i="1" baseline="-25000" smtClean="0">
                                        <a:solidFill>
                                          <a:schemeClr val="tx1"/>
                                        </a:solidFill>
                                        <a:latin typeface="Cambria Math" panose="02040503050406030204" pitchFamily="18" charset="0"/>
                                      </a:rPr>
                                    </m:ctrlPr>
                                  </m:naryPr>
                                  <m:sub>
                                    <m:r>
                                      <m:rPr>
                                        <m:brk m:alnAt="23"/>
                                      </m:rPr>
                                      <a:rPr lang="fr-FR" sz="1600" b="0" i="1" baseline="-25000" smtClean="0">
                                        <a:solidFill>
                                          <a:schemeClr val="tx1"/>
                                        </a:solidFill>
                                        <a:latin typeface="Cambria Math" panose="02040503050406030204" pitchFamily="18" charset="0"/>
                                      </a:rPr>
                                      <m:t>𝑖</m:t>
                                    </m:r>
                                    <m:r>
                                      <a:rPr lang="fr-FR" sz="1600" b="0" i="1" baseline="-25000" smtClean="0">
                                        <a:solidFill>
                                          <a:schemeClr val="tx1"/>
                                        </a:solidFill>
                                        <a:latin typeface="Cambria Math" panose="02040503050406030204" pitchFamily="18" charset="0"/>
                                      </a:rPr>
                                      <m:t>=1</m:t>
                                    </m:r>
                                  </m:sub>
                                  <m:sup>
                                    <m:r>
                                      <a:rPr lang="fr-FR" sz="1600" b="0" i="1" baseline="-25000" smtClean="0">
                                        <a:solidFill>
                                          <a:schemeClr val="tx1"/>
                                        </a:solidFill>
                                        <a:latin typeface="Cambria Math" panose="02040503050406030204" pitchFamily="18" charset="0"/>
                                      </a:rPr>
                                      <m:t>𝐼</m:t>
                                    </m:r>
                                  </m:sup>
                                  <m:e>
                                    <m:sSub>
                                      <m:sSubPr>
                                        <m:ctrlPr>
                                          <a:rPr lang="fr-FR" sz="1600" b="0" i="1" baseline="-25000" smtClean="0">
                                            <a:solidFill>
                                              <a:schemeClr val="tx1"/>
                                            </a:solidFill>
                                            <a:latin typeface="Cambria Math" panose="02040503050406030204" pitchFamily="18" charset="0"/>
                                          </a:rPr>
                                        </m:ctrlPr>
                                      </m:sSubPr>
                                      <m:e>
                                        <m:r>
                                          <a:rPr lang="fr-FR" sz="1600" b="0" i="1" baseline="-25000" smtClean="0">
                                            <a:solidFill>
                                              <a:schemeClr val="tx1"/>
                                            </a:solidFill>
                                            <a:latin typeface="Cambria Math" panose="02040503050406030204" pitchFamily="18" charset="0"/>
                                          </a:rPr>
                                          <m:t>𝑛</m:t>
                                        </m:r>
                                      </m:e>
                                      <m:sub>
                                        <m:r>
                                          <a:rPr lang="fr-FR" sz="1600" b="0" i="1" baseline="-25000" smtClean="0">
                                            <a:solidFill>
                                              <a:schemeClr val="tx1"/>
                                            </a:solidFill>
                                            <a:latin typeface="Cambria Math" panose="02040503050406030204" pitchFamily="18" charset="0"/>
                                          </a:rPr>
                                          <m:t>𝑖</m:t>
                                        </m:r>
                                        <m:r>
                                          <a:rPr lang="fr-FR" sz="1600" b="0" i="1" baseline="-25000" smtClean="0">
                                            <a:solidFill>
                                              <a:schemeClr val="tx1"/>
                                            </a:solidFill>
                                            <a:latin typeface="Cambria Math" panose="02040503050406030204" pitchFamily="18" charset="0"/>
                                          </a:rPr>
                                          <m:t>,1</m:t>
                                        </m:r>
                                      </m:sub>
                                    </m:sSub>
                                  </m:e>
                                </m:nary>
                              </m:oMath>
                            </m:oMathPara>
                          </a14:m>
                          <a:endParaRPr lang="fr-FR" sz="1600" b="0" baseline="-250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600" b="0" baseline="-25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ctrlPr>
                                      <a:rPr lang="fr-FR" sz="1600" b="0" i="1" baseline="-25000" smtClean="0">
                                        <a:solidFill>
                                          <a:schemeClr val="tx1"/>
                                        </a:solidFill>
                                        <a:latin typeface="Cambria Math" panose="02040503050406030204" pitchFamily="18" charset="0"/>
                                      </a:rPr>
                                    </m:ctrlPr>
                                  </m:naryPr>
                                  <m:sub>
                                    <m:r>
                                      <m:rPr>
                                        <m:brk m:alnAt="23"/>
                                      </m:rPr>
                                      <a:rPr lang="fr-FR" sz="1600" b="0" i="1" baseline="-25000" smtClean="0">
                                        <a:solidFill>
                                          <a:schemeClr val="tx1"/>
                                        </a:solidFill>
                                        <a:latin typeface="Cambria Math" panose="02040503050406030204" pitchFamily="18" charset="0"/>
                                      </a:rPr>
                                      <m:t>𝑖</m:t>
                                    </m:r>
                                    <m:r>
                                      <a:rPr lang="fr-FR" sz="1600" b="0" i="1" baseline="-25000" smtClean="0">
                                        <a:solidFill>
                                          <a:schemeClr val="tx1"/>
                                        </a:solidFill>
                                        <a:latin typeface="Cambria Math" panose="02040503050406030204" pitchFamily="18" charset="0"/>
                                      </a:rPr>
                                      <m:t>=1</m:t>
                                    </m:r>
                                  </m:sub>
                                  <m:sup>
                                    <m:r>
                                      <a:rPr lang="fr-FR" sz="1600" b="0" i="1" baseline="-25000" smtClean="0">
                                        <a:solidFill>
                                          <a:schemeClr val="tx1"/>
                                        </a:solidFill>
                                        <a:latin typeface="Cambria Math" panose="02040503050406030204" pitchFamily="18" charset="0"/>
                                      </a:rPr>
                                      <m:t>𝐼</m:t>
                                    </m:r>
                                  </m:sup>
                                  <m:e>
                                    <m:sSub>
                                      <m:sSubPr>
                                        <m:ctrlPr>
                                          <a:rPr lang="fr-FR" sz="1600" b="0" i="1" baseline="-25000" smtClean="0">
                                            <a:solidFill>
                                              <a:schemeClr val="tx1"/>
                                            </a:solidFill>
                                            <a:latin typeface="Cambria Math" panose="02040503050406030204" pitchFamily="18" charset="0"/>
                                          </a:rPr>
                                        </m:ctrlPr>
                                      </m:sSubPr>
                                      <m:e>
                                        <m:r>
                                          <a:rPr lang="fr-FR" sz="1600" b="0" i="1" baseline="-25000" smtClean="0">
                                            <a:solidFill>
                                              <a:schemeClr val="tx1"/>
                                            </a:solidFill>
                                            <a:latin typeface="Cambria Math" panose="02040503050406030204" pitchFamily="18" charset="0"/>
                                          </a:rPr>
                                          <m:t>𝑛</m:t>
                                        </m:r>
                                      </m:e>
                                      <m:sub>
                                        <m:r>
                                          <a:rPr lang="fr-FR" sz="1600" b="0" i="1" baseline="-25000" smtClean="0">
                                            <a:solidFill>
                                              <a:schemeClr val="tx1"/>
                                            </a:solidFill>
                                            <a:latin typeface="Cambria Math" panose="02040503050406030204" pitchFamily="18" charset="0"/>
                                          </a:rPr>
                                          <m:t>𝑖</m:t>
                                        </m:r>
                                        <m:r>
                                          <a:rPr lang="fr-FR" sz="1600" b="0" i="1" baseline="-25000" smtClean="0">
                                            <a:solidFill>
                                              <a:schemeClr val="tx1"/>
                                            </a:solidFill>
                                            <a:latin typeface="Cambria Math" panose="02040503050406030204" pitchFamily="18" charset="0"/>
                                          </a:rPr>
                                          <m:t>,2</m:t>
                                        </m:r>
                                      </m:sub>
                                    </m:sSub>
                                  </m:e>
                                </m:nary>
                              </m:oMath>
                            </m:oMathPara>
                          </a14:m>
                          <a:endParaRPr lang="fr-FR" sz="1600" b="0" baseline="-25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ctrlPr>
                                      <a:rPr lang="fr-FR" sz="1400" b="0" i="1" baseline="-25000" smtClean="0">
                                        <a:solidFill>
                                          <a:schemeClr val="tx1"/>
                                        </a:solidFill>
                                        <a:latin typeface="Cambria Math" panose="02040503050406030204" pitchFamily="18" charset="0"/>
                                      </a:rPr>
                                    </m:ctrlPr>
                                  </m:naryPr>
                                  <m:sub>
                                    <m:r>
                                      <m:rPr>
                                        <m:brk m:alnAt="23"/>
                                      </m:rPr>
                                      <a:rPr lang="fr-FR" sz="1400" b="0" i="1" baseline="-25000" smtClean="0">
                                        <a:solidFill>
                                          <a:schemeClr val="tx1"/>
                                        </a:solidFill>
                                        <a:latin typeface="Cambria Math" panose="02040503050406030204" pitchFamily="18" charset="0"/>
                                      </a:rPr>
                                      <m:t>𝑖</m:t>
                                    </m:r>
                                    <m:r>
                                      <a:rPr lang="fr-FR" sz="1400" b="0" i="1" baseline="-25000" smtClean="0">
                                        <a:solidFill>
                                          <a:schemeClr val="tx1"/>
                                        </a:solidFill>
                                        <a:latin typeface="Cambria Math" panose="02040503050406030204" pitchFamily="18" charset="0"/>
                                      </a:rPr>
                                      <m:t>=1</m:t>
                                    </m:r>
                                  </m:sub>
                                  <m:sup>
                                    <m:r>
                                      <a:rPr lang="fr-FR" sz="1400" b="0" i="1" baseline="-25000" smtClean="0">
                                        <a:solidFill>
                                          <a:schemeClr val="tx1"/>
                                        </a:solidFill>
                                        <a:latin typeface="Cambria Math" panose="02040503050406030204" pitchFamily="18" charset="0"/>
                                      </a:rPr>
                                      <m:t>𝐼</m:t>
                                    </m:r>
                                  </m:sup>
                                  <m:e>
                                    <m:sSub>
                                      <m:sSubPr>
                                        <m:ctrlPr>
                                          <a:rPr lang="fr-FR" sz="1400" b="0" i="1" baseline="-25000" smtClean="0">
                                            <a:solidFill>
                                              <a:schemeClr val="tx1"/>
                                            </a:solidFill>
                                            <a:latin typeface="Cambria Math" panose="02040503050406030204" pitchFamily="18" charset="0"/>
                                          </a:rPr>
                                        </m:ctrlPr>
                                      </m:sSubPr>
                                      <m:e>
                                        <m:r>
                                          <a:rPr lang="fr-FR" sz="1400" b="0" i="1" baseline="-25000" smtClean="0">
                                            <a:solidFill>
                                              <a:schemeClr val="tx1"/>
                                            </a:solidFill>
                                            <a:latin typeface="Cambria Math" panose="02040503050406030204" pitchFamily="18" charset="0"/>
                                          </a:rPr>
                                          <m:t>𝑛</m:t>
                                        </m:r>
                                      </m:e>
                                      <m:sub>
                                        <m:r>
                                          <a:rPr lang="fr-FR" sz="1400" b="0" i="1" baseline="-25000" smtClean="0">
                                            <a:solidFill>
                                              <a:schemeClr val="tx1"/>
                                            </a:solidFill>
                                            <a:latin typeface="Cambria Math" panose="02040503050406030204" pitchFamily="18" charset="0"/>
                                          </a:rPr>
                                          <m:t>𝑖</m:t>
                                        </m:r>
                                        <m:r>
                                          <a:rPr lang="fr-FR" sz="1400" b="0" i="1" baseline="-25000" smtClean="0">
                                            <a:solidFill>
                                              <a:schemeClr val="tx1"/>
                                            </a:solidFill>
                                            <a:latin typeface="Cambria Math" panose="02040503050406030204" pitchFamily="18" charset="0"/>
                                          </a:rPr>
                                          <m:t>,</m:t>
                                        </m:r>
                                        <m:r>
                                          <a:rPr lang="fr-FR" sz="1400" b="0" i="1" baseline="-25000" smtClean="0">
                                            <a:solidFill>
                                              <a:schemeClr val="tx1"/>
                                            </a:solidFill>
                                            <a:latin typeface="Cambria Math" panose="02040503050406030204" pitchFamily="18" charset="0"/>
                                          </a:rPr>
                                          <m:t>𝑗</m:t>
                                        </m:r>
                                      </m:sub>
                                    </m:sSub>
                                  </m:e>
                                </m:nary>
                              </m:oMath>
                            </m:oMathPara>
                          </a14:m>
                          <a:endParaRPr lang="fr-FR" sz="1400" b="0" baseline="-25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lang="fr-FR" sz="1400" b="0" i="1" baseline="-25000" smtClean="0">
                                        <a:solidFill>
                                          <a:schemeClr val="tx1"/>
                                        </a:solidFill>
                                        <a:latin typeface="Cambria Math" panose="02040503050406030204" pitchFamily="18" charset="0"/>
                                      </a:rPr>
                                    </m:ctrlPr>
                                  </m:naryPr>
                                  <m:sub>
                                    <m:r>
                                      <a:rPr lang="fr-FR" sz="1400" b="0" i="1" baseline="-25000" smtClean="0">
                                        <a:solidFill>
                                          <a:schemeClr val="tx1"/>
                                        </a:solidFill>
                                        <a:latin typeface="Cambria Math" panose="02040503050406030204" pitchFamily="18" charset="0"/>
                                      </a:rPr>
                                      <m:t>𝑗</m:t>
                                    </m:r>
                                    <m:r>
                                      <a:rPr lang="fr-FR" sz="1400" b="0" i="1" baseline="-25000" smtClean="0">
                                        <a:solidFill>
                                          <a:schemeClr val="tx1"/>
                                        </a:solidFill>
                                        <a:latin typeface="Cambria Math" panose="02040503050406030204" pitchFamily="18" charset="0"/>
                                      </a:rPr>
                                      <m:t>=1</m:t>
                                    </m:r>
                                  </m:sub>
                                  <m:sup>
                                    <m:r>
                                      <a:rPr lang="fr-FR" sz="1400" b="0" i="1" baseline="-25000" smtClean="0">
                                        <a:solidFill>
                                          <a:schemeClr val="tx1"/>
                                        </a:solidFill>
                                        <a:latin typeface="Cambria Math" panose="02040503050406030204" pitchFamily="18" charset="0"/>
                                      </a:rPr>
                                      <m:t>𝐽</m:t>
                                    </m:r>
                                  </m:sup>
                                  <m:e>
                                    <m:nary>
                                      <m:naryPr>
                                        <m:chr m:val="∑"/>
                                        <m:ctrlPr>
                                          <a:rPr lang="fr-FR" sz="1400" b="0" i="1" baseline="-25000" smtClean="0">
                                            <a:solidFill>
                                              <a:schemeClr val="tx1"/>
                                            </a:solidFill>
                                            <a:latin typeface="Cambria Math" panose="02040503050406030204" pitchFamily="18" charset="0"/>
                                          </a:rPr>
                                        </m:ctrlPr>
                                      </m:naryPr>
                                      <m:sub>
                                        <m:r>
                                          <m:rPr>
                                            <m:brk m:alnAt="23"/>
                                          </m:rPr>
                                          <a:rPr lang="fr-FR" sz="1400" b="0" i="1" baseline="-25000" smtClean="0">
                                            <a:solidFill>
                                              <a:schemeClr val="tx1"/>
                                            </a:solidFill>
                                            <a:latin typeface="Cambria Math" panose="02040503050406030204" pitchFamily="18" charset="0"/>
                                          </a:rPr>
                                          <m:t>𝑖</m:t>
                                        </m:r>
                                        <m:r>
                                          <a:rPr lang="fr-FR" sz="1400" b="0" i="1" baseline="-25000" smtClean="0">
                                            <a:solidFill>
                                              <a:schemeClr val="tx1"/>
                                            </a:solidFill>
                                            <a:latin typeface="Cambria Math" panose="02040503050406030204" pitchFamily="18" charset="0"/>
                                          </a:rPr>
                                          <m:t>=1</m:t>
                                        </m:r>
                                      </m:sub>
                                      <m:sup>
                                        <m:r>
                                          <a:rPr lang="fr-FR" sz="1400" b="0" i="1" baseline="-25000" smtClean="0">
                                            <a:solidFill>
                                              <a:schemeClr val="tx1"/>
                                            </a:solidFill>
                                            <a:latin typeface="Cambria Math" panose="02040503050406030204" pitchFamily="18" charset="0"/>
                                          </a:rPr>
                                          <m:t>𝐼</m:t>
                                        </m:r>
                                      </m:sup>
                                      <m:e>
                                        <m:sSub>
                                          <m:sSubPr>
                                            <m:ctrlPr>
                                              <a:rPr lang="fr-FR" sz="1400" b="0" i="1" baseline="-25000" smtClean="0">
                                                <a:solidFill>
                                                  <a:schemeClr val="tx1"/>
                                                </a:solidFill>
                                                <a:latin typeface="Cambria Math" panose="02040503050406030204" pitchFamily="18" charset="0"/>
                                              </a:rPr>
                                            </m:ctrlPr>
                                          </m:sSubPr>
                                          <m:e>
                                            <m:r>
                                              <a:rPr lang="fr-FR" sz="1400" b="0" i="1" baseline="-25000" smtClean="0">
                                                <a:solidFill>
                                                  <a:schemeClr val="tx1"/>
                                                </a:solidFill>
                                                <a:latin typeface="Cambria Math" panose="02040503050406030204" pitchFamily="18" charset="0"/>
                                              </a:rPr>
                                              <m:t>𝑛</m:t>
                                            </m:r>
                                          </m:e>
                                          <m:sub>
                                            <m:r>
                                              <a:rPr lang="fr-FR" sz="1400" b="0" i="1" baseline="-25000" smtClean="0">
                                                <a:solidFill>
                                                  <a:schemeClr val="tx1"/>
                                                </a:solidFill>
                                                <a:latin typeface="Cambria Math" panose="02040503050406030204" pitchFamily="18" charset="0"/>
                                              </a:rPr>
                                              <m:t>𝑖</m:t>
                                            </m:r>
                                            <m:r>
                                              <a:rPr lang="fr-FR" sz="1400" b="0" i="1" baseline="-25000" smtClean="0">
                                                <a:solidFill>
                                                  <a:schemeClr val="tx1"/>
                                                </a:solidFill>
                                                <a:latin typeface="Cambria Math" panose="02040503050406030204" pitchFamily="18" charset="0"/>
                                              </a:rPr>
                                              <m:t>,</m:t>
                                            </m:r>
                                            <m:r>
                                              <a:rPr lang="fr-FR" sz="1400" b="0" i="1" baseline="-25000" smtClean="0">
                                                <a:solidFill>
                                                  <a:schemeClr val="tx1"/>
                                                </a:solidFill>
                                                <a:latin typeface="Cambria Math" panose="02040503050406030204" pitchFamily="18" charset="0"/>
                                              </a:rPr>
                                              <m:t>𝑗</m:t>
                                            </m:r>
                                          </m:sub>
                                        </m:sSub>
                                      </m:e>
                                    </m:nary>
                                  </m:e>
                                </m:nary>
                              </m:oMath>
                            </m:oMathPara>
                          </a14:m>
                          <a:endParaRPr lang="fr-FR" sz="1400" b="0" dirty="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Choice>
        <mc:Fallback xmlns="">
          <p:graphicFrame>
            <p:nvGraphicFramePr>
              <p:cNvPr id="8" name="Tableau 7"/>
              <p:cNvGraphicFramePr>
                <a:graphicFrameLocks noGrp="1"/>
              </p:cNvGraphicFramePr>
              <p:nvPr>
                <p:extLst>
                  <p:ext uri="{D42A27DB-BD31-4B8C-83A1-F6EECF244321}">
                    <p14:modId xmlns:p14="http://schemas.microsoft.com/office/powerpoint/2010/main" val="4189568881"/>
                  </p:ext>
                </p:extLst>
              </p:nvPr>
            </p:nvGraphicFramePr>
            <p:xfrm>
              <a:off x="4233334" y="581735"/>
              <a:ext cx="4648200" cy="3101371"/>
            </p:xfrm>
            <a:graphic>
              <a:graphicData uri="http://schemas.openxmlformats.org/drawingml/2006/table">
                <a:tbl>
                  <a:tblPr firstRow="1" bandRow="1">
                    <a:tableStyleId>{5C22544A-7EE6-4342-B048-85BDC9FD1C3A}</a:tableStyleId>
                  </a:tblPr>
                  <a:tblGrid>
                    <a:gridCol w="633846"/>
                    <a:gridCol w="1019124"/>
                    <a:gridCol w="1031553"/>
                    <a:gridCol w="981839"/>
                    <a:gridCol w="981838"/>
                  </a:tblGrid>
                  <a:tr h="370840">
                    <a:tc>
                      <a:txBody>
                        <a:bodyPr/>
                        <a:lstStyle/>
                        <a:p>
                          <a:endParaRPr lang="fr-FR" sz="1600" b="0"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sz="1600" b="1" dirty="0" smtClean="0">
                              <a:solidFill>
                                <a:sysClr val="windowText" lastClr="000000"/>
                              </a:solidFill>
                            </a:rPr>
                            <a:t>Y1</a:t>
                          </a:r>
                          <a:endParaRPr lang="fr-FR" sz="1600" b="1"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sz="1600" b="1" dirty="0" smtClean="0">
                              <a:solidFill>
                                <a:sysClr val="windowText" lastClr="000000"/>
                              </a:solidFill>
                            </a:rPr>
                            <a:t>Y2</a:t>
                          </a:r>
                          <a:endParaRPr lang="fr-FR" sz="1600" b="1"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sz="1600" b="1" dirty="0" err="1" smtClean="0">
                              <a:solidFill>
                                <a:sysClr val="windowText" lastClr="000000"/>
                              </a:solidFill>
                            </a:rPr>
                            <a:t>Yj</a:t>
                          </a:r>
                          <a:endParaRPr lang="fr-FR" sz="1600" b="1"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r>
                            <a:rPr lang="fr-FR" sz="1600" b="1" dirty="0" smtClean="0">
                              <a:solidFill>
                                <a:sysClr val="windowText" lastClr="000000"/>
                              </a:solidFill>
                            </a:rPr>
                            <a:t>n</a:t>
                          </a:r>
                          <a:r>
                            <a:rPr lang="fr-FR" sz="1600" b="1" baseline="-25000" dirty="0" smtClean="0">
                              <a:solidFill>
                                <a:sysClr val="windowText" lastClr="000000"/>
                              </a:solidFill>
                            </a:rPr>
                            <a:t>i.</a:t>
                          </a:r>
                          <a:endParaRPr lang="fr-FR" sz="1600" b="1" baseline="-25000" dirty="0">
                            <a:solidFill>
                              <a:sysClr val="windowText" lastClr="000000"/>
                            </a:solidFill>
                          </a:endParaRPr>
                        </a:p>
                      </a:txBody>
                      <a:tcPr>
                        <a:lnB w="12700" cap="flat" cmpd="sng" algn="ctr">
                          <a:solidFill>
                            <a:schemeClr val="tx1"/>
                          </a:solidFill>
                          <a:prstDash val="solid"/>
                          <a:round/>
                          <a:headEnd type="none" w="med" len="med"/>
                          <a:tailEnd type="none" w="med" len="med"/>
                        </a:lnB>
                        <a:noFill/>
                      </a:tcPr>
                    </a:tc>
                  </a:tr>
                  <a:tr h="639624">
                    <a:tc>
                      <a:txBody>
                        <a:bodyPr/>
                        <a:lstStyle/>
                        <a:p>
                          <a:r>
                            <a:rPr lang="fr-FR" sz="1600" b="1" dirty="0" smtClean="0">
                              <a:solidFill>
                                <a:sysClr val="windowText" lastClr="000000"/>
                              </a:solidFill>
                            </a:rPr>
                            <a:t>X1</a:t>
                          </a:r>
                          <a:endParaRPr lang="fr-FR"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smtClean="0">
                              <a:solidFill>
                                <a:sysClr val="windowText" lastClr="000000"/>
                              </a:solidFill>
                            </a:rPr>
                            <a:t>(n</a:t>
                          </a:r>
                          <a:r>
                            <a:rPr lang="fr-FR" sz="1600" b="0" baseline="-25000" dirty="0" smtClean="0">
                              <a:solidFill>
                                <a:sysClr val="windowText" lastClr="000000"/>
                              </a:solidFill>
                            </a:rPr>
                            <a:t>.1</a:t>
                          </a:r>
                          <a:r>
                            <a:rPr lang="fr-FR" sz="1600" b="0" dirty="0" smtClean="0">
                              <a:solidFill>
                                <a:sysClr val="windowText" lastClr="000000"/>
                              </a:solidFill>
                            </a:rPr>
                            <a:t>n</a:t>
                          </a:r>
                          <a:r>
                            <a:rPr lang="fr-FR" sz="1600" b="0" baseline="-25000" dirty="0" smtClean="0">
                              <a:solidFill>
                                <a:sysClr val="windowText" lastClr="000000"/>
                              </a:solidFill>
                            </a:rPr>
                            <a:t>1.</a:t>
                          </a:r>
                          <a:r>
                            <a:rPr lang="fr-FR" sz="1600" b="0" baseline="0" dirty="0" smtClean="0">
                              <a:solidFill>
                                <a:sysClr val="windowText" lastClr="000000"/>
                              </a:solidFill>
                            </a:rPr>
                            <a:t>)/n..</a:t>
                          </a:r>
                          <a:endParaRPr lang="fr-FR" sz="1600" b="0" baseline="0" dirty="0" smtClean="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smtClean="0">
                              <a:solidFill>
                                <a:sysClr val="windowText" lastClr="000000"/>
                              </a:solidFill>
                            </a:rPr>
                            <a:t>(n</a:t>
                          </a:r>
                          <a:r>
                            <a:rPr lang="fr-FR" sz="1600" b="0" baseline="-25000" dirty="0" smtClean="0">
                              <a:solidFill>
                                <a:sysClr val="windowText" lastClr="000000"/>
                              </a:solidFill>
                            </a:rPr>
                            <a:t>.2</a:t>
                          </a:r>
                          <a:r>
                            <a:rPr lang="fr-FR" sz="1600" b="0" dirty="0" smtClean="0">
                              <a:solidFill>
                                <a:sysClr val="windowText" lastClr="000000"/>
                              </a:solidFill>
                            </a:rPr>
                            <a:t>n</a:t>
                          </a:r>
                          <a:r>
                            <a:rPr lang="fr-FR" sz="1600" b="0" baseline="-25000" dirty="0" smtClean="0">
                              <a:solidFill>
                                <a:sysClr val="windowText" lastClr="000000"/>
                              </a:solidFill>
                            </a:rPr>
                            <a:t>1.</a:t>
                          </a:r>
                          <a:r>
                            <a:rPr lang="fr-FR" sz="1600" b="0" baseline="0" dirty="0" smtClean="0">
                              <a:solidFill>
                                <a:sysClr val="windowText" lastClr="000000"/>
                              </a:solidFill>
                            </a:rPr>
                            <a:t>)/n..</a:t>
                          </a:r>
                          <a:endParaRPr lang="fr-FR" sz="1600" b="0" baseline="-25000" dirty="0" smtClean="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dirty="0" smtClean="0">
                              <a:solidFill>
                                <a:sysClr val="windowText" lastClr="000000"/>
                              </a:solidFill>
                            </a:rPr>
                            <a:t>(n</a:t>
                          </a:r>
                          <a:r>
                            <a:rPr lang="fr-FR" sz="1400" b="0" baseline="-25000" dirty="0" smtClean="0">
                              <a:solidFill>
                                <a:sysClr val="windowText" lastClr="000000"/>
                              </a:solidFill>
                            </a:rPr>
                            <a:t>.j</a:t>
                          </a:r>
                          <a:r>
                            <a:rPr lang="fr-FR" sz="1400" b="0" dirty="0" smtClean="0">
                              <a:solidFill>
                                <a:sysClr val="windowText" lastClr="000000"/>
                              </a:solidFill>
                            </a:rPr>
                            <a:t>n</a:t>
                          </a:r>
                          <a:r>
                            <a:rPr lang="fr-FR" sz="1400" b="0" baseline="-25000" dirty="0" smtClean="0">
                              <a:solidFill>
                                <a:sysClr val="windowText" lastClr="000000"/>
                              </a:solidFill>
                            </a:rPr>
                            <a:t>1.</a:t>
                          </a:r>
                          <a:r>
                            <a:rPr lang="fr-FR" sz="1400" b="0" baseline="0" dirty="0" smtClean="0">
                              <a:solidFill>
                                <a:sysClr val="windowText" lastClr="000000"/>
                              </a:solidFill>
                            </a:rPr>
                            <a:t>)/n..</a:t>
                          </a:r>
                          <a:endParaRPr lang="fr-FR" sz="1400" b="0" baseline="-25000" dirty="0" smtClean="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374534" t="-60952" r="-1863" b="-402857"/>
                          </a:stretch>
                        </a:blipFill>
                      </a:tcPr>
                    </a:tc>
                  </a:tr>
                  <a:tr h="6688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smtClean="0">
                              <a:solidFill>
                                <a:sysClr val="windowText" lastClr="000000"/>
                              </a:solidFill>
                            </a:rPr>
                            <a:t>X2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smtClean="0">
                              <a:solidFill>
                                <a:sysClr val="windowText" lastClr="000000"/>
                              </a:solidFill>
                            </a:rPr>
                            <a:t>(n</a:t>
                          </a:r>
                          <a:r>
                            <a:rPr lang="fr-FR" sz="1600" b="0" baseline="-25000" dirty="0" smtClean="0">
                              <a:solidFill>
                                <a:sysClr val="windowText" lastClr="000000"/>
                              </a:solidFill>
                            </a:rPr>
                            <a:t>.1</a:t>
                          </a:r>
                          <a:r>
                            <a:rPr lang="fr-FR" sz="1600" b="0" dirty="0" smtClean="0">
                              <a:solidFill>
                                <a:sysClr val="windowText" lastClr="000000"/>
                              </a:solidFill>
                            </a:rPr>
                            <a:t>n</a:t>
                          </a:r>
                          <a:r>
                            <a:rPr lang="fr-FR" sz="1600" b="0" baseline="-25000" dirty="0" smtClean="0">
                              <a:solidFill>
                                <a:sysClr val="windowText" lastClr="000000"/>
                              </a:solidFill>
                            </a:rPr>
                            <a:t>2.</a:t>
                          </a:r>
                          <a:r>
                            <a:rPr lang="fr-FR" sz="1600" b="0" baseline="0" dirty="0" smtClean="0">
                              <a:solidFill>
                                <a:sysClr val="windowText" lastClr="000000"/>
                              </a:solidFill>
                            </a:rPr>
                            <a:t>)/n..</a:t>
                          </a:r>
                          <a:endParaRPr lang="fr-FR" sz="1600" b="0" baseline="-25000" dirty="0" smtClean="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smtClean="0">
                              <a:solidFill>
                                <a:sysClr val="windowText" lastClr="000000"/>
                              </a:solidFill>
                            </a:rPr>
                            <a:t>(n</a:t>
                          </a:r>
                          <a:r>
                            <a:rPr lang="fr-FR" sz="1600" b="0" baseline="-25000" dirty="0" smtClean="0">
                              <a:solidFill>
                                <a:sysClr val="windowText" lastClr="000000"/>
                              </a:solidFill>
                            </a:rPr>
                            <a:t>.2</a:t>
                          </a:r>
                          <a:r>
                            <a:rPr lang="fr-FR" sz="1600" b="0" dirty="0" smtClean="0">
                              <a:solidFill>
                                <a:sysClr val="windowText" lastClr="000000"/>
                              </a:solidFill>
                            </a:rPr>
                            <a:t>n</a:t>
                          </a:r>
                          <a:r>
                            <a:rPr lang="fr-FR" sz="1600" b="0" baseline="-25000" dirty="0" smtClean="0">
                              <a:solidFill>
                                <a:sysClr val="windowText" lastClr="000000"/>
                              </a:solidFill>
                            </a:rPr>
                            <a:t>2.</a:t>
                          </a:r>
                          <a:r>
                            <a:rPr lang="fr-FR" sz="1600" b="0" baseline="0" dirty="0" smtClean="0">
                              <a:solidFill>
                                <a:sysClr val="windowText" lastClr="000000"/>
                              </a:solidFill>
                            </a:rPr>
                            <a:t>)/n..</a:t>
                          </a:r>
                          <a:endParaRPr lang="fr-FR" sz="1600" b="0" baseline="-25000" dirty="0" smtClean="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dirty="0" smtClean="0">
                              <a:solidFill>
                                <a:sysClr val="windowText" lastClr="000000"/>
                              </a:solidFill>
                            </a:rPr>
                            <a:t>(n</a:t>
                          </a:r>
                          <a:r>
                            <a:rPr lang="fr-FR" sz="1400" b="0" baseline="-25000" dirty="0" smtClean="0">
                              <a:solidFill>
                                <a:sysClr val="windowText" lastClr="000000"/>
                              </a:solidFill>
                            </a:rPr>
                            <a:t>.j</a:t>
                          </a:r>
                          <a:r>
                            <a:rPr lang="fr-FR" sz="1400" b="0" dirty="0" smtClean="0">
                              <a:solidFill>
                                <a:sysClr val="windowText" lastClr="000000"/>
                              </a:solidFill>
                            </a:rPr>
                            <a:t>n</a:t>
                          </a:r>
                          <a:r>
                            <a:rPr lang="fr-FR" sz="1400" b="0" baseline="-25000" dirty="0" smtClean="0">
                              <a:solidFill>
                                <a:sysClr val="windowText" lastClr="000000"/>
                              </a:solidFill>
                            </a:rPr>
                            <a:t>2.</a:t>
                          </a:r>
                          <a:r>
                            <a:rPr lang="fr-FR" sz="1400" b="0" baseline="0" dirty="0" smtClean="0">
                              <a:solidFill>
                                <a:sysClr val="windowText" lastClr="000000"/>
                              </a:solidFill>
                            </a:rPr>
                            <a:t>)/n..</a:t>
                          </a:r>
                          <a:endParaRPr lang="fr-FR" sz="1400" b="0" baseline="-25000" dirty="0" smtClean="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374534" t="-153636" r="-1863" b="-284545"/>
                          </a:stretch>
                        </a:blipFill>
                      </a:tcPr>
                    </a:tc>
                  </a:tr>
                  <a:tr h="6434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smtClean="0">
                              <a:solidFill>
                                <a:sysClr val="windowText" lastClr="000000"/>
                              </a:solidFill>
                            </a:rPr>
                            <a:t>Xi</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smtClean="0">
                              <a:solidFill>
                                <a:sysClr val="windowText" lastClr="000000"/>
                              </a:solidFill>
                            </a:rPr>
                            <a:t>(n</a:t>
                          </a:r>
                          <a:r>
                            <a:rPr lang="fr-FR" sz="1600" b="0" baseline="-25000" dirty="0" smtClean="0">
                              <a:solidFill>
                                <a:sysClr val="windowText" lastClr="000000"/>
                              </a:solidFill>
                            </a:rPr>
                            <a:t>.1</a:t>
                          </a:r>
                          <a:r>
                            <a:rPr lang="fr-FR" sz="1600" b="0" dirty="0" smtClean="0">
                              <a:solidFill>
                                <a:sysClr val="windowText" lastClr="000000"/>
                              </a:solidFill>
                            </a:rPr>
                            <a:t>n</a:t>
                          </a:r>
                          <a:r>
                            <a:rPr lang="fr-FR" sz="1600" b="0" baseline="-25000" dirty="0" smtClean="0">
                              <a:solidFill>
                                <a:sysClr val="windowText" lastClr="000000"/>
                              </a:solidFill>
                            </a:rPr>
                            <a:t>i.</a:t>
                          </a:r>
                          <a:r>
                            <a:rPr lang="fr-FR" sz="1600" b="0" baseline="0" dirty="0" smtClean="0">
                              <a:solidFill>
                                <a:sysClr val="windowText" lastClr="000000"/>
                              </a:solidFill>
                            </a:rPr>
                            <a:t>)/n..</a:t>
                          </a:r>
                          <a:endParaRPr lang="fr-FR" sz="1600" b="0" baseline="-25000" dirty="0" smtClean="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smtClean="0">
                              <a:solidFill>
                                <a:sysClr val="windowText" lastClr="000000"/>
                              </a:solidFill>
                            </a:rPr>
                            <a:t>(n</a:t>
                          </a:r>
                          <a:r>
                            <a:rPr lang="fr-FR" sz="1600" b="0" baseline="-25000" dirty="0" smtClean="0">
                              <a:solidFill>
                                <a:sysClr val="windowText" lastClr="000000"/>
                              </a:solidFill>
                            </a:rPr>
                            <a:t>.2</a:t>
                          </a:r>
                          <a:r>
                            <a:rPr lang="fr-FR" sz="1600" b="0" dirty="0" smtClean="0">
                              <a:solidFill>
                                <a:sysClr val="windowText" lastClr="000000"/>
                              </a:solidFill>
                            </a:rPr>
                            <a:t>n</a:t>
                          </a:r>
                          <a:r>
                            <a:rPr lang="fr-FR" sz="1600" b="0" baseline="-25000" dirty="0" smtClean="0">
                              <a:solidFill>
                                <a:sysClr val="windowText" lastClr="000000"/>
                              </a:solidFill>
                            </a:rPr>
                            <a:t>i.</a:t>
                          </a:r>
                          <a:r>
                            <a:rPr lang="fr-FR" sz="1600" b="0" baseline="0" dirty="0" smtClean="0">
                              <a:solidFill>
                                <a:sysClr val="windowText" lastClr="000000"/>
                              </a:solidFill>
                            </a:rPr>
                            <a:t>)/n..</a:t>
                          </a:r>
                          <a:endParaRPr lang="fr-FR" sz="1600" b="0" baseline="-25000" dirty="0" smtClean="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dirty="0" smtClean="0">
                              <a:solidFill>
                                <a:sysClr val="windowText" lastClr="000000"/>
                              </a:solidFill>
                            </a:rPr>
                            <a:t>(</a:t>
                          </a:r>
                          <a:r>
                            <a:rPr lang="fr-FR" sz="1400" b="0" dirty="0" err="1" smtClean="0">
                              <a:solidFill>
                                <a:sysClr val="windowText" lastClr="000000"/>
                              </a:solidFill>
                            </a:rPr>
                            <a:t>n</a:t>
                          </a:r>
                          <a:r>
                            <a:rPr lang="fr-FR" sz="1400" b="0" baseline="-25000" dirty="0" err="1" smtClean="0">
                              <a:solidFill>
                                <a:sysClr val="windowText" lastClr="000000"/>
                              </a:solidFill>
                            </a:rPr>
                            <a:t>.j</a:t>
                          </a:r>
                          <a:r>
                            <a:rPr lang="fr-FR" sz="1400" b="0" dirty="0" err="1" smtClean="0">
                              <a:solidFill>
                                <a:sysClr val="windowText" lastClr="000000"/>
                              </a:solidFill>
                            </a:rPr>
                            <a:t>n</a:t>
                          </a:r>
                          <a:r>
                            <a:rPr lang="fr-FR" sz="1400" b="0" baseline="-25000" dirty="0" err="1" smtClean="0">
                              <a:solidFill>
                                <a:sysClr val="windowText" lastClr="000000"/>
                              </a:solidFill>
                            </a:rPr>
                            <a:t>i</a:t>
                          </a:r>
                          <a:r>
                            <a:rPr lang="fr-FR" sz="1400" b="0" baseline="-25000" dirty="0" smtClean="0">
                              <a:solidFill>
                                <a:sysClr val="windowText" lastClr="000000"/>
                              </a:solidFill>
                            </a:rPr>
                            <a:t>.</a:t>
                          </a:r>
                          <a:r>
                            <a:rPr lang="fr-FR" sz="1400" b="0" baseline="0" dirty="0" smtClean="0">
                              <a:solidFill>
                                <a:sysClr val="windowText" lastClr="000000"/>
                              </a:solidFill>
                            </a:rPr>
                            <a:t>)/n..</a:t>
                          </a:r>
                          <a:endParaRPr lang="fr-FR" sz="1400" b="0" baseline="-25000" dirty="0" smtClean="0">
                            <a:solidFill>
                              <a:schemeClr val="bg2">
                                <a:lumMod val="50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374534" t="-263208" r="-1863" b="-195283"/>
                          </a:stretch>
                        </a:blipFill>
                      </a:tcPr>
                    </a:tc>
                  </a:tr>
                  <a:tr h="7785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err="1" smtClean="0">
                              <a:solidFill>
                                <a:sysClr val="windowText" lastClr="000000"/>
                              </a:solidFill>
                            </a:rPr>
                            <a:t>n</a:t>
                          </a:r>
                          <a:r>
                            <a:rPr lang="fr-FR" sz="1600" b="1" baseline="-25000" dirty="0" err="1" smtClean="0">
                              <a:solidFill>
                                <a:sysClr val="windowText" lastClr="000000"/>
                              </a:solidFill>
                            </a:rPr>
                            <a:t>.j</a:t>
                          </a:r>
                          <a:endParaRPr lang="fr-FR" sz="1600" b="1" baseline="-25000" dirty="0" smtClean="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62874" t="-300781" r="-296407" b="-61719"/>
                          </a:stretch>
                        </a:blipFill>
                      </a:tcPr>
                    </a:tc>
                    <a:tc>
                      <a:txBody>
                        <a:bodyPr/>
                        <a:lstStyle/>
                        <a:p>
                          <a:endParaRPr lang="fr-F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60000" t="-300781" r="-191176" b="-61719"/>
                          </a:stretch>
                        </a:blipFill>
                      </a:tcPr>
                    </a:tc>
                    <a:tc>
                      <a:txBody>
                        <a:bodyPr/>
                        <a:lstStyle/>
                        <a:p>
                          <a:endParaRPr lang="fr-F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74534" t="-300781" r="-101863" b="-61719"/>
                          </a:stretch>
                        </a:blipFill>
                      </a:tcPr>
                    </a:tc>
                    <a:tc>
                      <a:txBody>
                        <a:bodyPr/>
                        <a:lstStyle/>
                        <a:p>
                          <a:endParaRPr lang="fr-F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374534" t="-300781" r="-1863" b="-61719"/>
                          </a:stretch>
                        </a:blipFill>
                      </a:tcPr>
                    </a:tc>
                  </a:tr>
                </a:tbl>
              </a:graphicData>
            </a:graphic>
          </p:graphicFrame>
        </mc:Fallback>
      </mc:AlternateContent>
      <p:sp>
        <p:nvSpPr>
          <p:cNvPr id="9" name="ZoneTexte 8"/>
          <p:cNvSpPr txBox="1"/>
          <p:nvPr/>
        </p:nvSpPr>
        <p:spPr>
          <a:xfrm>
            <a:off x="5232402" y="3683106"/>
            <a:ext cx="3268133" cy="369332"/>
          </a:xfrm>
          <a:prstGeom prst="rect">
            <a:avLst/>
          </a:prstGeom>
          <a:noFill/>
        </p:spPr>
        <p:txBody>
          <a:bodyPr wrap="square" rtlCol="0">
            <a:spAutoFit/>
          </a:bodyPr>
          <a:lstStyle/>
          <a:p>
            <a:r>
              <a:rPr lang="fr-FR" i="1" dirty="0"/>
              <a:t>Table de contingence attendue</a:t>
            </a:r>
          </a:p>
        </p:txBody>
      </p:sp>
      <mc:AlternateContent xmlns:mc="http://schemas.openxmlformats.org/markup-compatibility/2006" xmlns:a14="http://schemas.microsoft.com/office/drawing/2010/main">
        <mc:Choice Requires="a14">
          <p:sp>
            <p:nvSpPr>
              <p:cNvPr id="11" name="ZoneTexte 10"/>
              <p:cNvSpPr txBox="1"/>
              <p:nvPr/>
            </p:nvSpPr>
            <p:spPr>
              <a:xfrm>
                <a:off x="1126068" y="4514705"/>
                <a:ext cx="1868525" cy="5527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400" i="1" smtClean="0">
                              <a:latin typeface="Cambria Math" panose="02040503050406030204" pitchFamily="18" charset="0"/>
                            </a:rPr>
                          </m:ctrlPr>
                        </m:sSubPr>
                        <m:e>
                          <m:r>
                            <a:rPr lang="fr-FR" sz="1400" i="1" smtClean="0">
                              <a:latin typeface="Cambria Math" panose="02040503050406030204" pitchFamily="18" charset="0"/>
                              <a:ea typeface="Cambria Math" panose="02040503050406030204" pitchFamily="18" charset="0"/>
                            </a:rPr>
                            <m:t>∆</m:t>
                          </m:r>
                        </m:e>
                        <m:sub>
                          <m:r>
                            <a:rPr lang="fr-FR" sz="1400" b="0" i="1" smtClean="0">
                              <a:latin typeface="Cambria Math" panose="02040503050406030204" pitchFamily="18" charset="0"/>
                            </a:rPr>
                            <m:t>𝑖</m:t>
                          </m:r>
                          <m:r>
                            <a:rPr lang="fr-FR" sz="1400" b="0" i="1" smtClean="0">
                              <a:latin typeface="Cambria Math" panose="02040503050406030204" pitchFamily="18" charset="0"/>
                            </a:rPr>
                            <m:t>,</m:t>
                          </m:r>
                          <m:r>
                            <a:rPr lang="fr-FR" sz="1400" b="0" i="1" smtClean="0">
                              <a:latin typeface="Cambria Math" panose="02040503050406030204" pitchFamily="18" charset="0"/>
                            </a:rPr>
                            <m:t>𝑗</m:t>
                          </m:r>
                        </m:sub>
                      </m:sSub>
                      <m:r>
                        <a:rPr lang="fr-FR" sz="1400" b="0" i="1" smtClean="0">
                          <a:latin typeface="Cambria Math" panose="02040503050406030204" pitchFamily="18" charset="0"/>
                        </a:rPr>
                        <m:t>=</m:t>
                      </m:r>
                      <m:f>
                        <m:fPr>
                          <m:ctrlPr>
                            <a:rPr lang="fr-FR" sz="1400" b="0" i="1" smtClean="0">
                              <a:latin typeface="Cambria Math" panose="02040503050406030204" pitchFamily="18" charset="0"/>
                            </a:rPr>
                          </m:ctrlPr>
                        </m:fPr>
                        <m:num>
                          <m:sSup>
                            <m:sSupPr>
                              <m:ctrlPr>
                                <a:rPr lang="fr-FR" sz="1400" b="0" i="1" smtClean="0">
                                  <a:latin typeface="Cambria Math" panose="02040503050406030204" pitchFamily="18" charset="0"/>
                                </a:rPr>
                              </m:ctrlPr>
                            </m:sSupPr>
                            <m:e>
                              <m:d>
                                <m:dPr>
                                  <m:ctrlPr>
                                    <a:rPr lang="fr-FR" sz="1400" b="0" i="1" smtClean="0">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𝑛</m:t>
                                      </m:r>
                                    </m:e>
                                    <m:sub>
                                      <m:r>
                                        <a:rPr lang="fr-FR" sz="1400" i="1">
                                          <a:latin typeface="Cambria Math" panose="02040503050406030204" pitchFamily="18" charset="0"/>
                                        </a:rPr>
                                        <m:t>𝑖</m:t>
                                      </m:r>
                                      <m:r>
                                        <a:rPr lang="fr-FR" sz="1400" i="1">
                                          <a:latin typeface="Cambria Math" panose="02040503050406030204" pitchFamily="18" charset="0"/>
                                        </a:rPr>
                                        <m:t>,</m:t>
                                      </m:r>
                                      <m:r>
                                        <a:rPr lang="fr-FR" sz="1400" i="1">
                                          <a:latin typeface="Cambria Math" panose="02040503050406030204" pitchFamily="18" charset="0"/>
                                        </a:rPr>
                                        <m:t>𝑗</m:t>
                                      </m:r>
                                      <m:r>
                                        <a:rPr lang="fr-FR" sz="1400" i="1">
                                          <a:latin typeface="Cambria Math" panose="02040503050406030204" pitchFamily="18" charset="0"/>
                                        </a:rPr>
                                        <m:t>,</m:t>
                                      </m:r>
                                      <m:r>
                                        <a:rPr lang="fr-FR" sz="1400" i="1">
                                          <a:latin typeface="Cambria Math" panose="02040503050406030204" pitchFamily="18" charset="0"/>
                                        </a:rPr>
                                        <m:t>𝑜𝑏𝑠</m:t>
                                      </m:r>
                                    </m:sub>
                                  </m:sSub>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r>
                                        <a:rPr lang="fr-FR" sz="1400" b="0" i="1" smtClean="0">
                                          <a:latin typeface="Cambria Math" panose="02040503050406030204" pitchFamily="18" charset="0"/>
                                        </a:rPr>
                                        <m:t>𝑛</m:t>
                                      </m:r>
                                    </m:e>
                                    <m:sub>
                                      <m:r>
                                        <a:rPr lang="fr-FR" sz="1400" b="0" i="1" smtClean="0">
                                          <a:latin typeface="Cambria Math" panose="02040503050406030204" pitchFamily="18" charset="0"/>
                                        </a:rPr>
                                        <m:t>𝑖</m:t>
                                      </m:r>
                                      <m:r>
                                        <a:rPr lang="fr-FR" sz="1400" b="0" i="1" smtClean="0">
                                          <a:latin typeface="Cambria Math" panose="02040503050406030204" pitchFamily="18" charset="0"/>
                                        </a:rPr>
                                        <m:t>,</m:t>
                                      </m:r>
                                      <m:r>
                                        <a:rPr lang="fr-FR" sz="1400" b="0" i="1" smtClean="0">
                                          <a:latin typeface="Cambria Math" panose="02040503050406030204" pitchFamily="18" charset="0"/>
                                        </a:rPr>
                                        <m:t>𝑗</m:t>
                                      </m:r>
                                      <m:r>
                                        <a:rPr lang="fr-FR" sz="1400" b="0" i="1" smtClean="0">
                                          <a:latin typeface="Cambria Math" panose="02040503050406030204" pitchFamily="18" charset="0"/>
                                        </a:rPr>
                                        <m:t>,</m:t>
                                      </m:r>
                                      <m:r>
                                        <a:rPr lang="fr-FR" sz="1400" b="0" i="1" smtClean="0">
                                          <a:latin typeface="Cambria Math" panose="02040503050406030204" pitchFamily="18" charset="0"/>
                                        </a:rPr>
                                        <m:t>𝑡h</m:t>
                                      </m:r>
                                    </m:sub>
                                  </m:sSub>
                                </m:e>
                              </m:d>
                            </m:e>
                            <m:sup>
                              <m:r>
                                <a:rPr lang="fr-FR" sz="1400" b="0" i="1" smtClean="0">
                                  <a:latin typeface="Cambria Math" panose="02040503050406030204" pitchFamily="18" charset="0"/>
                                </a:rPr>
                                <m:t>2</m:t>
                              </m:r>
                            </m:sup>
                          </m:sSup>
                        </m:num>
                        <m:den>
                          <m:sSub>
                            <m:sSubPr>
                              <m:ctrlPr>
                                <a:rPr lang="fr-FR" sz="1400" i="1">
                                  <a:latin typeface="Cambria Math" panose="02040503050406030204" pitchFamily="18" charset="0"/>
                                </a:rPr>
                              </m:ctrlPr>
                            </m:sSubPr>
                            <m:e>
                              <m:r>
                                <a:rPr lang="fr-FR" sz="1400" i="1">
                                  <a:latin typeface="Cambria Math" panose="02040503050406030204" pitchFamily="18" charset="0"/>
                                </a:rPr>
                                <m:t>𝑛</m:t>
                              </m:r>
                            </m:e>
                            <m:sub>
                              <m:r>
                                <a:rPr lang="fr-FR" sz="1400" i="1">
                                  <a:latin typeface="Cambria Math" panose="02040503050406030204" pitchFamily="18" charset="0"/>
                                </a:rPr>
                                <m:t>𝑖</m:t>
                              </m:r>
                              <m:r>
                                <a:rPr lang="fr-FR" sz="1400" i="1">
                                  <a:latin typeface="Cambria Math" panose="02040503050406030204" pitchFamily="18" charset="0"/>
                                </a:rPr>
                                <m:t>,</m:t>
                              </m:r>
                              <m:r>
                                <a:rPr lang="fr-FR" sz="1400" i="1">
                                  <a:latin typeface="Cambria Math" panose="02040503050406030204" pitchFamily="18" charset="0"/>
                                </a:rPr>
                                <m:t>𝑗</m:t>
                              </m:r>
                              <m:r>
                                <a:rPr lang="fr-FR" sz="1400" i="1">
                                  <a:latin typeface="Cambria Math" panose="02040503050406030204" pitchFamily="18" charset="0"/>
                                </a:rPr>
                                <m:t>,</m:t>
                              </m:r>
                              <m:r>
                                <a:rPr lang="fr-FR" sz="1400" i="1">
                                  <a:latin typeface="Cambria Math" panose="02040503050406030204" pitchFamily="18" charset="0"/>
                                </a:rPr>
                                <m:t>𝑡h</m:t>
                              </m:r>
                            </m:sub>
                          </m:sSub>
                        </m:den>
                      </m:f>
                    </m:oMath>
                  </m:oMathPara>
                </a14:m>
                <a:endParaRPr lang="fr-FR" sz="1400" dirty="0"/>
              </a:p>
            </p:txBody>
          </p:sp>
        </mc:Choice>
        <mc:Fallback xmlns="">
          <p:sp>
            <p:nvSpPr>
              <p:cNvPr id="11" name="ZoneTexte 10"/>
              <p:cNvSpPr txBox="1">
                <a:spLocks noRot="1" noChangeAspect="1" noMove="1" noResize="1" noEditPoints="1" noAdjustHandles="1" noChangeArrowheads="1" noChangeShapeType="1" noTextEdit="1"/>
              </p:cNvSpPr>
              <p:nvPr/>
            </p:nvSpPr>
            <p:spPr>
              <a:xfrm>
                <a:off x="1126068" y="4514705"/>
                <a:ext cx="1868525" cy="552780"/>
              </a:xfrm>
              <a:prstGeom prst="rect">
                <a:avLst/>
              </a:prstGeom>
              <a:blipFill rotWithShape="0">
                <a:blip r:embed="rId4"/>
                <a:stretch>
                  <a:fillRect/>
                </a:stretch>
              </a:blipFill>
            </p:spPr>
            <p:txBody>
              <a:bodyPr/>
              <a:lstStyle/>
              <a:p>
                <a:r>
                  <a:rPr lang="fr-FR">
                    <a:noFill/>
                  </a:rPr>
                  <a:t> </a:t>
                </a:r>
              </a:p>
            </p:txBody>
          </p:sp>
        </mc:Fallback>
      </mc:AlternateContent>
      <p:sp>
        <p:nvSpPr>
          <p:cNvPr id="12" name="ZoneTexte 11"/>
          <p:cNvSpPr txBox="1"/>
          <p:nvPr/>
        </p:nvSpPr>
        <p:spPr>
          <a:xfrm>
            <a:off x="1245596" y="5097844"/>
            <a:ext cx="1808262" cy="307777"/>
          </a:xfrm>
          <a:prstGeom prst="rect">
            <a:avLst/>
          </a:prstGeom>
          <a:noFill/>
        </p:spPr>
        <p:txBody>
          <a:bodyPr wrap="square" rtlCol="0">
            <a:spAutoFit/>
          </a:bodyPr>
          <a:lstStyle/>
          <a:p>
            <a:r>
              <a:rPr lang="fr-FR" sz="1400" i="1" dirty="0"/>
              <a:t>différence normalisée</a:t>
            </a:r>
          </a:p>
        </p:txBody>
      </p:sp>
      <p:sp>
        <p:nvSpPr>
          <p:cNvPr id="13" name="Triangle isocèle 12"/>
          <p:cNvSpPr/>
          <p:nvPr/>
        </p:nvSpPr>
        <p:spPr>
          <a:xfrm rot="5400000">
            <a:off x="3358428" y="4427392"/>
            <a:ext cx="381364" cy="727406"/>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4" name="ZoneTexte 13"/>
              <p:cNvSpPr txBox="1"/>
              <p:nvPr/>
            </p:nvSpPr>
            <p:spPr>
              <a:xfrm>
                <a:off x="4046928" y="4453976"/>
                <a:ext cx="1238224"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FR" sz="1400" i="1" smtClean="0">
                              <a:latin typeface="Cambria Math" panose="02040503050406030204" pitchFamily="18" charset="0"/>
                            </a:rPr>
                          </m:ctrlPr>
                        </m:sSupPr>
                        <m:e>
                          <m:r>
                            <m:rPr>
                              <m:sty m:val="p"/>
                            </m:rPr>
                            <a:rPr lang="el-GR" sz="1400" i="1" smtClean="0">
                              <a:latin typeface="Cambria Math" panose="02040503050406030204" pitchFamily="18" charset="0"/>
                            </a:rPr>
                            <m:t>χ</m:t>
                          </m:r>
                        </m:e>
                        <m:sup>
                          <m:r>
                            <a:rPr lang="fr-FR" sz="1400" b="0" i="1" smtClean="0">
                              <a:latin typeface="Cambria Math" panose="02040503050406030204" pitchFamily="18" charset="0"/>
                            </a:rPr>
                            <m:t>2</m:t>
                          </m:r>
                        </m:sup>
                      </m:sSup>
                      <m:r>
                        <a:rPr lang="fr-FR" sz="1400" b="0" i="1" smtClean="0">
                          <a:latin typeface="Cambria Math" panose="02040503050406030204" pitchFamily="18" charset="0"/>
                        </a:rPr>
                        <m:t>=</m:t>
                      </m:r>
                      <m:nary>
                        <m:naryPr>
                          <m:chr m:val="∑"/>
                          <m:ctrlPr>
                            <a:rPr lang="fr-FR" sz="1400" b="0" i="1" smtClean="0">
                              <a:latin typeface="Cambria Math" panose="02040503050406030204" pitchFamily="18" charset="0"/>
                            </a:rPr>
                          </m:ctrlPr>
                        </m:naryPr>
                        <m:sub>
                          <m:r>
                            <m:rPr>
                              <m:brk m:alnAt="23"/>
                            </m:rPr>
                            <a:rPr lang="fr-FR" sz="1400" b="0" i="1" smtClean="0">
                              <a:latin typeface="Cambria Math" panose="02040503050406030204" pitchFamily="18" charset="0"/>
                            </a:rPr>
                            <m:t>𝑖</m:t>
                          </m:r>
                          <m:r>
                            <a:rPr lang="fr-FR" sz="1400" b="0" i="1" smtClean="0">
                              <a:latin typeface="Cambria Math" panose="02040503050406030204" pitchFamily="18" charset="0"/>
                            </a:rPr>
                            <m:t>=1</m:t>
                          </m:r>
                        </m:sub>
                        <m:sup>
                          <m:r>
                            <a:rPr lang="fr-FR" sz="1400" b="0" i="1" smtClean="0">
                              <a:latin typeface="Cambria Math" panose="02040503050406030204" pitchFamily="18" charset="0"/>
                            </a:rPr>
                            <m:t>𝐼</m:t>
                          </m:r>
                        </m:sup>
                        <m:e>
                          <m:nary>
                            <m:naryPr>
                              <m:chr m:val="∑"/>
                              <m:ctrlPr>
                                <a:rPr lang="fr-FR" sz="1400" b="0" i="1" smtClean="0">
                                  <a:latin typeface="Cambria Math" panose="02040503050406030204" pitchFamily="18" charset="0"/>
                                </a:rPr>
                              </m:ctrlPr>
                            </m:naryPr>
                            <m:sub>
                              <m:r>
                                <m:rPr>
                                  <m:brk m:alnAt="23"/>
                                </m:rPr>
                                <a:rPr lang="fr-FR" sz="1400" b="0" i="1" smtClean="0">
                                  <a:latin typeface="Cambria Math" panose="02040503050406030204" pitchFamily="18" charset="0"/>
                                </a:rPr>
                                <m:t>𝑗</m:t>
                              </m:r>
                              <m:r>
                                <a:rPr lang="fr-FR" sz="1400" b="0" i="1" smtClean="0">
                                  <a:latin typeface="Cambria Math" panose="02040503050406030204" pitchFamily="18" charset="0"/>
                                </a:rPr>
                                <m:t>=1</m:t>
                              </m:r>
                            </m:sub>
                            <m:sup>
                              <m:r>
                                <a:rPr lang="fr-FR" sz="1400" b="0" i="1" smtClean="0">
                                  <a:latin typeface="Cambria Math" panose="02040503050406030204" pitchFamily="18" charset="0"/>
                                </a:rPr>
                                <m:t>𝐽</m:t>
                              </m:r>
                            </m:sup>
                            <m:e>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m:t>
                                  </m:r>
                                </m:e>
                                <m:sub>
                                  <m:r>
                                    <a:rPr lang="fr-FR" sz="1400" i="1">
                                      <a:latin typeface="Cambria Math" panose="02040503050406030204" pitchFamily="18" charset="0"/>
                                    </a:rPr>
                                    <m:t>𝑖</m:t>
                                  </m:r>
                                  <m:r>
                                    <a:rPr lang="fr-FR" sz="1400" i="1">
                                      <a:latin typeface="Cambria Math" panose="02040503050406030204" pitchFamily="18" charset="0"/>
                                    </a:rPr>
                                    <m:t>,</m:t>
                                  </m:r>
                                  <m:r>
                                    <a:rPr lang="fr-FR" sz="1400" i="1">
                                      <a:latin typeface="Cambria Math" panose="02040503050406030204" pitchFamily="18" charset="0"/>
                                    </a:rPr>
                                    <m:t>𝑗</m:t>
                                  </m:r>
                                </m:sub>
                              </m:sSub>
                            </m:e>
                          </m:nary>
                        </m:e>
                      </m:nary>
                    </m:oMath>
                  </m:oMathPara>
                </a14:m>
                <a:endParaRPr lang="fr-FR" sz="1400" dirty="0"/>
              </a:p>
            </p:txBody>
          </p:sp>
        </mc:Choice>
        <mc:Fallback xmlns="">
          <p:sp>
            <p:nvSpPr>
              <p:cNvPr id="14" name="ZoneTexte 13"/>
              <p:cNvSpPr txBox="1">
                <a:spLocks noRot="1" noChangeAspect="1" noMove="1" noResize="1" noEditPoints="1" noAdjustHandles="1" noChangeArrowheads="1" noChangeShapeType="1" noTextEdit="1"/>
              </p:cNvSpPr>
              <p:nvPr/>
            </p:nvSpPr>
            <p:spPr>
              <a:xfrm>
                <a:off x="4046928" y="4453976"/>
                <a:ext cx="1238224" cy="630173"/>
              </a:xfrm>
              <a:prstGeom prst="rect">
                <a:avLst/>
              </a:prstGeom>
              <a:blipFill rotWithShape="0">
                <a:blip r:embed="rId5"/>
                <a:stretch>
                  <a:fillRect/>
                </a:stretch>
              </a:blipFill>
            </p:spPr>
            <p:txBody>
              <a:bodyPr/>
              <a:lstStyle/>
              <a:p>
                <a:r>
                  <a:rPr lang="fr-FR">
                    <a:noFill/>
                  </a:rPr>
                  <a:t> </a:t>
                </a:r>
              </a:p>
            </p:txBody>
          </p:sp>
        </mc:Fallback>
      </mc:AlternateContent>
      <p:pic>
        <p:nvPicPr>
          <p:cNvPr id="15" name="Image 1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5546510" y="4052438"/>
            <a:ext cx="2603500" cy="2121181"/>
          </a:xfrm>
          <a:prstGeom prst="rect">
            <a:avLst/>
          </a:prstGeom>
        </p:spPr>
      </p:pic>
      <mc:AlternateContent xmlns:mc="http://schemas.openxmlformats.org/markup-compatibility/2006" xmlns:a14="http://schemas.microsoft.com/office/drawing/2010/main">
        <mc:Choice Requires="a14">
          <p:sp>
            <p:nvSpPr>
              <p:cNvPr id="16" name="ZoneTexte 15"/>
              <p:cNvSpPr txBox="1"/>
              <p:nvPr/>
            </p:nvSpPr>
            <p:spPr>
              <a:xfrm>
                <a:off x="6213974" y="4828234"/>
                <a:ext cx="1182888" cy="238463"/>
              </a:xfrm>
              <a:prstGeom prst="rect">
                <a:avLst/>
              </a:prstGeom>
              <a:noFill/>
            </p:spPr>
            <p:txBody>
              <a:bodyPr wrap="none" lIns="0" tIns="0" rIns="0" bIns="0" rtlCol="0">
                <a:spAutoFit/>
              </a:bodyPr>
              <a:lstStyle/>
              <a:p>
                <a14:m>
                  <m:oMath xmlns:m="http://schemas.openxmlformats.org/officeDocument/2006/math">
                    <m:r>
                      <a:rPr lang="fr-FR" sz="1400" b="0" i="1" smtClean="0">
                        <a:latin typeface="Cambria Math" panose="02040503050406030204" pitchFamily="18" charset="0"/>
                      </a:rPr>
                      <m:t>𝑝</m:t>
                    </m:r>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sSup>
                          <m:sSupPr>
                            <m:ctrlPr>
                              <a:rPr lang="fr-FR" sz="1400" i="1">
                                <a:latin typeface="Cambria Math" panose="02040503050406030204" pitchFamily="18" charset="0"/>
                              </a:rPr>
                            </m:ctrlPr>
                          </m:sSupPr>
                          <m:e>
                            <m:r>
                              <m:rPr>
                                <m:sty m:val="p"/>
                              </m:rPr>
                              <a:rPr lang="el-GR" sz="1400" i="1">
                                <a:latin typeface="Cambria Math" panose="02040503050406030204" pitchFamily="18" charset="0"/>
                              </a:rPr>
                              <m:t>χ</m:t>
                            </m:r>
                          </m:e>
                          <m:sup>
                            <m:r>
                              <a:rPr lang="fr-FR" sz="1400" i="1">
                                <a:latin typeface="Cambria Math" panose="02040503050406030204" pitchFamily="18" charset="0"/>
                              </a:rPr>
                              <m:t>2</m:t>
                            </m:r>
                          </m:sup>
                        </m:sSup>
                      </m:e>
                      <m:sub>
                        <m:r>
                          <a:rPr lang="fr-FR" sz="1400" b="0" i="1" smtClean="0">
                            <a:latin typeface="Cambria Math" panose="02040503050406030204" pitchFamily="18" charset="0"/>
                          </a:rPr>
                          <m:t>𝑜𝑏𝑠</m:t>
                        </m:r>
                      </m:sub>
                    </m:sSub>
                    <m:r>
                      <a:rPr lang="fr-FR" sz="1400" b="0" i="1" smtClean="0">
                        <a:latin typeface="Cambria Math" panose="02040503050406030204" pitchFamily="18" charset="0"/>
                      </a:rPr>
                      <m:t>&gt;</m:t>
                    </m:r>
                    <m:sSub>
                      <m:sSubPr>
                        <m:ctrlPr>
                          <a:rPr lang="fr-FR" sz="1400" i="1">
                            <a:latin typeface="Cambria Math" panose="02040503050406030204" pitchFamily="18" charset="0"/>
                          </a:rPr>
                        </m:ctrlPr>
                      </m:sSubPr>
                      <m:e>
                        <m:sSup>
                          <m:sSupPr>
                            <m:ctrlPr>
                              <a:rPr lang="fr-FR" sz="1400" i="1">
                                <a:latin typeface="Cambria Math" panose="02040503050406030204" pitchFamily="18" charset="0"/>
                              </a:rPr>
                            </m:ctrlPr>
                          </m:sSupPr>
                          <m:e>
                            <m:r>
                              <m:rPr>
                                <m:sty m:val="p"/>
                              </m:rPr>
                              <a:rPr lang="el-GR" sz="1400" i="1">
                                <a:latin typeface="Cambria Math" panose="02040503050406030204" pitchFamily="18" charset="0"/>
                              </a:rPr>
                              <m:t>χ</m:t>
                            </m:r>
                          </m:e>
                          <m:sup>
                            <m:r>
                              <a:rPr lang="fr-FR" sz="1400" i="1">
                                <a:latin typeface="Cambria Math" panose="02040503050406030204" pitchFamily="18" charset="0"/>
                              </a:rPr>
                              <m:t>2</m:t>
                            </m:r>
                          </m:sup>
                        </m:sSup>
                      </m:e>
                      <m:sub>
                        <m:r>
                          <a:rPr lang="fr-FR" sz="1400" b="0" i="1" smtClean="0">
                            <a:latin typeface="Cambria Math" panose="02040503050406030204" pitchFamily="18" charset="0"/>
                          </a:rPr>
                          <m:t>𝑡h</m:t>
                        </m:r>
                      </m:sub>
                    </m:sSub>
                  </m:oMath>
                </a14:m>
                <a:r>
                  <a:rPr lang="fr-FR" sz="1400" dirty="0"/>
                  <a:t>)</a:t>
                </a:r>
              </a:p>
            </p:txBody>
          </p:sp>
        </mc:Choice>
        <mc:Fallback xmlns="">
          <p:sp>
            <p:nvSpPr>
              <p:cNvPr id="16" name="ZoneTexte 15"/>
              <p:cNvSpPr txBox="1">
                <a:spLocks noRot="1" noChangeAspect="1" noMove="1" noResize="1" noEditPoints="1" noAdjustHandles="1" noChangeArrowheads="1" noChangeShapeType="1" noTextEdit="1"/>
              </p:cNvSpPr>
              <p:nvPr/>
            </p:nvSpPr>
            <p:spPr>
              <a:xfrm>
                <a:off x="6213974" y="4828234"/>
                <a:ext cx="1182888" cy="238463"/>
              </a:xfrm>
              <a:prstGeom prst="rect">
                <a:avLst/>
              </a:prstGeom>
              <a:blipFill rotWithShape="0">
                <a:blip r:embed="rId7"/>
                <a:stretch>
                  <a:fillRect l="-5155" t="-20513" r="-8247" b="-38462"/>
                </a:stretch>
              </a:blipFill>
            </p:spPr>
            <p:txBody>
              <a:bodyPr/>
              <a:lstStyle/>
              <a:p>
                <a:r>
                  <a:rPr lang="fr-FR">
                    <a:noFill/>
                  </a:rPr>
                  <a:t> </a:t>
                </a:r>
              </a:p>
            </p:txBody>
          </p:sp>
        </mc:Fallback>
      </mc:AlternateContent>
      <p:sp>
        <p:nvSpPr>
          <p:cNvPr id="17" name="ZoneTexte 16"/>
          <p:cNvSpPr txBox="1"/>
          <p:nvPr/>
        </p:nvSpPr>
        <p:spPr>
          <a:xfrm>
            <a:off x="450673" y="5667890"/>
            <a:ext cx="5469467" cy="923330"/>
          </a:xfrm>
          <a:prstGeom prst="rect">
            <a:avLst/>
          </a:prstGeom>
          <a:noFill/>
        </p:spPr>
        <p:txBody>
          <a:bodyPr wrap="square" rtlCol="0">
            <a:spAutoFit/>
          </a:bodyPr>
          <a:lstStyle/>
          <a:p>
            <a:r>
              <a:rPr lang="fr-FR" b="1" dirty="0"/>
              <a:t>Conditions : </a:t>
            </a:r>
          </a:p>
          <a:p>
            <a:pPr marL="285750" indent="-285750">
              <a:buFont typeface="Arial" panose="020B0604020202020204" pitchFamily="34" charset="0"/>
              <a:buChar char="•"/>
            </a:pPr>
            <a:r>
              <a:rPr lang="fr-FR" dirty="0"/>
              <a:t>Aucun n théorique &lt; 5 (sinon test exact de Fisher)</a:t>
            </a:r>
          </a:p>
          <a:p>
            <a:pPr marL="285750" indent="-285750">
              <a:buFont typeface="Arial" panose="020B0604020202020204" pitchFamily="34" charset="0"/>
              <a:buChar char="•"/>
            </a:pPr>
            <a:r>
              <a:rPr lang="fr-FR" dirty="0"/>
              <a:t>Individus indépendants (sinon test de </a:t>
            </a:r>
            <a:r>
              <a:rPr lang="fr-FR" dirty="0" err="1"/>
              <a:t>McNemar</a:t>
            </a:r>
            <a:r>
              <a:rPr lang="fr-FR" dirty="0"/>
              <a:t>)</a:t>
            </a:r>
          </a:p>
        </p:txBody>
      </p:sp>
      <mc:AlternateContent xmlns:mc="http://schemas.openxmlformats.org/markup-compatibility/2006" xmlns:a14="http://schemas.microsoft.com/office/drawing/2010/main">
        <mc:Choice Requires="a14">
          <p:sp>
            <p:nvSpPr>
              <p:cNvPr id="18" name="ZoneTexte 17"/>
              <p:cNvSpPr txBox="1"/>
              <p:nvPr/>
            </p:nvSpPr>
            <p:spPr>
              <a:xfrm>
                <a:off x="4046928" y="5098944"/>
                <a:ext cx="1808262" cy="307777"/>
              </a:xfrm>
              <a:prstGeom prst="rect">
                <a:avLst/>
              </a:prstGeom>
              <a:noFill/>
            </p:spPr>
            <p:txBody>
              <a:bodyPr wrap="square" rtlCol="0">
                <a:spAutoFit/>
              </a:bodyPr>
              <a:lstStyle/>
              <a:p>
                <a:r>
                  <a:rPr lang="fr-FR" sz="1400" i="1" dirty="0"/>
                  <a:t>statistique du </a:t>
                </a:r>
                <a14:m>
                  <m:oMath xmlns:m="http://schemas.openxmlformats.org/officeDocument/2006/math">
                    <m:r>
                      <m:rPr>
                        <m:sty m:val="p"/>
                      </m:rPr>
                      <a:rPr lang="el-GR" sz="1400" i="1">
                        <a:latin typeface="Cambria Math" panose="02040503050406030204" pitchFamily="18" charset="0"/>
                      </a:rPr>
                      <m:t>χ</m:t>
                    </m:r>
                  </m:oMath>
                </a14:m>
                <a:r>
                  <a:rPr lang="fr-FR" sz="1400" i="1" dirty="0"/>
                  <a:t>² </a:t>
                </a:r>
              </a:p>
            </p:txBody>
          </p:sp>
        </mc:Choice>
        <mc:Fallback xmlns="">
          <p:sp>
            <p:nvSpPr>
              <p:cNvPr id="18" name="ZoneTexte 17"/>
              <p:cNvSpPr txBox="1">
                <a:spLocks noRot="1" noChangeAspect="1" noMove="1" noResize="1" noEditPoints="1" noAdjustHandles="1" noChangeArrowheads="1" noChangeShapeType="1" noTextEdit="1"/>
              </p:cNvSpPr>
              <p:nvPr/>
            </p:nvSpPr>
            <p:spPr>
              <a:xfrm>
                <a:off x="4046928" y="5098944"/>
                <a:ext cx="1808262" cy="307777"/>
              </a:xfrm>
              <a:prstGeom prst="rect">
                <a:avLst/>
              </a:prstGeom>
              <a:blipFill rotWithShape="0">
                <a:blip r:embed="rId8"/>
                <a:stretch>
                  <a:fillRect l="-1014" t="-1961" b="-19608"/>
                </a:stretch>
              </a:blipFill>
            </p:spPr>
            <p:txBody>
              <a:bodyPr/>
              <a:lstStyle/>
              <a:p>
                <a:r>
                  <a:rPr lang="fr-FR">
                    <a:noFill/>
                  </a:rPr>
                  <a:t> </a:t>
                </a:r>
              </a:p>
            </p:txBody>
          </p:sp>
        </mc:Fallback>
      </mc:AlternateContent>
      <p:sp>
        <p:nvSpPr>
          <p:cNvPr id="19" name="ZoneTexte 18"/>
          <p:cNvSpPr txBox="1"/>
          <p:nvPr/>
        </p:nvSpPr>
        <p:spPr>
          <a:xfrm>
            <a:off x="2634642" y="38025"/>
            <a:ext cx="4471791" cy="461665"/>
          </a:xfrm>
          <a:prstGeom prst="rect">
            <a:avLst/>
          </a:prstGeom>
          <a:noFill/>
        </p:spPr>
        <p:txBody>
          <a:bodyPr wrap="square" rtlCol="0">
            <a:spAutoFit/>
          </a:bodyPr>
          <a:lstStyle/>
          <a:p>
            <a:r>
              <a:rPr lang="fr-FR" sz="2400" dirty="0"/>
              <a:t>Le test d’indépendance du </a:t>
            </a:r>
            <a:r>
              <a:rPr lang="el-GR" sz="2400" dirty="0">
                <a:latin typeface="Calibri" panose="020F0502020204030204" pitchFamily="34" charset="0"/>
                <a:cs typeface="Calibri" panose="020F0502020204030204" pitchFamily="34" charset="0"/>
              </a:rPr>
              <a:t>χ</a:t>
            </a:r>
            <a:r>
              <a:rPr lang="fr-FR" sz="2400" dirty="0">
                <a:latin typeface="Calibri" panose="020F0502020204030204" pitchFamily="34" charset="0"/>
                <a:cs typeface="Calibri" panose="020F0502020204030204" pitchFamily="34" charset="0"/>
              </a:rPr>
              <a:t>²</a:t>
            </a:r>
            <a:endParaRPr lang="fr-FR" sz="2400" dirty="0"/>
          </a:p>
        </p:txBody>
      </p:sp>
      <p:sp>
        <p:nvSpPr>
          <p:cNvPr id="2" name="Espace réservé du numéro de diapositive 1">
            <a:extLst>
              <a:ext uri="{FF2B5EF4-FFF2-40B4-BE49-F238E27FC236}">
                <a16:creationId xmlns:a16="http://schemas.microsoft.com/office/drawing/2014/main" id="{72228328-97B3-7C80-B64F-F4CD3EAD988B}"/>
              </a:ext>
            </a:extLst>
          </p:cNvPr>
          <p:cNvSpPr>
            <a:spLocks noGrp="1"/>
          </p:cNvSpPr>
          <p:nvPr>
            <p:ph type="sldNum" sz="quarter" idx="12"/>
          </p:nvPr>
        </p:nvSpPr>
        <p:spPr/>
        <p:txBody>
          <a:bodyPr/>
          <a:lstStyle/>
          <a:p>
            <a:fld id="{04C8D40A-45DA-49FB-8D9A-B1F265F8EE6C}" type="slidenum">
              <a:rPr lang="fr-FR" smtClean="0"/>
              <a:t>119</a:t>
            </a:fld>
            <a:endParaRPr lang="fr-FR"/>
          </a:p>
        </p:txBody>
      </p:sp>
    </p:spTree>
    <p:extLst>
      <p:ext uri="{BB962C8B-B14F-4D97-AF65-F5344CB8AC3E}">
        <p14:creationId xmlns:p14="http://schemas.microsoft.com/office/powerpoint/2010/main" val="35038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531" y="0"/>
            <a:ext cx="3570880" cy="3474369"/>
          </a:xfrm>
          <a:prstGeom prst="rect">
            <a:avLst/>
          </a:prstGeom>
        </p:spPr>
      </p:pic>
      <p:cxnSp>
        <p:nvCxnSpPr>
          <p:cNvPr id="5" name="Connecteur droit avec flèche 4"/>
          <p:cNvCxnSpPr/>
          <p:nvPr/>
        </p:nvCxnSpPr>
        <p:spPr>
          <a:xfrm>
            <a:off x="3263590" y="2587083"/>
            <a:ext cx="254247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V="1">
            <a:off x="3568390" y="475980"/>
            <a:ext cx="0" cy="24031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2851922" y="867371"/>
            <a:ext cx="3285892" cy="143479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 name="ZoneTexte 3"/>
          <p:cNvSpPr txBox="1"/>
          <p:nvPr/>
        </p:nvSpPr>
        <p:spPr>
          <a:xfrm>
            <a:off x="601234" y="4185425"/>
            <a:ext cx="8430322" cy="923330"/>
          </a:xfrm>
          <a:prstGeom prst="rect">
            <a:avLst/>
          </a:prstGeom>
          <a:noFill/>
        </p:spPr>
        <p:txBody>
          <a:bodyPr wrap="square" rtlCol="0">
            <a:spAutoFit/>
          </a:bodyPr>
          <a:lstStyle/>
          <a:p>
            <a:r>
              <a:rPr lang="fr-FR" dirty="0"/>
              <a:t>1- </a:t>
            </a:r>
            <a:r>
              <a:rPr lang="fr-FR" b="1" dirty="0"/>
              <a:t>mesurer la corrélation</a:t>
            </a:r>
            <a:endParaRPr lang="fr-FR" dirty="0"/>
          </a:p>
          <a:p>
            <a:r>
              <a:rPr lang="fr-FR" dirty="0">
                <a:solidFill>
                  <a:schemeClr val="bg1">
                    <a:lumMod val="50000"/>
                  </a:schemeClr>
                </a:solidFill>
              </a:rPr>
              <a:t>2- quantifier </a:t>
            </a:r>
            <a:r>
              <a:rPr lang="fr-FR" b="1" dirty="0">
                <a:solidFill>
                  <a:schemeClr val="bg1">
                    <a:lumMod val="50000"/>
                  </a:schemeClr>
                </a:solidFill>
              </a:rPr>
              <a:t>à quel point elle explique les données</a:t>
            </a:r>
          </a:p>
          <a:p>
            <a:r>
              <a:rPr lang="fr-FR" dirty="0">
                <a:solidFill>
                  <a:schemeClr val="bg1">
                    <a:lumMod val="50000"/>
                  </a:schemeClr>
                </a:solidFill>
              </a:rPr>
              <a:t>3- l’</a:t>
            </a:r>
            <a:r>
              <a:rPr lang="fr-FR" b="1" dirty="0">
                <a:solidFill>
                  <a:schemeClr val="bg1">
                    <a:lumMod val="50000"/>
                  </a:schemeClr>
                </a:solidFill>
              </a:rPr>
              <a:t>interpréter biologiquement</a:t>
            </a:r>
            <a:r>
              <a:rPr lang="fr-FR" dirty="0">
                <a:solidFill>
                  <a:schemeClr val="bg1">
                    <a:lumMod val="50000"/>
                  </a:schemeClr>
                </a:solidFill>
              </a:rPr>
              <a:t>. </a:t>
            </a:r>
          </a:p>
        </p:txBody>
      </p:sp>
      <p:sp>
        <p:nvSpPr>
          <p:cNvPr id="2" name="ZoneTexte 1"/>
          <p:cNvSpPr txBox="1"/>
          <p:nvPr/>
        </p:nvSpPr>
        <p:spPr>
          <a:xfrm>
            <a:off x="1345580" y="5322848"/>
            <a:ext cx="6765073" cy="1200329"/>
          </a:xfrm>
          <a:prstGeom prst="rect">
            <a:avLst/>
          </a:prstGeom>
          <a:noFill/>
        </p:spPr>
        <p:txBody>
          <a:bodyPr wrap="square" rtlCol="0">
            <a:spAutoFit/>
          </a:bodyPr>
          <a:lstStyle/>
          <a:p>
            <a:r>
              <a:rPr lang="fr-FR" b="1" dirty="0"/>
              <a:t>Pour simplifier</a:t>
            </a:r>
            <a:r>
              <a:rPr lang="fr-FR" dirty="0"/>
              <a:t>, on considère que la relation entre les deux variables est une droite, décrite par la relation suivante :  </a:t>
            </a:r>
          </a:p>
          <a:p>
            <a:endParaRPr lang="fr-FR" dirty="0"/>
          </a:p>
          <a:p>
            <a:pPr algn="ctr"/>
            <a:r>
              <a:rPr lang="fr-FR" dirty="0">
                <a:solidFill>
                  <a:schemeClr val="accent2">
                    <a:lumMod val="75000"/>
                  </a:schemeClr>
                </a:solidFill>
              </a:rPr>
              <a:t>Date de sortie  </a:t>
            </a:r>
            <a:r>
              <a:rPr lang="fr-FR" dirty="0"/>
              <a:t>= </a:t>
            </a:r>
            <a:r>
              <a:rPr lang="el-GR" dirty="0">
                <a:solidFill>
                  <a:schemeClr val="accent4">
                    <a:lumMod val="75000"/>
                  </a:schemeClr>
                </a:solidFill>
              </a:rPr>
              <a:t>α</a:t>
            </a:r>
            <a:r>
              <a:rPr lang="fr-FR" dirty="0">
                <a:solidFill>
                  <a:schemeClr val="accent4">
                    <a:lumMod val="75000"/>
                  </a:schemeClr>
                </a:solidFill>
              </a:rPr>
              <a:t> + </a:t>
            </a:r>
            <a:r>
              <a:rPr lang="el-GR" dirty="0">
                <a:solidFill>
                  <a:schemeClr val="accent4">
                    <a:lumMod val="75000"/>
                  </a:schemeClr>
                </a:solidFill>
              </a:rPr>
              <a:t>β</a:t>
            </a:r>
            <a:r>
              <a:rPr lang="fr-FR" dirty="0">
                <a:solidFill>
                  <a:schemeClr val="accent4">
                    <a:lumMod val="75000"/>
                  </a:schemeClr>
                </a:solidFill>
              </a:rPr>
              <a:t> * </a:t>
            </a:r>
            <a:r>
              <a:rPr lang="fr-FR" dirty="0">
                <a:solidFill>
                  <a:schemeClr val="accent1">
                    <a:lumMod val="75000"/>
                  </a:schemeClr>
                </a:solidFill>
              </a:rPr>
              <a:t>Température</a:t>
            </a:r>
          </a:p>
        </p:txBody>
      </p:sp>
      <p:sp>
        <p:nvSpPr>
          <p:cNvPr id="3" name="Espace réservé du numéro de diapositive 2">
            <a:extLst>
              <a:ext uri="{FF2B5EF4-FFF2-40B4-BE49-F238E27FC236}">
                <a16:creationId xmlns:a16="http://schemas.microsoft.com/office/drawing/2014/main" id="{C64694D2-75BC-E344-CB66-94818F5431D5}"/>
              </a:ext>
            </a:extLst>
          </p:cNvPr>
          <p:cNvSpPr>
            <a:spLocks noGrp="1"/>
          </p:cNvSpPr>
          <p:nvPr>
            <p:ph type="sldNum" sz="quarter" idx="12"/>
          </p:nvPr>
        </p:nvSpPr>
        <p:spPr/>
        <p:txBody>
          <a:bodyPr/>
          <a:lstStyle/>
          <a:p>
            <a:fld id="{04C8D40A-45DA-49FB-8D9A-B1F265F8EE6C}" type="slidenum">
              <a:rPr lang="fr-FR" smtClean="0"/>
              <a:t>12</a:t>
            </a:fld>
            <a:endParaRPr lang="fr-FR"/>
          </a:p>
        </p:txBody>
      </p:sp>
    </p:spTree>
    <p:extLst>
      <p:ext uri="{BB962C8B-B14F-4D97-AF65-F5344CB8AC3E}">
        <p14:creationId xmlns:p14="http://schemas.microsoft.com/office/powerpoint/2010/main" val="15733072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ZoneTexte 3"/>
          <p:cNvSpPr txBox="1"/>
          <p:nvPr/>
        </p:nvSpPr>
        <p:spPr>
          <a:xfrm>
            <a:off x="2329842" y="400833"/>
            <a:ext cx="4471791" cy="461665"/>
          </a:xfrm>
          <a:prstGeom prst="rect">
            <a:avLst/>
          </a:prstGeom>
          <a:noFill/>
        </p:spPr>
        <p:txBody>
          <a:bodyPr wrap="square" rtlCol="0">
            <a:spAutoFit/>
          </a:bodyPr>
          <a:lstStyle/>
          <a:p>
            <a:r>
              <a:rPr lang="fr-FR" sz="2400" dirty="0">
                <a:solidFill>
                  <a:schemeClr val="bg1"/>
                </a:solidFill>
              </a:rPr>
              <a:t>Le test d’indépendance du </a:t>
            </a:r>
            <a:r>
              <a:rPr lang="el-GR" sz="2400" dirty="0">
                <a:solidFill>
                  <a:schemeClr val="bg1"/>
                </a:solidFill>
                <a:latin typeface="Calibri" panose="020F0502020204030204" pitchFamily="34" charset="0"/>
                <a:cs typeface="Calibri" panose="020F0502020204030204" pitchFamily="34" charset="0"/>
              </a:rPr>
              <a:t>χ</a:t>
            </a:r>
            <a:r>
              <a:rPr lang="fr-FR" sz="2400" dirty="0">
                <a:solidFill>
                  <a:schemeClr val="bg1"/>
                </a:solidFill>
                <a:latin typeface="Calibri" panose="020F0502020204030204" pitchFamily="34" charset="0"/>
                <a:cs typeface="Calibri" panose="020F0502020204030204" pitchFamily="34" charset="0"/>
              </a:rPr>
              <a:t>²</a:t>
            </a:r>
            <a:endParaRPr lang="fr-FR" sz="2400" dirty="0">
              <a:solidFill>
                <a:schemeClr val="bg1"/>
              </a:solidFill>
            </a:endParaRPr>
          </a:p>
        </p:txBody>
      </p:sp>
      <p:sp>
        <p:nvSpPr>
          <p:cNvPr id="5" name="ZoneTexte 4"/>
          <p:cNvSpPr txBox="1"/>
          <p:nvPr/>
        </p:nvSpPr>
        <p:spPr>
          <a:xfrm>
            <a:off x="855527" y="1344293"/>
            <a:ext cx="7741085" cy="4801314"/>
          </a:xfrm>
          <a:prstGeom prst="rect">
            <a:avLst/>
          </a:prstGeom>
          <a:noFill/>
        </p:spPr>
        <p:txBody>
          <a:bodyPr wrap="square" rtlCol="0">
            <a:spAutoFit/>
          </a:bodyPr>
          <a:lstStyle/>
          <a:p>
            <a:r>
              <a:rPr lang="fr-FR" b="1" dirty="0">
                <a:solidFill>
                  <a:schemeClr val="bg1"/>
                </a:solidFill>
              </a:rPr>
              <a:t>Objectif : </a:t>
            </a:r>
            <a:r>
              <a:rPr lang="fr-FR" dirty="0">
                <a:solidFill>
                  <a:schemeClr val="bg1"/>
                </a:solidFill>
              </a:rPr>
              <a:t>comparer les répartitions de deux variables qualitatives à I et J catégories dans un échantillon.</a:t>
            </a:r>
          </a:p>
          <a:p>
            <a:endParaRPr lang="fr-FR" dirty="0">
              <a:solidFill>
                <a:schemeClr val="bg1"/>
              </a:solidFill>
            </a:endParaRPr>
          </a:p>
          <a:p>
            <a:r>
              <a:rPr lang="fr-FR" b="1" dirty="0">
                <a:solidFill>
                  <a:schemeClr val="bg1"/>
                </a:solidFill>
              </a:rPr>
              <a:t>Méthode : </a:t>
            </a:r>
            <a:r>
              <a:rPr lang="fr-FR" dirty="0">
                <a:solidFill>
                  <a:schemeClr val="bg1"/>
                </a:solidFill>
              </a:rPr>
              <a:t>comparer la table de contingence observée à son attendu théorique. La statistique du </a:t>
            </a:r>
            <a:r>
              <a:rPr lang="el-GR" dirty="0">
                <a:solidFill>
                  <a:schemeClr val="bg1"/>
                </a:solidFill>
                <a:latin typeface="Calibri" panose="020F0502020204030204" pitchFamily="34" charset="0"/>
                <a:cs typeface="Calibri" panose="020F0502020204030204" pitchFamily="34" charset="0"/>
              </a:rPr>
              <a:t>χ</a:t>
            </a:r>
            <a:r>
              <a:rPr lang="fr-FR" dirty="0">
                <a:solidFill>
                  <a:schemeClr val="bg1"/>
                </a:solidFill>
                <a:latin typeface="Calibri" panose="020F0502020204030204" pitchFamily="34" charset="0"/>
                <a:cs typeface="Calibri" panose="020F0502020204030204" pitchFamily="34" charset="0"/>
              </a:rPr>
              <a:t>² indique à quel point l’observation diffère du théorique. </a:t>
            </a:r>
          </a:p>
          <a:p>
            <a:endParaRPr lang="fr-FR" dirty="0">
              <a:solidFill>
                <a:schemeClr val="bg1"/>
              </a:solidFill>
              <a:latin typeface="Calibri" panose="020F0502020204030204" pitchFamily="34" charset="0"/>
              <a:cs typeface="Calibri" panose="020F0502020204030204" pitchFamily="34" charset="0"/>
            </a:endParaRPr>
          </a:p>
          <a:p>
            <a:r>
              <a:rPr lang="fr-FR" b="1" dirty="0">
                <a:solidFill>
                  <a:schemeClr val="bg1"/>
                </a:solidFill>
                <a:latin typeface="Calibri" panose="020F0502020204030204" pitchFamily="34" charset="0"/>
                <a:cs typeface="Calibri" panose="020F0502020204030204" pitchFamily="34" charset="0"/>
              </a:rPr>
              <a:t>p-value : </a:t>
            </a:r>
            <a:r>
              <a:rPr lang="fr-FR" dirty="0">
                <a:solidFill>
                  <a:schemeClr val="bg1"/>
                </a:solidFill>
                <a:latin typeface="Calibri" panose="020F0502020204030204" pitchFamily="34" charset="0"/>
                <a:cs typeface="Calibri" panose="020F0502020204030204" pitchFamily="34" charset="0"/>
              </a:rPr>
              <a:t>probabilité que le </a:t>
            </a:r>
            <a:r>
              <a:rPr lang="el-GR" dirty="0">
                <a:solidFill>
                  <a:schemeClr val="bg1"/>
                </a:solidFill>
                <a:latin typeface="Calibri" panose="020F0502020204030204" pitchFamily="34" charset="0"/>
                <a:cs typeface="Calibri" panose="020F0502020204030204" pitchFamily="34" charset="0"/>
              </a:rPr>
              <a:t>χ</a:t>
            </a:r>
            <a:r>
              <a:rPr lang="fr-FR" dirty="0">
                <a:solidFill>
                  <a:schemeClr val="bg1"/>
                </a:solidFill>
                <a:latin typeface="Calibri" panose="020F0502020204030204" pitchFamily="34" charset="0"/>
                <a:cs typeface="Calibri" panose="020F0502020204030204" pitchFamily="34" charset="0"/>
              </a:rPr>
              <a:t>² soit tiré aléatoirement dans une loi de </a:t>
            </a:r>
            <a:r>
              <a:rPr lang="el-GR" dirty="0">
                <a:solidFill>
                  <a:schemeClr val="bg1"/>
                </a:solidFill>
                <a:latin typeface="Calibri" panose="020F0502020204030204" pitchFamily="34" charset="0"/>
                <a:cs typeface="Calibri" panose="020F0502020204030204" pitchFamily="34" charset="0"/>
              </a:rPr>
              <a:t>χ</a:t>
            </a:r>
            <a:r>
              <a:rPr lang="fr-FR" dirty="0">
                <a:solidFill>
                  <a:schemeClr val="bg1"/>
                </a:solidFill>
                <a:latin typeface="Calibri" panose="020F0502020204030204" pitchFamily="34" charset="0"/>
                <a:cs typeface="Calibri" panose="020F0502020204030204" pitchFamily="34" charset="0"/>
              </a:rPr>
              <a:t>² à (I-1)(J-1) degrés de liberté</a:t>
            </a:r>
          </a:p>
          <a:p>
            <a:endParaRPr lang="fr-FR" dirty="0">
              <a:solidFill>
                <a:schemeClr val="bg1"/>
              </a:solidFill>
              <a:latin typeface="Calibri" panose="020F0502020204030204" pitchFamily="34" charset="0"/>
              <a:cs typeface="Calibri" panose="020F0502020204030204" pitchFamily="34" charset="0"/>
            </a:endParaRPr>
          </a:p>
          <a:p>
            <a:r>
              <a:rPr lang="fr-FR" b="1" dirty="0">
                <a:solidFill>
                  <a:schemeClr val="bg1"/>
                </a:solidFill>
                <a:latin typeface="Calibri" panose="020F0502020204030204" pitchFamily="34" charset="0"/>
                <a:cs typeface="Calibri" panose="020F0502020204030204" pitchFamily="34" charset="0"/>
              </a:rPr>
              <a:t>Interprétation : </a:t>
            </a:r>
            <a:r>
              <a:rPr lang="fr-FR" dirty="0">
                <a:solidFill>
                  <a:schemeClr val="bg1"/>
                </a:solidFill>
                <a:latin typeface="Calibri" panose="020F0502020204030204" pitchFamily="34" charset="0"/>
                <a:cs typeface="Calibri" panose="020F0502020204030204" pitchFamily="34" charset="0"/>
              </a:rPr>
              <a:t>les effectifs de la table de contingence ont de fortes/faibles chances d’avoir émergé sous le seul effet des aléas de l’échantillonnage, donc les deux variables étudiées sont / ne sont pas liées</a:t>
            </a:r>
          </a:p>
          <a:p>
            <a:endParaRPr lang="fr-FR" dirty="0">
              <a:solidFill>
                <a:schemeClr val="bg1"/>
              </a:solidFill>
              <a:latin typeface="Calibri" panose="020F0502020204030204" pitchFamily="34" charset="0"/>
              <a:cs typeface="Calibri" panose="020F0502020204030204" pitchFamily="34" charset="0"/>
            </a:endParaRPr>
          </a:p>
          <a:p>
            <a:r>
              <a:rPr lang="fr-FR" b="1" dirty="0">
                <a:solidFill>
                  <a:schemeClr val="bg1"/>
                </a:solidFill>
                <a:latin typeface="Calibri" panose="020F0502020204030204" pitchFamily="34" charset="0"/>
                <a:cs typeface="Calibri" panose="020F0502020204030204" pitchFamily="34" charset="0"/>
              </a:rPr>
              <a:t>Applications : </a:t>
            </a:r>
            <a:r>
              <a:rPr lang="fr-FR" dirty="0">
                <a:solidFill>
                  <a:schemeClr val="bg1"/>
                </a:solidFill>
                <a:latin typeface="Calibri" panose="020F0502020204030204" pitchFamily="34" charset="0"/>
                <a:cs typeface="Calibri" panose="020F0502020204030204" pitchFamily="34" charset="0"/>
              </a:rPr>
              <a:t>écologie (</a:t>
            </a:r>
            <a:r>
              <a:rPr lang="fr-FR" dirty="0" err="1">
                <a:solidFill>
                  <a:schemeClr val="bg1"/>
                </a:solidFill>
                <a:latin typeface="Calibri" panose="020F0502020204030204" pitchFamily="34" charset="0"/>
                <a:cs typeface="Calibri" panose="020F0502020204030204" pitchFamily="34" charset="0"/>
              </a:rPr>
              <a:t>co-occurrence</a:t>
            </a:r>
            <a:r>
              <a:rPr lang="fr-FR" dirty="0">
                <a:solidFill>
                  <a:schemeClr val="bg1"/>
                </a:solidFill>
                <a:latin typeface="Calibri" panose="020F0502020204030204" pitchFamily="34" charset="0"/>
                <a:cs typeface="Calibri" panose="020F0502020204030204" pitchFamily="34" charset="0"/>
              </a:rPr>
              <a:t>/exclusion compétitive de plusieurs espèces), comportement (relations entre partenaires, dimorphismes sexuels), génétique (déséquilibre de liaison entre allèles), de manière générale toutes les manipulations expérimentales qui impliquent des croisements de traitements</a:t>
            </a:r>
            <a:endParaRPr lang="fr-FR" b="1" dirty="0">
              <a:solidFill>
                <a:schemeClr val="bg1"/>
              </a:solidFill>
              <a:latin typeface="Calibri" panose="020F0502020204030204" pitchFamily="34" charset="0"/>
              <a:cs typeface="Calibri" panose="020F0502020204030204" pitchFamily="34" charset="0"/>
            </a:endParaRPr>
          </a:p>
        </p:txBody>
      </p:sp>
      <p:sp>
        <p:nvSpPr>
          <p:cNvPr id="2" name="Espace réservé du numéro de diapositive 1">
            <a:extLst>
              <a:ext uri="{FF2B5EF4-FFF2-40B4-BE49-F238E27FC236}">
                <a16:creationId xmlns:a16="http://schemas.microsoft.com/office/drawing/2014/main" id="{97EDB024-3DE4-7A2D-70AA-1AEA530EBA79}"/>
              </a:ext>
            </a:extLst>
          </p:cNvPr>
          <p:cNvSpPr>
            <a:spLocks noGrp="1"/>
          </p:cNvSpPr>
          <p:nvPr>
            <p:ph type="sldNum" sz="quarter" idx="12"/>
          </p:nvPr>
        </p:nvSpPr>
        <p:spPr/>
        <p:txBody>
          <a:bodyPr/>
          <a:lstStyle/>
          <a:p>
            <a:fld id="{04C8D40A-45DA-49FB-8D9A-B1F265F8EE6C}" type="slidenum">
              <a:rPr lang="fr-FR" smtClean="0"/>
              <a:t>120</a:t>
            </a:fld>
            <a:endParaRPr lang="fr-FR"/>
          </a:p>
        </p:txBody>
      </p:sp>
    </p:spTree>
    <p:extLst>
      <p:ext uri="{BB962C8B-B14F-4D97-AF65-F5344CB8AC3E}">
        <p14:creationId xmlns:p14="http://schemas.microsoft.com/office/powerpoint/2010/main" val="39499997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ZoneTexte 3"/>
          <p:cNvSpPr txBox="1"/>
          <p:nvPr/>
        </p:nvSpPr>
        <p:spPr>
          <a:xfrm>
            <a:off x="3082835" y="324119"/>
            <a:ext cx="3021874" cy="461665"/>
          </a:xfrm>
          <a:prstGeom prst="rect">
            <a:avLst/>
          </a:prstGeom>
          <a:noFill/>
        </p:spPr>
        <p:txBody>
          <a:bodyPr wrap="square" rtlCol="0">
            <a:spAutoFit/>
          </a:bodyPr>
          <a:lstStyle/>
          <a:p>
            <a:r>
              <a:rPr lang="fr-FR" sz="2400" b="1" dirty="0">
                <a:solidFill>
                  <a:schemeClr val="bg1"/>
                </a:solidFill>
              </a:rPr>
              <a:t>L’essentiel à retenir</a:t>
            </a:r>
          </a:p>
        </p:txBody>
      </p:sp>
      <p:sp>
        <p:nvSpPr>
          <p:cNvPr id="6" name="ZoneTexte 5"/>
          <p:cNvSpPr txBox="1"/>
          <p:nvPr/>
        </p:nvSpPr>
        <p:spPr>
          <a:xfrm>
            <a:off x="853437" y="1035847"/>
            <a:ext cx="7341325" cy="646331"/>
          </a:xfrm>
          <a:prstGeom prst="rect">
            <a:avLst/>
          </a:prstGeom>
          <a:noFill/>
        </p:spPr>
        <p:txBody>
          <a:bodyPr wrap="square" rtlCol="0">
            <a:spAutoFit/>
          </a:bodyPr>
          <a:lstStyle/>
          <a:p>
            <a:r>
              <a:rPr lang="fr-FR" dirty="0">
                <a:solidFill>
                  <a:schemeClr val="bg1"/>
                </a:solidFill>
              </a:rPr>
              <a:t>Tester statistiquement une hypothèse biologique revient à l’exprimer sous la forme d’un modèle à ajuster au plus près des données</a:t>
            </a:r>
          </a:p>
        </p:txBody>
      </p:sp>
      <p:sp>
        <p:nvSpPr>
          <p:cNvPr id="7" name="ZoneTexte 6"/>
          <p:cNvSpPr txBox="1"/>
          <p:nvPr/>
        </p:nvSpPr>
        <p:spPr>
          <a:xfrm>
            <a:off x="853436" y="2952794"/>
            <a:ext cx="7341325" cy="646331"/>
          </a:xfrm>
          <a:prstGeom prst="rect">
            <a:avLst/>
          </a:prstGeom>
          <a:noFill/>
        </p:spPr>
        <p:txBody>
          <a:bodyPr wrap="square" rtlCol="0">
            <a:spAutoFit/>
          </a:bodyPr>
          <a:lstStyle/>
          <a:p>
            <a:r>
              <a:rPr lang="fr-FR" dirty="0">
                <a:solidFill>
                  <a:schemeClr val="bg1"/>
                </a:solidFill>
              </a:rPr>
              <a:t>L’interprétation du modèle nécessite une étude conjointe des </a:t>
            </a:r>
            <a:r>
              <a:rPr lang="fr-FR" b="1" u="sng" dirty="0">
                <a:solidFill>
                  <a:schemeClr val="bg1"/>
                </a:solidFill>
              </a:rPr>
              <a:t>paramètres et de leur incertitude</a:t>
            </a:r>
            <a:r>
              <a:rPr lang="fr-FR" dirty="0">
                <a:solidFill>
                  <a:schemeClr val="bg1"/>
                </a:solidFill>
              </a:rPr>
              <a:t>. </a:t>
            </a:r>
          </a:p>
        </p:txBody>
      </p:sp>
      <p:sp>
        <p:nvSpPr>
          <p:cNvPr id="8" name="ZoneTexte 7"/>
          <p:cNvSpPr txBox="1"/>
          <p:nvPr/>
        </p:nvSpPr>
        <p:spPr>
          <a:xfrm>
            <a:off x="853437" y="1932241"/>
            <a:ext cx="7341325" cy="923330"/>
          </a:xfrm>
          <a:prstGeom prst="rect">
            <a:avLst/>
          </a:prstGeom>
          <a:noFill/>
        </p:spPr>
        <p:txBody>
          <a:bodyPr wrap="square" rtlCol="0">
            <a:spAutoFit/>
          </a:bodyPr>
          <a:lstStyle/>
          <a:p>
            <a:r>
              <a:rPr lang="fr-FR" dirty="0">
                <a:solidFill>
                  <a:schemeClr val="bg1"/>
                </a:solidFill>
              </a:rPr>
              <a:t>La construction du modèle résulte d’un compromis entre l’</a:t>
            </a:r>
            <a:r>
              <a:rPr lang="fr-FR" b="1" u="sng" dirty="0">
                <a:solidFill>
                  <a:schemeClr val="bg1"/>
                </a:solidFill>
              </a:rPr>
              <a:t>hypothèse biologique </a:t>
            </a:r>
            <a:r>
              <a:rPr lang="fr-FR" dirty="0">
                <a:solidFill>
                  <a:schemeClr val="bg1"/>
                </a:solidFill>
              </a:rPr>
              <a:t>et la </a:t>
            </a:r>
            <a:r>
              <a:rPr lang="fr-FR" b="1" u="sng" dirty="0">
                <a:solidFill>
                  <a:schemeClr val="bg1"/>
                </a:solidFill>
              </a:rPr>
              <a:t>structure des données</a:t>
            </a:r>
            <a:r>
              <a:rPr lang="fr-FR" dirty="0">
                <a:solidFill>
                  <a:schemeClr val="bg1"/>
                </a:solidFill>
              </a:rPr>
              <a:t>. Un modèle ne peut cependant compenser aucune déficience d’échantillonnage</a:t>
            </a:r>
          </a:p>
        </p:txBody>
      </p:sp>
      <p:sp>
        <p:nvSpPr>
          <p:cNvPr id="9" name="ZoneTexte 8"/>
          <p:cNvSpPr txBox="1"/>
          <p:nvPr/>
        </p:nvSpPr>
        <p:spPr>
          <a:xfrm>
            <a:off x="853437" y="3849189"/>
            <a:ext cx="7341325" cy="1200329"/>
          </a:xfrm>
          <a:prstGeom prst="rect">
            <a:avLst/>
          </a:prstGeom>
          <a:noFill/>
        </p:spPr>
        <p:txBody>
          <a:bodyPr wrap="square" rtlCol="0">
            <a:spAutoFit/>
          </a:bodyPr>
          <a:lstStyle/>
          <a:p>
            <a:r>
              <a:rPr lang="fr-FR" dirty="0">
                <a:solidFill>
                  <a:schemeClr val="bg1"/>
                </a:solidFill>
              </a:rPr>
              <a:t>Les </a:t>
            </a:r>
            <a:r>
              <a:rPr lang="fr-FR" b="1" u="sng" dirty="0">
                <a:solidFill>
                  <a:schemeClr val="bg1"/>
                </a:solidFill>
              </a:rPr>
              <a:t>conditions d’utilisation </a:t>
            </a:r>
            <a:r>
              <a:rPr lang="fr-FR" dirty="0">
                <a:solidFill>
                  <a:schemeClr val="bg1"/>
                </a:solidFill>
              </a:rPr>
              <a:t>d’une méthode statistique déterminent sa validité au regard d’un jeu de données. Si elles ne sont pas respectées, les paramètres estimés et/ou leur incertitude peuvent être faussés : des méthodes alternatives doivent alors être recherchées. </a:t>
            </a:r>
          </a:p>
        </p:txBody>
      </p:sp>
      <p:sp>
        <p:nvSpPr>
          <p:cNvPr id="10" name="ZoneTexte 9"/>
          <p:cNvSpPr txBox="1"/>
          <p:nvPr/>
        </p:nvSpPr>
        <p:spPr>
          <a:xfrm>
            <a:off x="853437" y="5299582"/>
            <a:ext cx="7341325" cy="1200329"/>
          </a:xfrm>
          <a:prstGeom prst="rect">
            <a:avLst/>
          </a:prstGeom>
          <a:noFill/>
        </p:spPr>
        <p:txBody>
          <a:bodyPr wrap="square" rtlCol="0">
            <a:spAutoFit/>
          </a:bodyPr>
          <a:lstStyle/>
          <a:p>
            <a:r>
              <a:rPr lang="fr-FR" dirty="0">
                <a:solidFill>
                  <a:schemeClr val="bg1"/>
                </a:solidFill>
              </a:rPr>
              <a:t>On distingue les </a:t>
            </a:r>
            <a:r>
              <a:rPr lang="fr-FR" b="1" u="sng" dirty="0">
                <a:solidFill>
                  <a:schemeClr val="bg1"/>
                </a:solidFill>
              </a:rPr>
              <a:t>modèles paramétriques</a:t>
            </a:r>
            <a:r>
              <a:rPr lang="fr-FR" dirty="0">
                <a:solidFill>
                  <a:schemeClr val="bg1"/>
                </a:solidFill>
              </a:rPr>
              <a:t>, qui reposent sur des lois de probabilités connues et le théorème central-limite, des </a:t>
            </a:r>
            <a:r>
              <a:rPr lang="fr-FR" b="1" u="sng" dirty="0">
                <a:solidFill>
                  <a:schemeClr val="bg1"/>
                </a:solidFill>
              </a:rPr>
              <a:t>méthodes non-paramétriques</a:t>
            </a:r>
            <a:r>
              <a:rPr lang="fr-FR" b="1" dirty="0">
                <a:solidFill>
                  <a:schemeClr val="bg1"/>
                </a:solidFill>
              </a:rPr>
              <a:t> </a:t>
            </a:r>
            <a:r>
              <a:rPr lang="fr-FR" dirty="0">
                <a:solidFill>
                  <a:schemeClr val="bg1"/>
                </a:solidFill>
              </a:rPr>
              <a:t>qui ne font pas d’hypothèses sur la distribution des variables et sont plus adaptées aux petits échantillons</a:t>
            </a:r>
          </a:p>
        </p:txBody>
      </p:sp>
      <p:sp>
        <p:nvSpPr>
          <p:cNvPr id="2" name="Espace réservé du numéro de diapositive 1">
            <a:extLst>
              <a:ext uri="{FF2B5EF4-FFF2-40B4-BE49-F238E27FC236}">
                <a16:creationId xmlns:a16="http://schemas.microsoft.com/office/drawing/2014/main" id="{C989685A-248D-0173-E094-44148D5EA6A0}"/>
              </a:ext>
            </a:extLst>
          </p:cNvPr>
          <p:cNvSpPr>
            <a:spLocks noGrp="1"/>
          </p:cNvSpPr>
          <p:nvPr>
            <p:ph type="sldNum" sz="quarter" idx="12"/>
          </p:nvPr>
        </p:nvSpPr>
        <p:spPr/>
        <p:txBody>
          <a:bodyPr/>
          <a:lstStyle/>
          <a:p>
            <a:fld id="{04C8D40A-45DA-49FB-8D9A-B1F265F8EE6C}" type="slidenum">
              <a:rPr lang="fr-FR" smtClean="0"/>
              <a:t>121</a:t>
            </a:fld>
            <a:endParaRPr lang="fr-FR"/>
          </a:p>
        </p:txBody>
      </p:sp>
    </p:spTree>
    <p:extLst>
      <p:ext uri="{BB962C8B-B14F-4D97-AF65-F5344CB8AC3E}">
        <p14:creationId xmlns:p14="http://schemas.microsoft.com/office/powerpoint/2010/main" val="246318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531" y="0"/>
            <a:ext cx="3570880" cy="3474369"/>
          </a:xfrm>
          <a:prstGeom prst="rect">
            <a:avLst/>
          </a:prstGeom>
        </p:spPr>
      </p:pic>
      <p:cxnSp>
        <p:nvCxnSpPr>
          <p:cNvPr id="12" name="Connecteur droit 11"/>
          <p:cNvCxnSpPr/>
          <p:nvPr/>
        </p:nvCxnSpPr>
        <p:spPr>
          <a:xfrm>
            <a:off x="2851922" y="867371"/>
            <a:ext cx="3285892" cy="143479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 name="ZoneTexte 1"/>
          <p:cNvSpPr txBox="1"/>
          <p:nvPr/>
        </p:nvSpPr>
        <p:spPr>
          <a:xfrm>
            <a:off x="1345580" y="5322848"/>
            <a:ext cx="6765073" cy="923330"/>
          </a:xfrm>
          <a:prstGeom prst="rect">
            <a:avLst/>
          </a:prstGeom>
          <a:noFill/>
        </p:spPr>
        <p:txBody>
          <a:bodyPr wrap="square" rtlCol="0">
            <a:spAutoFit/>
          </a:bodyPr>
          <a:lstStyle/>
          <a:p>
            <a:endParaRPr lang="fr-FR" dirty="0"/>
          </a:p>
          <a:p>
            <a:endParaRPr lang="fr-FR" dirty="0"/>
          </a:p>
          <a:p>
            <a:r>
              <a:rPr lang="fr-FR" dirty="0">
                <a:solidFill>
                  <a:schemeClr val="accent2">
                    <a:lumMod val="75000"/>
                  </a:schemeClr>
                </a:solidFill>
              </a:rPr>
              <a:t>Date de sortie </a:t>
            </a:r>
            <a:r>
              <a:rPr lang="fr-FR" dirty="0"/>
              <a:t>= </a:t>
            </a:r>
            <a:r>
              <a:rPr lang="el-GR" dirty="0">
                <a:solidFill>
                  <a:schemeClr val="accent4">
                    <a:lumMod val="75000"/>
                  </a:schemeClr>
                </a:solidFill>
              </a:rPr>
              <a:t>α</a:t>
            </a:r>
            <a:r>
              <a:rPr lang="fr-FR" dirty="0">
                <a:solidFill>
                  <a:schemeClr val="accent4">
                    <a:lumMod val="75000"/>
                  </a:schemeClr>
                </a:solidFill>
              </a:rPr>
              <a:t> + </a:t>
            </a:r>
            <a:r>
              <a:rPr lang="el-GR" dirty="0">
                <a:solidFill>
                  <a:schemeClr val="accent4">
                    <a:lumMod val="75000"/>
                  </a:schemeClr>
                </a:solidFill>
              </a:rPr>
              <a:t>β</a:t>
            </a:r>
            <a:r>
              <a:rPr lang="fr-FR" dirty="0">
                <a:solidFill>
                  <a:schemeClr val="accent4">
                    <a:lumMod val="75000"/>
                  </a:schemeClr>
                </a:solidFill>
              </a:rPr>
              <a:t> * </a:t>
            </a:r>
            <a:r>
              <a:rPr lang="fr-FR" dirty="0">
                <a:solidFill>
                  <a:schemeClr val="accent1">
                    <a:lumMod val="75000"/>
                  </a:schemeClr>
                </a:solidFill>
              </a:rPr>
              <a:t>Température</a:t>
            </a:r>
          </a:p>
        </p:txBody>
      </p:sp>
      <p:cxnSp>
        <p:nvCxnSpPr>
          <p:cNvPr id="6" name="Connecteur droit avec flèche 5"/>
          <p:cNvCxnSpPr/>
          <p:nvPr/>
        </p:nvCxnSpPr>
        <p:spPr>
          <a:xfrm>
            <a:off x="2022088" y="5196468"/>
            <a:ext cx="0" cy="683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a:off x="4151971" y="5252223"/>
            <a:ext cx="0" cy="683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1486830" y="4827136"/>
            <a:ext cx="1665248" cy="369332"/>
          </a:xfrm>
          <a:prstGeom prst="rect">
            <a:avLst/>
          </a:prstGeom>
          <a:noFill/>
        </p:spPr>
        <p:txBody>
          <a:bodyPr wrap="square" rtlCol="0">
            <a:spAutoFit/>
          </a:bodyPr>
          <a:lstStyle/>
          <a:p>
            <a:r>
              <a:rPr lang="fr-FR" dirty="0"/>
              <a:t>je connais</a:t>
            </a:r>
          </a:p>
        </p:txBody>
      </p:sp>
      <p:sp>
        <p:nvSpPr>
          <p:cNvPr id="13" name="ZoneTexte 12"/>
          <p:cNvSpPr txBox="1"/>
          <p:nvPr/>
        </p:nvSpPr>
        <p:spPr>
          <a:xfrm>
            <a:off x="3662244" y="4822748"/>
            <a:ext cx="1665248" cy="369332"/>
          </a:xfrm>
          <a:prstGeom prst="rect">
            <a:avLst/>
          </a:prstGeom>
          <a:noFill/>
        </p:spPr>
        <p:txBody>
          <a:bodyPr wrap="square" rtlCol="0">
            <a:spAutoFit/>
          </a:bodyPr>
          <a:lstStyle/>
          <a:p>
            <a:r>
              <a:rPr lang="fr-FR" dirty="0"/>
              <a:t>je connais</a:t>
            </a:r>
          </a:p>
        </p:txBody>
      </p:sp>
      <p:sp>
        <p:nvSpPr>
          <p:cNvPr id="14" name="ZoneTexte 13"/>
          <p:cNvSpPr txBox="1"/>
          <p:nvPr/>
        </p:nvSpPr>
        <p:spPr>
          <a:xfrm>
            <a:off x="2427251" y="4233438"/>
            <a:ext cx="1665248" cy="369332"/>
          </a:xfrm>
          <a:prstGeom prst="rect">
            <a:avLst/>
          </a:prstGeom>
          <a:noFill/>
        </p:spPr>
        <p:txBody>
          <a:bodyPr wrap="square" rtlCol="0">
            <a:spAutoFit/>
          </a:bodyPr>
          <a:lstStyle/>
          <a:p>
            <a:r>
              <a:rPr lang="fr-FR" dirty="0"/>
              <a:t>je dois estimer</a:t>
            </a:r>
          </a:p>
        </p:txBody>
      </p:sp>
      <p:cxnSp>
        <p:nvCxnSpPr>
          <p:cNvPr id="16" name="Connecteur droit avec flèche 15"/>
          <p:cNvCxnSpPr/>
          <p:nvPr/>
        </p:nvCxnSpPr>
        <p:spPr>
          <a:xfrm>
            <a:off x="3152078" y="4568281"/>
            <a:ext cx="0" cy="1312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flipH="1">
            <a:off x="3048000" y="423746"/>
            <a:ext cx="2579649" cy="498088"/>
          </a:xfrm>
          <a:prstGeom prst="straightConnector1">
            <a:avLst/>
          </a:prstGeom>
          <a:ln w="9525">
            <a:solidFill>
              <a:schemeClr val="accent4">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5823727" y="107438"/>
            <a:ext cx="2981093" cy="1477328"/>
          </a:xfrm>
          <a:prstGeom prst="rect">
            <a:avLst/>
          </a:prstGeom>
          <a:noFill/>
        </p:spPr>
        <p:txBody>
          <a:bodyPr wrap="square" rtlCol="0">
            <a:spAutoFit/>
          </a:bodyPr>
          <a:lstStyle/>
          <a:p>
            <a:r>
              <a:rPr lang="el-GR" b="1" dirty="0">
                <a:solidFill>
                  <a:schemeClr val="accent4">
                    <a:lumMod val="75000"/>
                  </a:schemeClr>
                </a:solidFill>
              </a:rPr>
              <a:t>α </a:t>
            </a:r>
            <a:r>
              <a:rPr lang="fr-FR" b="1" dirty="0">
                <a:solidFill>
                  <a:schemeClr val="accent4">
                    <a:lumMod val="75000"/>
                  </a:schemeClr>
                </a:solidFill>
              </a:rPr>
              <a:t>: </a:t>
            </a:r>
            <a:r>
              <a:rPr lang="fr-FR" dirty="0">
                <a:solidFill>
                  <a:schemeClr val="accent4">
                    <a:lumMod val="75000"/>
                  </a:schemeClr>
                </a:solidFill>
              </a:rPr>
              <a:t>quelle serait la date de sortie si la température maximale en février – mars était 0°C ? </a:t>
            </a:r>
            <a:r>
              <a:rPr lang="fr-FR" b="1" dirty="0">
                <a:solidFill>
                  <a:schemeClr val="accent4">
                    <a:lumMod val="75000"/>
                  </a:schemeClr>
                </a:solidFill>
              </a:rPr>
              <a:t>Ordonnée à l’origine </a:t>
            </a:r>
            <a:r>
              <a:rPr lang="fr-FR" i="1" dirty="0">
                <a:solidFill>
                  <a:schemeClr val="accent4">
                    <a:lumMod val="75000"/>
                  </a:schemeClr>
                </a:solidFill>
              </a:rPr>
              <a:t>(« </a:t>
            </a:r>
            <a:r>
              <a:rPr lang="fr-FR" i="1" dirty="0" err="1">
                <a:solidFill>
                  <a:schemeClr val="accent4">
                    <a:lumMod val="75000"/>
                  </a:schemeClr>
                </a:solidFill>
              </a:rPr>
              <a:t>Intercept</a:t>
            </a:r>
            <a:r>
              <a:rPr lang="fr-FR" i="1" dirty="0">
                <a:solidFill>
                  <a:schemeClr val="accent4">
                    <a:lumMod val="75000"/>
                  </a:schemeClr>
                </a:solidFill>
              </a:rPr>
              <a:t> »)</a:t>
            </a:r>
          </a:p>
        </p:txBody>
      </p:sp>
      <p:sp>
        <p:nvSpPr>
          <p:cNvPr id="19" name="ZoneTexte 18"/>
          <p:cNvSpPr txBox="1"/>
          <p:nvPr/>
        </p:nvSpPr>
        <p:spPr>
          <a:xfrm>
            <a:off x="6162907" y="1932567"/>
            <a:ext cx="2981093" cy="1200329"/>
          </a:xfrm>
          <a:prstGeom prst="rect">
            <a:avLst/>
          </a:prstGeom>
          <a:noFill/>
        </p:spPr>
        <p:txBody>
          <a:bodyPr wrap="square" rtlCol="0">
            <a:spAutoFit/>
          </a:bodyPr>
          <a:lstStyle/>
          <a:p>
            <a:r>
              <a:rPr lang="el-GR" b="1" dirty="0">
                <a:solidFill>
                  <a:schemeClr val="accent4">
                    <a:lumMod val="75000"/>
                  </a:schemeClr>
                </a:solidFill>
              </a:rPr>
              <a:t>β </a:t>
            </a:r>
            <a:r>
              <a:rPr lang="fr-FR" b="1" dirty="0">
                <a:solidFill>
                  <a:schemeClr val="accent4">
                    <a:lumMod val="75000"/>
                  </a:schemeClr>
                </a:solidFill>
              </a:rPr>
              <a:t>: </a:t>
            </a:r>
            <a:r>
              <a:rPr lang="fr-FR" dirty="0">
                <a:solidFill>
                  <a:schemeClr val="accent4">
                    <a:lumMod val="75000"/>
                  </a:schemeClr>
                </a:solidFill>
              </a:rPr>
              <a:t>de combien varie la date de sortie pour chaque degré de température? </a:t>
            </a:r>
            <a:r>
              <a:rPr lang="fr-FR" b="1" dirty="0">
                <a:solidFill>
                  <a:schemeClr val="accent4">
                    <a:lumMod val="75000"/>
                  </a:schemeClr>
                </a:solidFill>
              </a:rPr>
              <a:t>Pente </a:t>
            </a:r>
            <a:r>
              <a:rPr lang="fr-FR" i="1" dirty="0">
                <a:solidFill>
                  <a:schemeClr val="accent4">
                    <a:lumMod val="75000"/>
                  </a:schemeClr>
                </a:solidFill>
              </a:rPr>
              <a:t>(« </a:t>
            </a:r>
            <a:r>
              <a:rPr lang="fr-FR" i="1" dirty="0" err="1">
                <a:solidFill>
                  <a:schemeClr val="accent4">
                    <a:lumMod val="75000"/>
                  </a:schemeClr>
                </a:solidFill>
              </a:rPr>
              <a:t>Slope</a:t>
            </a:r>
            <a:r>
              <a:rPr lang="fr-FR" i="1" dirty="0">
                <a:solidFill>
                  <a:schemeClr val="accent4">
                    <a:lumMod val="75000"/>
                  </a:schemeClr>
                </a:solidFill>
              </a:rPr>
              <a:t> »)</a:t>
            </a:r>
          </a:p>
        </p:txBody>
      </p:sp>
      <p:sp>
        <p:nvSpPr>
          <p:cNvPr id="18" name="ZoneTexte 17"/>
          <p:cNvSpPr txBox="1"/>
          <p:nvPr/>
        </p:nvSpPr>
        <p:spPr>
          <a:xfrm>
            <a:off x="5565385" y="4307185"/>
            <a:ext cx="3221776" cy="2031325"/>
          </a:xfrm>
          <a:prstGeom prst="rect">
            <a:avLst/>
          </a:prstGeom>
          <a:noFill/>
        </p:spPr>
        <p:txBody>
          <a:bodyPr wrap="square" rtlCol="0">
            <a:spAutoFit/>
          </a:bodyPr>
          <a:lstStyle/>
          <a:p>
            <a:pPr algn="just"/>
            <a:r>
              <a:rPr lang="fr-FR" dirty="0"/>
              <a:t>Cette droite est mon </a:t>
            </a:r>
            <a:r>
              <a:rPr lang="fr-FR" b="1" dirty="0"/>
              <a:t>modèle </a:t>
            </a:r>
            <a:r>
              <a:rPr lang="fr-FR" dirty="0"/>
              <a:t>= une </a:t>
            </a:r>
            <a:r>
              <a:rPr lang="fr-FR" b="1" dirty="0"/>
              <a:t>représentation mathématique </a:t>
            </a:r>
            <a:r>
              <a:rPr lang="fr-FR" dirty="0"/>
              <a:t>de mon hypothèse dont je vais chercher à </a:t>
            </a:r>
            <a:r>
              <a:rPr lang="fr-FR" b="1" dirty="0"/>
              <a:t>estimer </a:t>
            </a:r>
            <a:r>
              <a:rPr lang="fr-FR" dirty="0"/>
              <a:t>les </a:t>
            </a:r>
            <a:r>
              <a:rPr lang="fr-FR" b="1" dirty="0"/>
              <a:t>paramètres</a:t>
            </a:r>
            <a:r>
              <a:rPr lang="fr-FR" dirty="0"/>
              <a:t> à partir des données.</a:t>
            </a:r>
            <a:r>
              <a:rPr lang="fr-FR" b="1" dirty="0"/>
              <a:t> </a:t>
            </a:r>
          </a:p>
          <a:p>
            <a:pPr algn="just"/>
            <a:endParaRPr lang="fr-FR" b="1" dirty="0"/>
          </a:p>
        </p:txBody>
      </p:sp>
      <p:cxnSp>
        <p:nvCxnSpPr>
          <p:cNvPr id="21" name="Connecteur droit avec flèche 20"/>
          <p:cNvCxnSpPr/>
          <p:nvPr/>
        </p:nvCxnSpPr>
        <p:spPr>
          <a:xfrm flipH="1" flipV="1">
            <a:off x="5112984" y="1826394"/>
            <a:ext cx="506219" cy="32143"/>
          </a:xfrm>
          <a:prstGeom prst="straightConnector1">
            <a:avLst/>
          </a:prstGeom>
          <a:ln w="38100">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Arc 24"/>
          <p:cNvSpPr/>
          <p:nvPr/>
        </p:nvSpPr>
        <p:spPr>
          <a:xfrm rot="2287763">
            <a:off x="5198309" y="1756727"/>
            <a:ext cx="510165" cy="436190"/>
          </a:xfrm>
          <a:prstGeom prst="arc">
            <a:avLst>
              <a:gd name="adj1" fmla="val 17512218"/>
              <a:gd name="adj2" fmla="val 0"/>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26" name="Connecteur droit avec flèche 25"/>
          <p:cNvCxnSpPr/>
          <p:nvPr/>
        </p:nvCxnSpPr>
        <p:spPr>
          <a:xfrm>
            <a:off x="5100592" y="1913516"/>
            <a:ext cx="24783" cy="1001980"/>
          </a:xfrm>
          <a:prstGeom prst="straightConnector1">
            <a:avLst/>
          </a:prstGeom>
          <a:ln w="38100">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a:off x="5619203" y="2121117"/>
            <a:ext cx="8446" cy="794379"/>
          </a:xfrm>
          <a:prstGeom prst="straightConnector1">
            <a:avLst/>
          </a:prstGeom>
          <a:ln w="38100">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9394A01F-93D5-8C8F-D34E-47D0CF0E6B7B}"/>
              </a:ext>
            </a:extLst>
          </p:cNvPr>
          <p:cNvSpPr>
            <a:spLocks noGrp="1"/>
          </p:cNvSpPr>
          <p:nvPr>
            <p:ph type="sldNum" sz="quarter" idx="12"/>
          </p:nvPr>
        </p:nvSpPr>
        <p:spPr/>
        <p:txBody>
          <a:bodyPr/>
          <a:lstStyle/>
          <a:p>
            <a:fld id="{04C8D40A-45DA-49FB-8D9A-B1F265F8EE6C}" type="slidenum">
              <a:rPr lang="fr-FR" smtClean="0"/>
              <a:t>13</a:t>
            </a:fld>
            <a:endParaRPr lang="fr-FR"/>
          </a:p>
        </p:txBody>
      </p:sp>
    </p:spTree>
    <p:extLst>
      <p:ext uri="{BB962C8B-B14F-4D97-AF65-F5344CB8AC3E}">
        <p14:creationId xmlns:p14="http://schemas.microsoft.com/office/powerpoint/2010/main" val="726118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531" y="0"/>
            <a:ext cx="3570880" cy="3474369"/>
          </a:xfrm>
          <a:prstGeom prst="rect">
            <a:avLst/>
          </a:prstGeom>
        </p:spPr>
      </p:pic>
      <p:cxnSp>
        <p:nvCxnSpPr>
          <p:cNvPr id="12" name="Connecteur droit 11"/>
          <p:cNvCxnSpPr/>
          <p:nvPr/>
        </p:nvCxnSpPr>
        <p:spPr>
          <a:xfrm>
            <a:off x="2851922" y="867371"/>
            <a:ext cx="3285892" cy="143479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6162907" y="1932567"/>
            <a:ext cx="2981093" cy="1200329"/>
          </a:xfrm>
          <a:prstGeom prst="rect">
            <a:avLst/>
          </a:prstGeom>
          <a:noFill/>
        </p:spPr>
        <p:txBody>
          <a:bodyPr wrap="square" rtlCol="0">
            <a:spAutoFit/>
          </a:bodyPr>
          <a:lstStyle/>
          <a:p>
            <a:r>
              <a:rPr lang="el-GR" b="1" dirty="0">
                <a:solidFill>
                  <a:schemeClr val="accent4">
                    <a:lumMod val="75000"/>
                  </a:schemeClr>
                </a:solidFill>
              </a:rPr>
              <a:t>β </a:t>
            </a:r>
            <a:r>
              <a:rPr lang="fr-FR" b="1" dirty="0">
                <a:solidFill>
                  <a:schemeClr val="accent4">
                    <a:lumMod val="75000"/>
                  </a:schemeClr>
                </a:solidFill>
              </a:rPr>
              <a:t>: </a:t>
            </a:r>
            <a:r>
              <a:rPr lang="fr-FR" dirty="0">
                <a:solidFill>
                  <a:schemeClr val="accent4">
                    <a:lumMod val="75000"/>
                  </a:schemeClr>
                </a:solidFill>
              </a:rPr>
              <a:t>de combien varie la date de sortie pour chaque degré de température? </a:t>
            </a:r>
            <a:r>
              <a:rPr lang="fr-FR" b="1" dirty="0">
                <a:solidFill>
                  <a:schemeClr val="accent4">
                    <a:lumMod val="75000"/>
                  </a:schemeClr>
                </a:solidFill>
              </a:rPr>
              <a:t>Pente </a:t>
            </a:r>
            <a:r>
              <a:rPr lang="fr-FR" i="1" dirty="0">
                <a:solidFill>
                  <a:schemeClr val="accent4">
                    <a:lumMod val="75000"/>
                  </a:schemeClr>
                </a:solidFill>
              </a:rPr>
              <a:t>(« </a:t>
            </a:r>
            <a:r>
              <a:rPr lang="fr-FR" i="1" dirty="0" err="1">
                <a:solidFill>
                  <a:schemeClr val="accent4">
                    <a:lumMod val="75000"/>
                  </a:schemeClr>
                </a:solidFill>
              </a:rPr>
              <a:t>Slope</a:t>
            </a:r>
            <a:r>
              <a:rPr lang="fr-FR" i="1" dirty="0">
                <a:solidFill>
                  <a:schemeClr val="accent4">
                    <a:lumMod val="75000"/>
                  </a:schemeClr>
                </a:solidFill>
              </a:rPr>
              <a:t> »)</a:t>
            </a:r>
          </a:p>
        </p:txBody>
      </p:sp>
      <p:cxnSp>
        <p:nvCxnSpPr>
          <p:cNvPr id="21" name="Connecteur droit avec flèche 20"/>
          <p:cNvCxnSpPr/>
          <p:nvPr/>
        </p:nvCxnSpPr>
        <p:spPr>
          <a:xfrm flipH="1" flipV="1">
            <a:off x="5112984" y="1826394"/>
            <a:ext cx="506219" cy="32143"/>
          </a:xfrm>
          <a:prstGeom prst="straightConnector1">
            <a:avLst/>
          </a:prstGeom>
          <a:ln w="38100">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Arc 24"/>
          <p:cNvSpPr/>
          <p:nvPr/>
        </p:nvSpPr>
        <p:spPr>
          <a:xfrm rot="2287763">
            <a:off x="5198309" y="1756727"/>
            <a:ext cx="510165" cy="436190"/>
          </a:xfrm>
          <a:prstGeom prst="arc">
            <a:avLst>
              <a:gd name="adj1" fmla="val 17512218"/>
              <a:gd name="adj2" fmla="val 0"/>
            </a:avLst>
          </a:prstGeom>
          <a:ln w="381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26" name="Connecteur droit avec flèche 25"/>
          <p:cNvCxnSpPr/>
          <p:nvPr/>
        </p:nvCxnSpPr>
        <p:spPr>
          <a:xfrm>
            <a:off x="5100592" y="1913516"/>
            <a:ext cx="24783" cy="1001980"/>
          </a:xfrm>
          <a:prstGeom prst="straightConnector1">
            <a:avLst/>
          </a:prstGeom>
          <a:ln w="38100">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a:off x="5619203" y="2121117"/>
            <a:ext cx="8446" cy="794379"/>
          </a:xfrm>
          <a:prstGeom prst="straightConnector1">
            <a:avLst/>
          </a:prstGeom>
          <a:ln w="38100">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ZoneTexte 2"/>
          <p:cNvSpPr txBox="1"/>
          <p:nvPr/>
        </p:nvSpPr>
        <p:spPr>
          <a:xfrm>
            <a:off x="386576" y="3798849"/>
            <a:ext cx="8251902" cy="646331"/>
          </a:xfrm>
          <a:prstGeom prst="rect">
            <a:avLst/>
          </a:prstGeom>
          <a:noFill/>
        </p:spPr>
        <p:txBody>
          <a:bodyPr wrap="square" rtlCol="0">
            <a:spAutoFit/>
          </a:bodyPr>
          <a:lstStyle/>
          <a:p>
            <a:r>
              <a:rPr lang="fr-FR" dirty="0"/>
              <a:t>Problème : tous les points ne sont pas exactement alignés sur la droite : il y a une </a:t>
            </a:r>
            <a:r>
              <a:rPr lang="fr-FR" b="1" dirty="0"/>
              <a:t>tendance centrale (</a:t>
            </a:r>
            <a:r>
              <a:rPr lang="el-GR" b="1" dirty="0"/>
              <a:t>β</a:t>
            </a:r>
            <a:r>
              <a:rPr lang="fr-FR" b="1" dirty="0"/>
              <a:t>) </a:t>
            </a:r>
            <a:r>
              <a:rPr lang="fr-FR" dirty="0"/>
              <a:t>et une </a:t>
            </a:r>
            <a:r>
              <a:rPr lang="fr-FR" b="1" dirty="0"/>
              <a:t>erreur. </a:t>
            </a:r>
            <a:r>
              <a:rPr lang="fr-FR" dirty="0"/>
              <a:t>Commençons par </a:t>
            </a:r>
            <a:r>
              <a:rPr lang="el-GR" dirty="0"/>
              <a:t>β</a:t>
            </a:r>
            <a:r>
              <a:rPr lang="fr-FR" dirty="0"/>
              <a:t>.</a:t>
            </a:r>
          </a:p>
        </p:txBody>
      </p:sp>
      <p:sp>
        <p:nvSpPr>
          <p:cNvPr id="4" name="Espace réservé du numéro de diapositive 3">
            <a:extLst>
              <a:ext uri="{FF2B5EF4-FFF2-40B4-BE49-F238E27FC236}">
                <a16:creationId xmlns:a16="http://schemas.microsoft.com/office/drawing/2014/main" id="{7B8E6C59-3D1D-0DA5-404E-67ABF8307281}"/>
              </a:ext>
            </a:extLst>
          </p:cNvPr>
          <p:cNvSpPr>
            <a:spLocks noGrp="1"/>
          </p:cNvSpPr>
          <p:nvPr>
            <p:ph type="sldNum" sz="quarter" idx="12"/>
          </p:nvPr>
        </p:nvSpPr>
        <p:spPr/>
        <p:txBody>
          <a:bodyPr/>
          <a:lstStyle/>
          <a:p>
            <a:fld id="{04C8D40A-45DA-49FB-8D9A-B1F265F8EE6C}" type="slidenum">
              <a:rPr lang="fr-FR" smtClean="0"/>
              <a:t>14</a:t>
            </a:fld>
            <a:endParaRPr lang="fr-FR"/>
          </a:p>
        </p:txBody>
      </p:sp>
    </p:spTree>
    <p:extLst>
      <p:ext uri="{BB962C8B-B14F-4D97-AF65-F5344CB8AC3E}">
        <p14:creationId xmlns:p14="http://schemas.microsoft.com/office/powerpoint/2010/main" val="2869265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531" y="0"/>
            <a:ext cx="3570880" cy="3474369"/>
          </a:xfrm>
          <a:prstGeom prst="rect">
            <a:avLst/>
          </a:prstGeom>
        </p:spPr>
      </p:pic>
      <p:cxnSp>
        <p:nvCxnSpPr>
          <p:cNvPr id="12" name="Connecteur droit 11"/>
          <p:cNvCxnSpPr/>
          <p:nvPr/>
        </p:nvCxnSpPr>
        <p:spPr>
          <a:xfrm>
            <a:off x="2851922" y="867371"/>
            <a:ext cx="3285892" cy="143479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 name="ZoneTexte 2"/>
          <p:cNvSpPr txBox="1"/>
          <p:nvPr/>
        </p:nvSpPr>
        <p:spPr>
          <a:xfrm>
            <a:off x="386576" y="3798849"/>
            <a:ext cx="8251902" cy="1200329"/>
          </a:xfrm>
          <a:prstGeom prst="rect">
            <a:avLst/>
          </a:prstGeom>
          <a:noFill/>
        </p:spPr>
        <p:txBody>
          <a:bodyPr wrap="square" rtlCol="0">
            <a:spAutoFit/>
          </a:bodyPr>
          <a:lstStyle/>
          <a:p>
            <a:r>
              <a:rPr lang="fr-FR" dirty="0"/>
              <a:t>Mon but : tracer une droite qui passe </a:t>
            </a:r>
            <a:r>
              <a:rPr lang="fr-FR" b="1" dirty="0"/>
              <a:t>au plus près de chaque point </a:t>
            </a:r>
            <a:r>
              <a:rPr lang="fr-FR" dirty="0"/>
              <a:t>de donnée.</a:t>
            </a:r>
          </a:p>
          <a:p>
            <a:endParaRPr lang="fr-FR" dirty="0"/>
          </a:p>
          <a:p>
            <a:r>
              <a:rPr lang="fr-FR" dirty="0"/>
              <a:t>Afin d’y parvenir, je décide que cette droite doit au moins passer par la température moyenne et la date de sortie moyenne</a:t>
            </a:r>
          </a:p>
        </p:txBody>
      </p:sp>
      <p:cxnSp>
        <p:nvCxnSpPr>
          <p:cNvPr id="5" name="Connecteur droit 4"/>
          <p:cNvCxnSpPr/>
          <p:nvPr/>
        </p:nvCxnSpPr>
        <p:spPr>
          <a:xfrm>
            <a:off x="4223803" y="386575"/>
            <a:ext cx="0" cy="298109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Rectangle 2"/>
          <p:cNvSpPr>
            <a:spLocks noChangeArrowheads="1"/>
          </p:cNvSpPr>
          <p:nvPr/>
        </p:nvSpPr>
        <p:spPr bwMode="auto">
          <a:xfrm>
            <a:off x="1345580" y="1352273"/>
            <a:ext cx="1187606" cy="1692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accent1">
                    <a:lumMod val="75000"/>
                  </a:schemeClr>
                </a:solidFill>
                <a:effectLst/>
              </a:rPr>
              <a:t>54.34 jours</a:t>
            </a:r>
            <a:endParaRPr lang="fr-FR" altLang="fr-FR" sz="1100" dirty="0">
              <a:solidFill>
                <a:schemeClr val="accent1">
                  <a:lumMod val="75000"/>
                </a:schemeClr>
              </a:solidFill>
            </a:endParaRPr>
          </a:p>
        </p:txBody>
      </p:sp>
      <p:sp>
        <p:nvSpPr>
          <p:cNvPr id="14" name="Rectangle 13"/>
          <p:cNvSpPr/>
          <p:nvPr/>
        </p:nvSpPr>
        <p:spPr>
          <a:xfrm>
            <a:off x="3776545" y="2466801"/>
            <a:ext cx="484428" cy="261610"/>
          </a:xfrm>
          <a:prstGeom prst="rect">
            <a:avLst/>
          </a:prstGeom>
        </p:spPr>
        <p:txBody>
          <a:bodyPr wrap="none">
            <a:spAutoFit/>
          </a:bodyPr>
          <a:lstStyle/>
          <a:p>
            <a:r>
              <a:rPr lang="fr-FR" sz="1100" dirty="0">
                <a:solidFill>
                  <a:schemeClr val="accent1">
                    <a:lumMod val="75000"/>
                  </a:schemeClr>
                </a:solidFill>
              </a:rPr>
              <a:t>14 °C</a:t>
            </a:r>
          </a:p>
        </p:txBody>
      </p:sp>
      <p:cxnSp>
        <p:nvCxnSpPr>
          <p:cNvPr id="15" name="Connecteur droit 14"/>
          <p:cNvCxnSpPr/>
          <p:nvPr/>
        </p:nvCxnSpPr>
        <p:spPr>
          <a:xfrm>
            <a:off x="2039286" y="1521550"/>
            <a:ext cx="444329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ZoneTexte 7"/>
              <p:cNvSpPr txBox="1"/>
              <p:nvPr/>
            </p:nvSpPr>
            <p:spPr>
              <a:xfrm>
                <a:off x="1170180" y="1298411"/>
                <a:ext cx="42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i="1" smtClean="0">
                              <a:solidFill>
                                <a:schemeClr val="accent1">
                                  <a:lumMod val="75000"/>
                                </a:schemeClr>
                              </a:solidFill>
                              <a:latin typeface="Cambria Math" panose="02040503050406030204" pitchFamily="18" charset="0"/>
                            </a:rPr>
                          </m:ctrlPr>
                        </m:accPr>
                        <m:e>
                          <m:r>
                            <a:rPr lang="fr-FR" b="0" i="1" smtClean="0">
                              <a:solidFill>
                                <a:schemeClr val="accent1">
                                  <a:lumMod val="75000"/>
                                </a:schemeClr>
                              </a:solidFill>
                              <a:latin typeface="Cambria Math" panose="02040503050406030204" pitchFamily="18" charset="0"/>
                            </a:rPr>
                            <m:t>𝑦</m:t>
                          </m:r>
                        </m:e>
                      </m:acc>
                      <m:r>
                        <a:rPr lang="fr-FR" b="0" i="1" smtClean="0">
                          <a:solidFill>
                            <a:schemeClr val="accent1">
                              <a:lumMod val="75000"/>
                            </a:schemeClr>
                          </a:solidFill>
                          <a:latin typeface="Cambria Math" panose="02040503050406030204" pitchFamily="18" charset="0"/>
                        </a:rPr>
                        <m:t>=</m:t>
                      </m:r>
                    </m:oMath>
                  </m:oMathPara>
                </a14:m>
                <a:endParaRPr lang="fr-FR" dirty="0"/>
              </a:p>
            </p:txBody>
          </p:sp>
        </mc:Choice>
        <mc:Fallback xmlns="">
          <p:sp>
            <p:nvSpPr>
              <p:cNvPr id="8" name="ZoneTexte 7"/>
              <p:cNvSpPr txBox="1">
                <a:spLocks noRot="1" noChangeAspect="1" noMove="1" noResize="1" noEditPoints="1" noAdjustHandles="1" noChangeArrowheads="1" noChangeShapeType="1" noTextEdit="1"/>
              </p:cNvSpPr>
              <p:nvPr/>
            </p:nvSpPr>
            <p:spPr>
              <a:xfrm>
                <a:off x="1170180" y="1298411"/>
                <a:ext cx="423962" cy="276999"/>
              </a:xfrm>
              <a:prstGeom prst="rect">
                <a:avLst/>
              </a:prstGeom>
              <a:blipFill rotWithShape="0">
                <a:blip r:embed="rId3"/>
                <a:stretch>
                  <a:fillRect l="-12857" r="-17143" b="-26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ZoneTexte 19"/>
              <p:cNvSpPr txBox="1"/>
              <p:nvPr/>
            </p:nvSpPr>
            <p:spPr>
              <a:xfrm>
                <a:off x="3413281" y="2461487"/>
                <a:ext cx="42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i="1" smtClean="0">
                              <a:solidFill>
                                <a:schemeClr val="accent1">
                                  <a:lumMod val="75000"/>
                                </a:schemeClr>
                              </a:solidFill>
                              <a:latin typeface="Cambria Math" panose="02040503050406030204" pitchFamily="18" charset="0"/>
                            </a:rPr>
                          </m:ctrlPr>
                        </m:accPr>
                        <m:e>
                          <m:r>
                            <a:rPr lang="fr-FR" b="0" i="1" smtClean="0">
                              <a:solidFill>
                                <a:schemeClr val="accent1">
                                  <a:lumMod val="75000"/>
                                </a:schemeClr>
                              </a:solidFill>
                              <a:latin typeface="Cambria Math" panose="02040503050406030204" pitchFamily="18" charset="0"/>
                            </a:rPr>
                            <m:t>𝑥</m:t>
                          </m:r>
                        </m:e>
                      </m:acc>
                      <m:r>
                        <a:rPr lang="fr-FR" b="0" i="1" smtClean="0">
                          <a:solidFill>
                            <a:schemeClr val="accent1">
                              <a:lumMod val="75000"/>
                            </a:schemeClr>
                          </a:solidFill>
                          <a:latin typeface="Cambria Math" panose="02040503050406030204" pitchFamily="18" charset="0"/>
                        </a:rPr>
                        <m:t>=</m:t>
                      </m:r>
                    </m:oMath>
                  </m:oMathPara>
                </a14:m>
                <a:endParaRPr lang="fr-FR" dirty="0"/>
              </a:p>
            </p:txBody>
          </p:sp>
        </mc:Choice>
        <mc:Fallback xmlns="">
          <p:sp>
            <p:nvSpPr>
              <p:cNvPr id="20" name="ZoneTexte 19"/>
              <p:cNvSpPr txBox="1">
                <a:spLocks noRot="1" noChangeAspect="1" noMove="1" noResize="1" noEditPoints="1" noAdjustHandles="1" noChangeArrowheads="1" noChangeShapeType="1" noTextEdit="1"/>
              </p:cNvSpPr>
              <p:nvPr/>
            </p:nvSpPr>
            <p:spPr>
              <a:xfrm>
                <a:off x="3413281" y="2461487"/>
                <a:ext cx="423962" cy="276999"/>
              </a:xfrm>
              <a:prstGeom prst="rect">
                <a:avLst/>
              </a:prstGeom>
              <a:blipFill rotWithShape="0">
                <a:blip r:embed="rId4"/>
                <a:stretch>
                  <a:fillRect l="-7246" r="-21739"/>
                </a:stretch>
              </a:blipFill>
            </p:spPr>
            <p:txBody>
              <a:bodyPr/>
              <a:lstStyle/>
              <a:p>
                <a:r>
                  <a:rPr lang="fr-FR">
                    <a:noFill/>
                  </a:rPr>
                  <a:t> </a:t>
                </a:r>
              </a:p>
            </p:txBody>
          </p:sp>
        </mc:Fallback>
      </mc:AlternateContent>
      <p:sp>
        <p:nvSpPr>
          <p:cNvPr id="4" name="Espace réservé du numéro de diapositive 3">
            <a:extLst>
              <a:ext uri="{FF2B5EF4-FFF2-40B4-BE49-F238E27FC236}">
                <a16:creationId xmlns:a16="http://schemas.microsoft.com/office/drawing/2014/main" id="{803423D2-19B6-AF34-D7FF-947D97EC5CB1}"/>
              </a:ext>
            </a:extLst>
          </p:cNvPr>
          <p:cNvSpPr>
            <a:spLocks noGrp="1"/>
          </p:cNvSpPr>
          <p:nvPr>
            <p:ph type="sldNum" sz="quarter" idx="12"/>
          </p:nvPr>
        </p:nvSpPr>
        <p:spPr/>
        <p:txBody>
          <a:bodyPr/>
          <a:lstStyle/>
          <a:p>
            <a:fld id="{04C8D40A-45DA-49FB-8D9A-B1F265F8EE6C}" type="slidenum">
              <a:rPr lang="fr-FR" smtClean="0"/>
              <a:t>15</a:t>
            </a:fld>
            <a:endParaRPr lang="fr-FR"/>
          </a:p>
        </p:txBody>
      </p:sp>
    </p:spTree>
    <p:extLst>
      <p:ext uri="{BB962C8B-B14F-4D97-AF65-F5344CB8AC3E}">
        <p14:creationId xmlns:p14="http://schemas.microsoft.com/office/powerpoint/2010/main" val="370073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531" y="0"/>
            <a:ext cx="3570880" cy="3474369"/>
          </a:xfrm>
          <a:prstGeom prst="rect">
            <a:avLst/>
          </a:prstGeom>
        </p:spPr>
      </p:pic>
      <p:sp>
        <p:nvSpPr>
          <p:cNvPr id="3" name="ZoneTexte 2"/>
          <p:cNvSpPr txBox="1"/>
          <p:nvPr/>
        </p:nvSpPr>
        <p:spPr>
          <a:xfrm>
            <a:off x="423747" y="3561227"/>
            <a:ext cx="8251902" cy="2031325"/>
          </a:xfrm>
          <a:prstGeom prst="rect">
            <a:avLst/>
          </a:prstGeom>
          <a:noFill/>
        </p:spPr>
        <p:txBody>
          <a:bodyPr wrap="square" rtlCol="0">
            <a:spAutoFit/>
          </a:bodyPr>
          <a:lstStyle/>
          <a:p>
            <a:r>
              <a:rPr lang="fr-FR" dirty="0"/>
              <a:t>Mon but : tracer une droite qui passe </a:t>
            </a:r>
            <a:r>
              <a:rPr lang="fr-FR" b="1" dirty="0"/>
              <a:t>au plus près de chaque point </a:t>
            </a:r>
            <a:r>
              <a:rPr lang="fr-FR" dirty="0"/>
              <a:t>de donnée.</a:t>
            </a:r>
          </a:p>
          <a:p>
            <a:endParaRPr lang="fr-FR" dirty="0"/>
          </a:p>
          <a:p>
            <a:r>
              <a:rPr lang="fr-FR" dirty="0"/>
              <a:t>Afin d’y parvenir, je décide que cette droite doit au moins passer par la température moyenne et la date de sortie moyenne</a:t>
            </a:r>
          </a:p>
          <a:p>
            <a:endParaRPr lang="fr-FR" dirty="0"/>
          </a:p>
          <a:p>
            <a:r>
              <a:rPr lang="fr-FR" dirty="0"/>
              <a:t>Je trace toutes les droites possibles entre chaque point de données et ce point de référence</a:t>
            </a:r>
          </a:p>
        </p:txBody>
      </p:sp>
      <p:cxnSp>
        <p:nvCxnSpPr>
          <p:cNvPr id="5" name="Connecteur droit 4"/>
          <p:cNvCxnSpPr/>
          <p:nvPr/>
        </p:nvCxnSpPr>
        <p:spPr>
          <a:xfrm>
            <a:off x="4223803" y="386575"/>
            <a:ext cx="0" cy="298109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Rectangle 2"/>
          <p:cNvSpPr>
            <a:spLocks noChangeArrowheads="1"/>
          </p:cNvSpPr>
          <p:nvPr/>
        </p:nvSpPr>
        <p:spPr bwMode="auto">
          <a:xfrm>
            <a:off x="1345580" y="1352273"/>
            <a:ext cx="1187606" cy="1692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accent1">
                    <a:lumMod val="75000"/>
                  </a:schemeClr>
                </a:solidFill>
                <a:effectLst/>
              </a:rPr>
              <a:t>54.34 jours</a:t>
            </a:r>
            <a:endParaRPr lang="fr-FR" altLang="fr-FR" sz="1100" dirty="0">
              <a:solidFill>
                <a:schemeClr val="accent1">
                  <a:lumMod val="75000"/>
                </a:schemeClr>
              </a:solidFill>
            </a:endParaRPr>
          </a:p>
        </p:txBody>
      </p:sp>
      <p:sp>
        <p:nvSpPr>
          <p:cNvPr id="14" name="Rectangle 13"/>
          <p:cNvSpPr/>
          <p:nvPr/>
        </p:nvSpPr>
        <p:spPr>
          <a:xfrm>
            <a:off x="3776545" y="2466801"/>
            <a:ext cx="484428" cy="261610"/>
          </a:xfrm>
          <a:prstGeom prst="rect">
            <a:avLst/>
          </a:prstGeom>
        </p:spPr>
        <p:txBody>
          <a:bodyPr wrap="none">
            <a:spAutoFit/>
          </a:bodyPr>
          <a:lstStyle/>
          <a:p>
            <a:r>
              <a:rPr lang="fr-FR" sz="1100" dirty="0">
                <a:solidFill>
                  <a:schemeClr val="accent1">
                    <a:lumMod val="75000"/>
                  </a:schemeClr>
                </a:solidFill>
              </a:rPr>
              <a:t>14 °C</a:t>
            </a:r>
          </a:p>
        </p:txBody>
      </p:sp>
      <p:cxnSp>
        <p:nvCxnSpPr>
          <p:cNvPr id="15" name="Connecteur droit 14"/>
          <p:cNvCxnSpPr/>
          <p:nvPr/>
        </p:nvCxnSpPr>
        <p:spPr>
          <a:xfrm>
            <a:off x="2039286" y="1521550"/>
            <a:ext cx="444329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3226892" y="386575"/>
            <a:ext cx="1233596" cy="1434791"/>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3025698" y="475785"/>
            <a:ext cx="1434790" cy="124505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3226892" y="824434"/>
            <a:ext cx="1322806" cy="924675"/>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2936488" y="1098314"/>
            <a:ext cx="1672683" cy="54056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3406047" y="1286771"/>
            <a:ext cx="2626902" cy="750735"/>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flipV="1">
            <a:off x="3914831" y="1180070"/>
            <a:ext cx="1104902" cy="454653"/>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flipV="1">
            <a:off x="3952642" y="1368594"/>
            <a:ext cx="1215774" cy="189317"/>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ZoneTexte 30"/>
              <p:cNvSpPr txBox="1"/>
              <p:nvPr/>
            </p:nvSpPr>
            <p:spPr>
              <a:xfrm>
                <a:off x="1170180" y="1298411"/>
                <a:ext cx="42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i="1" smtClean="0">
                              <a:solidFill>
                                <a:schemeClr val="accent1">
                                  <a:lumMod val="75000"/>
                                </a:schemeClr>
                              </a:solidFill>
                              <a:latin typeface="Cambria Math" panose="02040503050406030204" pitchFamily="18" charset="0"/>
                            </a:rPr>
                          </m:ctrlPr>
                        </m:accPr>
                        <m:e>
                          <m:r>
                            <a:rPr lang="fr-FR" b="0" i="1" smtClean="0">
                              <a:solidFill>
                                <a:schemeClr val="accent1">
                                  <a:lumMod val="75000"/>
                                </a:schemeClr>
                              </a:solidFill>
                              <a:latin typeface="Cambria Math" panose="02040503050406030204" pitchFamily="18" charset="0"/>
                            </a:rPr>
                            <m:t>𝑦</m:t>
                          </m:r>
                        </m:e>
                      </m:acc>
                      <m:r>
                        <a:rPr lang="fr-FR" b="0" i="1" smtClean="0">
                          <a:solidFill>
                            <a:schemeClr val="accent1">
                              <a:lumMod val="75000"/>
                            </a:schemeClr>
                          </a:solidFill>
                          <a:latin typeface="Cambria Math" panose="02040503050406030204" pitchFamily="18" charset="0"/>
                        </a:rPr>
                        <m:t>=</m:t>
                      </m:r>
                    </m:oMath>
                  </m:oMathPara>
                </a14:m>
                <a:endParaRPr lang="fr-FR" dirty="0"/>
              </a:p>
            </p:txBody>
          </p:sp>
        </mc:Choice>
        <mc:Fallback xmlns="">
          <p:sp>
            <p:nvSpPr>
              <p:cNvPr id="31" name="ZoneTexte 30"/>
              <p:cNvSpPr txBox="1">
                <a:spLocks noRot="1" noChangeAspect="1" noMove="1" noResize="1" noEditPoints="1" noAdjustHandles="1" noChangeArrowheads="1" noChangeShapeType="1" noTextEdit="1"/>
              </p:cNvSpPr>
              <p:nvPr/>
            </p:nvSpPr>
            <p:spPr>
              <a:xfrm>
                <a:off x="1170180" y="1298411"/>
                <a:ext cx="423962" cy="276999"/>
              </a:xfrm>
              <a:prstGeom prst="rect">
                <a:avLst/>
              </a:prstGeom>
              <a:blipFill rotWithShape="0">
                <a:blip r:embed="rId3"/>
                <a:stretch>
                  <a:fillRect l="-12857" r="-17143" b="-26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2" name="ZoneTexte 31"/>
              <p:cNvSpPr txBox="1"/>
              <p:nvPr/>
            </p:nvSpPr>
            <p:spPr>
              <a:xfrm>
                <a:off x="3413281" y="2461487"/>
                <a:ext cx="42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i="1" smtClean="0">
                              <a:solidFill>
                                <a:schemeClr val="accent1">
                                  <a:lumMod val="75000"/>
                                </a:schemeClr>
                              </a:solidFill>
                              <a:latin typeface="Cambria Math" panose="02040503050406030204" pitchFamily="18" charset="0"/>
                            </a:rPr>
                          </m:ctrlPr>
                        </m:accPr>
                        <m:e>
                          <m:r>
                            <a:rPr lang="fr-FR" b="0" i="1" smtClean="0">
                              <a:solidFill>
                                <a:schemeClr val="accent1">
                                  <a:lumMod val="75000"/>
                                </a:schemeClr>
                              </a:solidFill>
                              <a:latin typeface="Cambria Math" panose="02040503050406030204" pitchFamily="18" charset="0"/>
                            </a:rPr>
                            <m:t>𝑥</m:t>
                          </m:r>
                        </m:e>
                      </m:acc>
                      <m:r>
                        <a:rPr lang="fr-FR" b="0" i="1" smtClean="0">
                          <a:solidFill>
                            <a:schemeClr val="accent1">
                              <a:lumMod val="75000"/>
                            </a:schemeClr>
                          </a:solidFill>
                          <a:latin typeface="Cambria Math" panose="02040503050406030204" pitchFamily="18" charset="0"/>
                        </a:rPr>
                        <m:t>=</m:t>
                      </m:r>
                    </m:oMath>
                  </m:oMathPara>
                </a14:m>
                <a:endParaRPr lang="fr-FR" dirty="0"/>
              </a:p>
            </p:txBody>
          </p:sp>
        </mc:Choice>
        <mc:Fallback xmlns="">
          <p:sp>
            <p:nvSpPr>
              <p:cNvPr id="32" name="ZoneTexte 31"/>
              <p:cNvSpPr txBox="1">
                <a:spLocks noRot="1" noChangeAspect="1" noMove="1" noResize="1" noEditPoints="1" noAdjustHandles="1" noChangeArrowheads="1" noChangeShapeType="1" noTextEdit="1"/>
              </p:cNvSpPr>
              <p:nvPr/>
            </p:nvSpPr>
            <p:spPr>
              <a:xfrm>
                <a:off x="3413281" y="2461487"/>
                <a:ext cx="423962" cy="276999"/>
              </a:xfrm>
              <a:prstGeom prst="rect">
                <a:avLst/>
              </a:prstGeom>
              <a:blipFill rotWithShape="0">
                <a:blip r:embed="rId4"/>
                <a:stretch>
                  <a:fillRect l="-7246" r="-21739"/>
                </a:stretch>
              </a:blipFill>
            </p:spPr>
            <p:txBody>
              <a:bodyPr/>
              <a:lstStyle/>
              <a:p>
                <a:r>
                  <a:rPr lang="fr-FR">
                    <a:noFill/>
                  </a:rPr>
                  <a:t> </a:t>
                </a:r>
              </a:p>
            </p:txBody>
          </p:sp>
        </mc:Fallback>
      </mc:AlternateContent>
      <p:sp>
        <p:nvSpPr>
          <p:cNvPr id="4" name="Espace réservé du numéro de diapositive 3">
            <a:extLst>
              <a:ext uri="{FF2B5EF4-FFF2-40B4-BE49-F238E27FC236}">
                <a16:creationId xmlns:a16="http://schemas.microsoft.com/office/drawing/2014/main" id="{22CA1443-652F-F0D7-7D1C-1078CC82C8BF}"/>
              </a:ext>
            </a:extLst>
          </p:cNvPr>
          <p:cNvSpPr>
            <a:spLocks noGrp="1"/>
          </p:cNvSpPr>
          <p:nvPr>
            <p:ph type="sldNum" sz="quarter" idx="12"/>
          </p:nvPr>
        </p:nvSpPr>
        <p:spPr/>
        <p:txBody>
          <a:bodyPr/>
          <a:lstStyle/>
          <a:p>
            <a:fld id="{04C8D40A-45DA-49FB-8D9A-B1F265F8EE6C}" type="slidenum">
              <a:rPr lang="fr-FR" smtClean="0"/>
              <a:t>16</a:t>
            </a:fld>
            <a:endParaRPr lang="fr-FR"/>
          </a:p>
        </p:txBody>
      </p:sp>
    </p:spTree>
    <p:extLst>
      <p:ext uri="{BB962C8B-B14F-4D97-AF65-F5344CB8AC3E}">
        <p14:creationId xmlns:p14="http://schemas.microsoft.com/office/powerpoint/2010/main" val="1462558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531" y="0"/>
            <a:ext cx="3570880" cy="3474369"/>
          </a:xfrm>
          <a:prstGeom prst="rect">
            <a:avLst/>
          </a:prstGeom>
        </p:spPr>
      </p:pic>
      <p:sp>
        <p:nvSpPr>
          <p:cNvPr id="3" name="ZoneTexte 2"/>
          <p:cNvSpPr txBox="1"/>
          <p:nvPr/>
        </p:nvSpPr>
        <p:spPr>
          <a:xfrm>
            <a:off x="423747" y="3561227"/>
            <a:ext cx="8251902" cy="369332"/>
          </a:xfrm>
          <a:prstGeom prst="rect">
            <a:avLst/>
          </a:prstGeom>
          <a:noFill/>
        </p:spPr>
        <p:txBody>
          <a:bodyPr wrap="square" rtlCol="0">
            <a:spAutoFit/>
          </a:bodyPr>
          <a:lstStyle/>
          <a:p>
            <a:r>
              <a:rPr lang="fr-FR" dirty="0"/>
              <a:t>Je calcule la pente de chacune de ces droites</a:t>
            </a:r>
          </a:p>
        </p:txBody>
      </p:sp>
      <p:cxnSp>
        <p:nvCxnSpPr>
          <p:cNvPr id="5" name="Connecteur droit 4"/>
          <p:cNvCxnSpPr/>
          <p:nvPr/>
        </p:nvCxnSpPr>
        <p:spPr>
          <a:xfrm>
            <a:off x="4223803" y="386575"/>
            <a:ext cx="0" cy="298109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Rectangle 2"/>
          <p:cNvSpPr>
            <a:spLocks noChangeArrowheads="1"/>
          </p:cNvSpPr>
          <p:nvPr/>
        </p:nvSpPr>
        <p:spPr bwMode="auto">
          <a:xfrm>
            <a:off x="1345580" y="1352273"/>
            <a:ext cx="1187606" cy="1692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accent1">
                    <a:lumMod val="75000"/>
                  </a:schemeClr>
                </a:solidFill>
                <a:effectLst/>
              </a:rPr>
              <a:t>54.34 jours</a:t>
            </a:r>
            <a:endParaRPr lang="fr-FR" altLang="fr-FR" sz="1100" dirty="0">
              <a:solidFill>
                <a:schemeClr val="accent1">
                  <a:lumMod val="75000"/>
                </a:schemeClr>
              </a:solidFill>
            </a:endParaRPr>
          </a:p>
        </p:txBody>
      </p:sp>
      <p:sp>
        <p:nvSpPr>
          <p:cNvPr id="14" name="Rectangle 13"/>
          <p:cNvSpPr/>
          <p:nvPr/>
        </p:nvSpPr>
        <p:spPr>
          <a:xfrm>
            <a:off x="3776545" y="2466801"/>
            <a:ext cx="484428" cy="261610"/>
          </a:xfrm>
          <a:prstGeom prst="rect">
            <a:avLst/>
          </a:prstGeom>
        </p:spPr>
        <p:txBody>
          <a:bodyPr wrap="none">
            <a:spAutoFit/>
          </a:bodyPr>
          <a:lstStyle/>
          <a:p>
            <a:r>
              <a:rPr lang="fr-FR" sz="1100" dirty="0">
                <a:solidFill>
                  <a:schemeClr val="accent1">
                    <a:lumMod val="75000"/>
                  </a:schemeClr>
                </a:solidFill>
              </a:rPr>
              <a:t>14 °C</a:t>
            </a:r>
          </a:p>
        </p:txBody>
      </p:sp>
      <p:cxnSp>
        <p:nvCxnSpPr>
          <p:cNvPr id="15" name="Connecteur droit 14"/>
          <p:cNvCxnSpPr/>
          <p:nvPr/>
        </p:nvCxnSpPr>
        <p:spPr>
          <a:xfrm>
            <a:off x="2039286" y="1521550"/>
            <a:ext cx="444329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3226892" y="386575"/>
            <a:ext cx="1233596" cy="1434791"/>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3025698" y="475785"/>
            <a:ext cx="1434790" cy="124505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3226892" y="824434"/>
            <a:ext cx="1322806" cy="924675"/>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2936488" y="1098314"/>
            <a:ext cx="1672683" cy="54056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3406047" y="1286771"/>
            <a:ext cx="2626902" cy="750735"/>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flipV="1">
            <a:off x="3914831" y="1180070"/>
            <a:ext cx="1104902" cy="454653"/>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flipV="1">
            <a:off x="3952642" y="1368594"/>
            <a:ext cx="1215774" cy="189317"/>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ZoneTexte 17"/>
              <p:cNvSpPr txBox="1"/>
              <p:nvPr/>
            </p:nvSpPr>
            <p:spPr>
              <a:xfrm>
                <a:off x="1170180" y="1298411"/>
                <a:ext cx="42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i="1" smtClean="0">
                              <a:solidFill>
                                <a:schemeClr val="accent1">
                                  <a:lumMod val="75000"/>
                                </a:schemeClr>
                              </a:solidFill>
                              <a:latin typeface="Cambria Math" panose="02040503050406030204" pitchFamily="18" charset="0"/>
                            </a:rPr>
                          </m:ctrlPr>
                        </m:accPr>
                        <m:e>
                          <m:r>
                            <a:rPr lang="fr-FR" b="0" i="1" smtClean="0">
                              <a:solidFill>
                                <a:schemeClr val="accent1">
                                  <a:lumMod val="75000"/>
                                </a:schemeClr>
                              </a:solidFill>
                              <a:latin typeface="Cambria Math" panose="02040503050406030204" pitchFamily="18" charset="0"/>
                            </a:rPr>
                            <m:t>𝑦</m:t>
                          </m:r>
                        </m:e>
                      </m:acc>
                      <m:r>
                        <a:rPr lang="fr-FR" b="0" i="1" smtClean="0">
                          <a:solidFill>
                            <a:schemeClr val="accent1">
                              <a:lumMod val="75000"/>
                            </a:schemeClr>
                          </a:solidFill>
                          <a:latin typeface="Cambria Math" panose="02040503050406030204" pitchFamily="18" charset="0"/>
                        </a:rPr>
                        <m:t>=</m:t>
                      </m:r>
                    </m:oMath>
                  </m:oMathPara>
                </a14:m>
                <a:endParaRPr lang="fr-FR" dirty="0"/>
              </a:p>
            </p:txBody>
          </p:sp>
        </mc:Choice>
        <mc:Fallback xmlns="">
          <p:sp>
            <p:nvSpPr>
              <p:cNvPr id="18" name="ZoneTexte 17"/>
              <p:cNvSpPr txBox="1">
                <a:spLocks noRot="1" noChangeAspect="1" noMove="1" noResize="1" noEditPoints="1" noAdjustHandles="1" noChangeArrowheads="1" noChangeShapeType="1" noTextEdit="1"/>
              </p:cNvSpPr>
              <p:nvPr/>
            </p:nvSpPr>
            <p:spPr>
              <a:xfrm>
                <a:off x="1170180" y="1298411"/>
                <a:ext cx="423962" cy="276999"/>
              </a:xfrm>
              <a:prstGeom prst="rect">
                <a:avLst/>
              </a:prstGeom>
              <a:blipFill rotWithShape="0">
                <a:blip r:embed="rId3"/>
                <a:stretch>
                  <a:fillRect l="-12857" r="-17143" b="-26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ZoneTexte 19"/>
              <p:cNvSpPr txBox="1"/>
              <p:nvPr/>
            </p:nvSpPr>
            <p:spPr>
              <a:xfrm>
                <a:off x="3413281" y="2461487"/>
                <a:ext cx="42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i="1" smtClean="0">
                              <a:solidFill>
                                <a:schemeClr val="accent1">
                                  <a:lumMod val="75000"/>
                                </a:schemeClr>
                              </a:solidFill>
                              <a:latin typeface="Cambria Math" panose="02040503050406030204" pitchFamily="18" charset="0"/>
                            </a:rPr>
                          </m:ctrlPr>
                        </m:accPr>
                        <m:e>
                          <m:r>
                            <a:rPr lang="fr-FR" b="0" i="1" smtClean="0">
                              <a:solidFill>
                                <a:schemeClr val="accent1">
                                  <a:lumMod val="75000"/>
                                </a:schemeClr>
                              </a:solidFill>
                              <a:latin typeface="Cambria Math" panose="02040503050406030204" pitchFamily="18" charset="0"/>
                            </a:rPr>
                            <m:t>𝑥</m:t>
                          </m:r>
                        </m:e>
                      </m:acc>
                      <m:r>
                        <a:rPr lang="fr-FR" b="0" i="1" smtClean="0">
                          <a:solidFill>
                            <a:schemeClr val="accent1">
                              <a:lumMod val="75000"/>
                            </a:schemeClr>
                          </a:solidFill>
                          <a:latin typeface="Cambria Math" panose="02040503050406030204" pitchFamily="18" charset="0"/>
                        </a:rPr>
                        <m:t>=</m:t>
                      </m:r>
                    </m:oMath>
                  </m:oMathPara>
                </a14:m>
                <a:endParaRPr lang="fr-FR" dirty="0"/>
              </a:p>
            </p:txBody>
          </p:sp>
        </mc:Choice>
        <mc:Fallback xmlns="">
          <p:sp>
            <p:nvSpPr>
              <p:cNvPr id="20" name="ZoneTexte 19"/>
              <p:cNvSpPr txBox="1">
                <a:spLocks noRot="1" noChangeAspect="1" noMove="1" noResize="1" noEditPoints="1" noAdjustHandles="1" noChangeArrowheads="1" noChangeShapeType="1" noTextEdit="1"/>
              </p:cNvSpPr>
              <p:nvPr/>
            </p:nvSpPr>
            <p:spPr>
              <a:xfrm>
                <a:off x="3413281" y="2461487"/>
                <a:ext cx="423962" cy="276999"/>
              </a:xfrm>
              <a:prstGeom prst="rect">
                <a:avLst/>
              </a:prstGeom>
              <a:blipFill rotWithShape="0">
                <a:blip r:embed="rId4"/>
                <a:stretch>
                  <a:fillRect l="-7246" r="-217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ZoneTexte 20"/>
              <p:cNvSpPr txBox="1"/>
              <p:nvPr/>
            </p:nvSpPr>
            <p:spPr>
              <a:xfrm>
                <a:off x="3341177" y="277670"/>
                <a:ext cx="109472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05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𝑦</m:t>
                          </m:r>
                        </m:e>
                        <m:sub>
                          <m:r>
                            <a:rPr lang="fr-FR" sz="1050" b="0" i="1" smtClean="0">
                              <a:solidFill>
                                <a:schemeClr val="accent4">
                                  <a:lumMod val="75000"/>
                                </a:schemeClr>
                              </a:solidFill>
                              <a:latin typeface="Cambria Math" panose="02040503050406030204" pitchFamily="18" charset="0"/>
                            </a:rPr>
                            <m:t>1</m:t>
                          </m:r>
                        </m:sub>
                      </m:sSub>
                      <m:r>
                        <a:rPr lang="fr-FR" sz="1050" b="0" i="1" smtClean="0">
                          <a:solidFill>
                            <a:schemeClr val="accent4">
                              <a:lumMod val="75000"/>
                            </a:schemeClr>
                          </a:solidFill>
                          <a:latin typeface="Cambria Math" panose="02040503050406030204" pitchFamily="18" charset="0"/>
                        </a:rPr>
                        <m:t>=85, </m:t>
                      </m:r>
                      <m:sSub>
                        <m:sSubPr>
                          <m:ctrlPr>
                            <a:rPr lang="fr-FR" sz="1050" b="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𝑥</m:t>
                          </m:r>
                        </m:e>
                        <m:sub>
                          <m:r>
                            <a:rPr lang="fr-FR" sz="1050" b="0" i="1" smtClean="0">
                              <a:solidFill>
                                <a:schemeClr val="accent4">
                                  <a:lumMod val="75000"/>
                                </a:schemeClr>
                              </a:solidFill>
                              <a:latin typeface="Cambria Math" panose="02040503050406030204" pitchFamily="18" charset="0"/>
                            </a:rPr>
                            <m:t>1</m:t>
                          </m:r>
                        </m:sub>
                      </m:sSub>
                      <m:r>
                        <a:rPr lang="fr-FR" sz="1050" b="0" i="1" smtClean="0">
                          <a:solidFill>
                            <a:schemeClr val="accent4">
                              <a:lumMod val="75000"/>
                            </a:schemeClr>
                          </a:solidFill>
                          <a:latin typeface="Cambria Math" panose="02040503050406030204" pitchFamily="18" charset="0"/>
                        </a:rPr>
                        <m:t>=12,1</m:t>
                      </m:r>
                    </m:oMath>
                  </m:oMathPara>
                </a14:m>
                <a:endParaRPr lang="fr-FR" sz="1050" dirty="0">
                  <a:solidFill>
                    <a:schemeClr val="accent4">
                      <a:lumMod val="75000"/>
                    </a:schemeClr>
                  </a:solidFill>
                </a:endParaRPr>
              </a:p>
            </p:txBody>
          </p:sp>
        </mc:Choice>
        <mc:Fallback xmlns="">
          <p:sp>
            <p:nvSpPr>
              <p:cNvPr id="21" name="ZoneTexte 20"/>
              <p:cNvSpPr txBox="1">
                <a:spLocks noRot="1" noChangeAspect="1" noMove="1" noResize="1" noEditPoints="1" noAdjustHandles="1" noChangeArrowheads="1" noChangeShapeType="1" noTextEdit="1"/>
              </p:cNvSpPr>
              <p:nvPr/>
            </p:nvSpPr>
            <p:spPr>
              <a:xfrm>
                <a:off x="3341177" y="277670"/>
                <a:ext cx="1094723" cy="161583"/>
              </a:xfrm>
              <a:prstGeom prst="rect">
                <a:avLst/>
              </a:prstGeom>
              <a:blipFill rotWithShape="0">
                <a:blip r:embed="rId5"/>
                <a:stretch>
                  <a:fillRect l="-2778" r="-2222" b="-3076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ZoneTexte 24"/>
              <p:cNvSpPr txBox="1"/>
              <p:nvPr/>
            </p:nvSpPr>
            <p:spPr>
              <a:xfrm>
                <a:off x="5115072" y="1039141"/>
                <a:ext cx="1200457"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05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𝑦</m:t>
                          </m:r>
                        </m:e>
                        <m:sub>
                          <m:r>
                            <a:rPr lang="fr-FR" sz="1050" b="0" i="1" smtClean="0">
                              <a:solidFill>
                                <a:schemeClr val="accent4">
                                  <a:lumMod val="75000"/>
                                </a:schemeClr>
                              </a:solidFill>
                              <a:latin typeface="Cambria Math" panose="02040503050406030204" pitchFamily="18" charset="0"/>
                            </a:rPr>
                            <m:t>5</m:t>
                          </m:r>
                        </m:sub>
                      </m:sSub>
                      <m:r>
                        <a:rPr lang="fr-FR" sz="1050" b="0" i="1" smtClean="0">
                          <a:solidFill>
                            <a:schemeClr val="accent4">
                              <a:lumMod val="75000"/>
                            </a:schemeClr>
                          </a:solidFill>
                          <a:latin typeface="Cambria Math" panose="02040503050406030204" pitchFamily="18" charset="0"/>
                        </a:rPr>
                        <m:t>=64,9, </m:t>
                      </m:r>
                      <m:sSub>
                        <m:sSubPr>
                          <m:ctrlPr>
                            <a:rPr lang="fr-FR" sz="1050" b="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𝑥</m:t>
                          </m:r>
                        </m:e>
                        <m:sub>
                          <m:r>
                            <a:rPr lang="fr-FR" sz="1050" b="0" i="1" smtClean="0">
                              <a:solidFill>
                                <a:schemeClr val="accent4">
                                  <a:lumMod val="75000"/>
                                </a:schemeClr>
                              </a:solidFill>
                              <a:latin typeface="Cambria Math" panose="02040503050406030204" pitchFamily="18" charset="0"/>
                            </a:rPr>
                            <m:t>1</m:t>
                          </m:r>
                        </m:sub>
                      </m:sSub>
                      <m:r>
                        <a:rPr lang="fr-FR" sz="1050" b="0" i="1" smtClean="0">
                          <a:solidFill>
                            <a:schemeClr val="accent4">
                              <a:lumMod val="75000"/>
                            </a:schemeClr>
                          </a:solidFill>
                          <a:latin typeface="Cambria Math" panose="02040503050406030204" pitchFamily="18" charset="0"/>
                        </a:rPr>
                        <m:t>=15,7</m:t>
                      </m:r>
                    </m:oMath>
                  </m:oMathPara>
                </a14:m>
                <a:endParaRPr lang="fr-FR" sz="1050" dirty="0">
                  <a:solidFill>
                    <a:schemeClr val="accent4">
                      <a:lumMod val="75000"/>
                    </a:schemeClr>
                  </a:solidFill>
                </a:endParaRPr>
              </a:p>
            </p:txBody>
          </p:sp>
        </mc:Choice>
        <mc:Fallback xmlns="">
          <p:sp>
            <p:nvSpPr>
              <p:cNvPr id="25" name="ZoneTexte 24"/>
              <p:cNvSpPr txBox="1">
                <a:spLocks noRot="1" noChangeAspect="1" noMove="1" noResize="1" noEditPoints="1" noAdjustHandles="1" noChangeArrowheads="1" noChangeShapeType="1" noTextEdit="1"/>
              </p:cNvSpPr>
              <p:nvPr/>
            </p:nvSpPr>
            <p:spPr>
              <a:xfrm>
                <a:off x="5115072" y="1039141"/>
                <a:ext cx="1200457" cy="161583"/>
              </a:xfrm>
              <a:prstGeom prst="rect">
                <a:avLst/>
              </a:prstGeom>
              <a:blipFill rotWithShape="0">
                <a:blip r:embed="rId6"/>
                <a:stretch>
                  <a:fillRect l="-2538" r="-2538" b="-2592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ZoneTexte 25"/>
              <p:cNvSpPr txBox="1"/>
              <p:nvPr/>
            </p:nvSpPr>
            <p:spPr>
              <a:xfrm>
                <a:off x="6169411" y="2007355"/>
                <a:ext cx="1229311"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05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𝑦</m:t>
                          </m:r>
                        </m:e>
                        <m:sub>
                          <m:r>
                            <a:rPr lang="fr-FR" sz="1050" b="0" i="1" smtClean="0">
                              <a:solidFill>
                                <a:schemeClr val="accent4">
                                  <a:lumMod val="75000"/>
                                </a:schemeClr>
                              </a:solidFill>
                              <a:latin typeface="Cambria Math" panose="02040503050406030204" pitchFamily="18" charset="0"/>
                            </a:rPr>
                            <m:t>8</m:t>
                          </m:r>
                        </m:sub>
                      </m:sSub>
                      <m:r>
                        <a:rPr lang="fr-FR" sz="1050" b="0" i="1" smtClean="0">
                          <a:solidFill>
                            <a:schemeClr val="accent4">
                              <a:lumMod val="75000"/>
                            </a:schemeClr>
                          </a:solidFill>
                          <a:latin typeface="Cambria Math" panose="02040503050406030204" pitchFamily="18" charset="0"/>
                        </a:rPr>
                        <m:t>=40,8 , </m:t>
                      </m:r>
                      <m:sSub>
                        <m:sSubPr>
                          <m:ctrlPr>
                            <a:rPr lang="fr-FR" sz="1050" b="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𝑥</m:t>
                          </m:r>
                        </m:e>
                        <m:sub>
                          <m:r>
                            <a:rPr lang="fr-FR" sz="1050" b="0" i="1" smtClean="0">
                              <a:solidFill>
                                <a:schemeClr val="accent4">
                                  <a:lumMod val="75000"/>
                                </a:schemeClr>
                              </a:solidFill>
                              <a:latin typeface="Cambria Math" panose="02040503050406030204" pitchFamily="18" charset="0"/>
                            </a:rPr>
                            <m:t>1</m:t>
                          </m:r>
                        </m:sub>
                      </m:sSub>
                      <m:r>
                        <a:rPr lang="fr-FR" sz="1050" b="0" i="1" smtClean="0">
                          <a:solidFill>
                            <a:schemeClr val="accent4">
                              <a:lumMod val="75000"/>
                            </a:schemeClr>
                          </a:solidFill>
                          <a:latin typeface="Cambria Math" panose="02040503050406030204" pitchFamily="18" charset="0"/>
                        </a:rPr>
                        <m:t>=17,5</m:t>
                      </m:r>
                    </m:oMath>
                  </m:oMathPara>
                </a14:m>
                <a:endParaRPr lang="fr-FR" sz="1050" dirty="0">
                  <a:solidFill>
                    <a:schemeClr val="accent4">
                      <a:lumMod val="75000"/>
                    </a:schemeClr>
                  </a:solidFill>
                </a:endParaRPr>
              </a:p>
            </p:txBody>
          </p:sp>
        </mc:Choice>
        <mc:Fallback xmlns="">
          <p:sp>
            <p:nvSpPr>
              <p:cNvPr id="26" name="ZoneTexte 25"/>
              <p:cNvSpPr txBox="1">
                <a:spLocks noRot="1" noChangeAspect="1" noMove="1" noResize="1" noEditPoints="1" noAdjustHandles="1" noChangeArrowheads="1" noChangeShapeType="1" noTextEdit="1"/>
              </p:cNvSpPr>
              <p:nvPr/>
            </p:nvSpPr>
            <p:spPr>
              <a:xfrm>
                <a:off x="6169411" y="2007355"/>
                <a:ext cx="1229311" cy="161583"/>
              </a:xfrm>
              <a:prstGeom prst="rect">
                <a:avLst/>
              </a:prstGeom>
              <a:blipFill rotWithShape="0">
                <a:blip r:embed="rId7"/>
                <a:stretch>
                  <a:fillRect l="-2475" r="-2475" b="-2592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2" name="ZoneTexte 31"/>
              <p:cNvSpPr txBox="1"/>
              <p:nvPr/>
            </p:nvSpPr>
            <p:spPr>
              <a:xfrm>
                <a:off x="606923" y="4196196"/>
                <a:ext cx="1690228" cy="4330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accent4">
                                  <a:lumMod val="75000"/>
                                </a:schemeClr>
                              </a:solidFill>
                              <a:latin typeface="Cambria Math" panose="02040503050406030204" pitchFamily="18" charset="0"/>
                            </a:rPr>
                          </m:ctrlPr>
                        </m:sSubPr>
                        <m:e>
                          <m:r>
                            <a:rPr lang="fr-FR" sz="1400" i="1">
                              <a:solidFill>
                                <a:schemeClr val="accent4">
                                  <a:lumMod val="75000"/>
                                </a:schemeClr>
                              </a:solidFill>
                              <a:latin typeface="Cambria Math" panose="02040503050406030204" pitchFamily="18" charset="0"/>
                            </a:rPr>
                            <m:t>𝑝𝑒𝑛𝑡𝑒</m:t>
                          </m:r>
                        </m:e>
                        <m:sub>
                          <m:r>
                            <a:rPr lang="fr-FR" sz="1400" b="0" i="1" smtClean="0">
                              <a:solidFill>
                                <a:schemeClr val="accent4">
                                  <a:lumMod val="75000"/>
                                </a:schemeClr>
                              </a:solidFill>
                              <a:latin typeface="Cambria Math" panose="02040503050406030204" pitchFamily="18" charset="0"/>
                            </a:rPr>
                            <m:t>1</m:t>
                          </m:r>
                        </m:sub>
                      </m:sSub>
                      <m:r>
                        <a:rPr lang="fr-FR" sz="1400" b="0" i="1" smtClean="0">
                          <a:solidFill>
                            <a:schemeClr val="accent4">
                              <a:lumMod val="75000"/>
                            </a:schemeClr>
                          </a:solidFill>
                          <a:latin typeface="Cambria Math" panose="02040503050406030204" pitchFamily="18" charset="0"/>
                        </a:rPr>
                        <m:t>=</m:t>
                      </m:r>
                      <m:f>
                        <m:fPr>
                          <m:ctrlPr>
                            <a:rPr lang="fr-FR" sz="1400" b="0" i="1" smtClean="0">
                              <a:solidFill>
                                <a:schemeClr val="accent4">
                                  <a:lumMod val="75000"/>
                                </a:schemeClr>
                              </a:solidFill>
                              <a:latin typeface="Cambria Math" panose="02040503050406030204" pitchFamily="18" charset="0"/>
                            </a:rPr>
                          </m:ctrlPr>
                        </m:fPr>
                        <m:num>
                          <m:sSub>
                            <m:sSubPr>
                              <m:ctrlPr>
                                <a:rPr lang="fr-FR" sz="1400" b="0" i="1" smtClean="0">
                                  <a:solidFill>
                                    <a:schemeClr val="accent4">
                                      <a:lumMod val="75000"/>
                                    </a:schemeClr>
                                  </a:solidFill>
                                  <a:latin typeface="Cambria Math" panose="02040503050406030204" pitchFamily="18" charset="0"/>
                                </a:rPr>
                              </m:ctrlPr>
                            </m:sSubPr>
                            <m:e>
                              <m:r>
                                <a:rPr lang="fr-FR" sz="1400" b="0" i="1" smtClean="0">
                                  <a:solidFill>
                                    <a:schemeClr val="accent4">
                                      <a:lumMod val="75000"/>
                                    </a:schemeClr>
                                  </a:solidFill>
                                  <a:latin typeface="Cambria Math" panose="02040503050406030204" pitchFamily="18" charset="0"/>
                                </a:rPr>
                                <m:t>𝑦</m:t>
                              </m:r>
                            </m:e>
                            <m:sub>
                              <m:r>
                                <a:rPr lang="fr-FR" sz="1400" b="0" i="1" smtClean="0">
                                  <a:solidFill>
                                    <a:schemeClr val="accent4">
                                      <a:lumMod val="75000"/>
                                    </a:schemeClr>
                                  </a:solidFill>
                                  <a:latin typeface="Cambria Math" panose="02040503050406030204" pitchFamily="18" charset="0"/>
                                </a:rPr>
                                <m:t>1</m:t>
                              </m:r>
                            </m:sub>
                          </m:sSub>
                          <m:r>
                            <a:rPr lang="fr-FR" sz="1400" b="0" i="1" smtClean="0">
                              <a:solidFill>
                                <a:schemeClr val="accent4">
                                  <a:lumMod val="75000"/>
                                </a:schemeClr>
                              </a:solidFill>
                              <a:latin typeface="Cambria Math" panose="02040503050406030204" pitchFamily="18" charset="0"/>
                            </a:rPr>
                            <m:t>−</m:t>
                          </m:r>
                          <m:acc>
                            <m:accPr>
                              <m:chr m:val="̅"/>
                              <m:ctrlPr>
                                <a:rPr lang="fr-FR" sz="1400" b="0" i="1" smtClean="0">
                                  <a:solidFill>
                                    <a:schemeClr val="accent4">
                                      <a:lumMod val="75000"/>
                                    </a:schemeClr>
                                  </a:solidFill>
                                  <a:latin typeface="Cambria Math" panose="02040503050406030204" pitchFamily="18" charset="0"/>
                                </a:rPr>
                              </m:ctrlPr>
                            </m:accPr>
                            <m:e>
                              <m:r>
                                <a:rPr lang="fr-FR" sz="1400" b="0" i="1" smtClean="0">
                                  <a:solidFill>
                                    <a:schemeClr val="accent4">
                                      <a:lumMod val="75000"/>
                                    </a:schemeClr>
                                  </a:solidFill>
                                  <a:latin typeface="Cambria Math" panose="02040503050406030204" pitchFamily="18" charset="0"/>
                                </a:rPr>
                                <m:t>𝑦</m:t>
                              </m:r>
                            </m:e>
                          </m:acc>
                        </m:num>
                        <m:den>
                          <m:sSub>
                            <m:sSubPr>
                              <m:ctrlPr>
                                <a:rPr lang="fr-FR" sz="1400" b="0" i="1" smtClean="0">
                                  <a:solidFill>
                                    <a:schemeClr val="accent4">
                                      <a:lumMod val="75000"/>
                                    </a:schemeClr>
                                  </a:solidFill>
                                  <a:latin typeface="Cambria Math" panose="02040503050406030204" pitchFamily="18" charset="0"/>
                                </a:rPr>
                              </m:ctrlPr>
                            </m:sSubPr>
                            <m:e>
                              <m:r>
                                <a:rPr lang="fr-FR" sz="1400" b="0" i="1" smtClean="0">
                                  <a:solidFill>
                                    <a:schemeClr val="accent4">
                                      <a:lumMod val="75000"/>
                                    </a:schemeClr>
                                  </a:solidFill>
                                  <a:latin typeface="Cambria Math" panose="02040503050406030204" pitchFamily="18" charset="0"/>
                                </a:rPr>
                                <m:t>𝑥</m:t>
                              </m:r>
                            </m:e>
                            <m:sub>
                              <m:r>
                                <a:rPr lang="fr-FR" sz="1400" b="0" i="1" smtClean="0">
                                  <a:solidFill>
                                    <a:schemeClr val="accent4">
                                      <a:lumMod val="75000"/>
                                    </a:schemeClr>
                                  </a:solidFill>
                                  <a:latin typeface="Cambria Math" panose="02040503050406030204" pitchFamily="18" charset="0"/>
                                </a:rPr>
                                <m:t>1</m:t>
                              </m:r>
                            </m:sub>
                          </m:sSub>
                          <m:r>
                            <a:rPr lang="fr-FR" sz="1400" b="0" i="1" smtClean="0">
                              <a:solidFill>
                                <a:schemeClr val="accent4">
                                  <a:lumMod val="75000"/>
                                </a:schemeClr>
                              </a:solidFill>
                              <a:latin typeface="Cambria Math" panose="02040503050406030204" pitchFamily="18" charset="0"/>
                            </a:rPr>
                            <m:t>−</m:t>
                          </m:r>
                          <m:acc>
                            <m:accPr>
                              <m:chr m:val="̅"/>
                              <m:ctrlPr>
                                <a:rPr lang="fr-FR" sz="1400" b="0" i="1" smtClean="0">
                                  <a:solidFill>
                                    <a:schemeClr val="accent4">
                                      <a:lumMod val="75000"/>
                                    </a:schemeClr>
                                  </a:solidFill>
                                  <a:latin typeface="Cambria Math" panose="02040503050406030204" pitchFamily="18" charset="0"/>
                                </a:rPr>
                              </m:ctrlPr>
                            </m:accPr>
                            <m:e>
                              <m:r>
                                <a:rPr lang="fr-FR" sz="1400" b="0" i="1" smtClean="0">
                                  <a:solidFill>
                                    <a:schemeClr val="accent4">
                                      <a:lumMod val="75000"/>
                                    </a:schemeClr>
                                  </a:solidFill>
                                  <a:latin typeface="Cambria Math" panose="02040503050406030204" pitchFamily="18" charset="0"/>
                                </a:rPr>
                                <m:t>𝑥</m:t>
                              </m:r>
                            </m:e>
                          </m:acc>
                        </m:den>
                      </m:f>
                    </m:oMath>
                  </m:oMathPara>
                </a14:m>
                <a:endParaRPr lang="fr-FR" sz="1400" dirty="0">
                  <a:solidFill>
                    <a:schemeClr val="accent4">
                      <a:lumMod val="75000"/>
                    </a:schemeClr>
                  </a:solidFill>
                </a:endParaRPr>
              </a:p>
            </p:txBody>
          </p:sp>
        </mc:Choice>
        <mc:Fallback xmlns="">
          <p:sp>
            <p:nvSpPr>
              <p:cNvPr id="32" name="ZoneTexte 31"/>
              <p:cNvSpPr txBox="1">
                <a:spLocks noRot="1" noChangeAspect="1" noMove="1" noResize="1" noEditPoints="1" noAdjustHandles="1" noChangeArrowheads="1" noChangeShapeType="1" noTextEdit="1"/>
              </p:cNvSpPr>
              <p:nvPr/>
            </p:nvSpPr>
            <p:spPr>
              <a:xfrm>
                <a:off x="606923" y="4196196"/>
                <a:ext cx="1690228" cy="433067"/>
              </a:xfrm>
              <a:prstGeom prst="rect">
                <a:avLst/>
              </a:prstGeom>
              <a:blipFill rotWithShape="0">
                <a:blip r:embed="rId8"/>
                <a:stretch>
                  <a:fillRect r="-3610" b="-8451"/>
                </a:stretch>
              </a:blipFill>
            </p:spPr>
            <p:txBody>
              <a:bodyPr/>
              <a:lstStyle/>
              <a:p>
                <a:r>
                  <a:rPr lang="fr-FR">
                    <a:noFill/>
                  </a:rPr>
                  <a:t> </a:t>
                </a:r>
              </a:p>
            </p:txBody>
          </p:sp>
        </mc:Fallback>
      </mc:AlternateContent>
      <p:sp>
        <p:nvSpPr>
          <p:cNvPr id="33" name="ZoneTexte 32"/>
          <p:cNvSpPr txBox="1"/>
          <p:nvPr/>
        </p:nvSpPr>
        <p:spPr>
          <a:xfrm>
            <a:off x="2037120" y="4251953"/>
            <a:ext cx="1304057" cy="307777"/>
          </a:xfrm>
          <a:prstGeom prst="rect">
            <a:avLst/>
          </a:prstGeom>
          <a:noFill/>
        </p:spPr>
        <p:txBody>
          <a:bodyPr wrap="square" rtlCol="0">
            <a:spAutoFit/>
          </a:bodyPr>
          <a:lstStyle/>
          <a:p>
            <a:r>
              <a:rPr lang="fr-FR" sz="1400" dirty="0">
                <a:solidFill>
                  <a:schemeClr val="accent4">
                    <a:lumMod val="75000"/>
                  </a:schemeClr>
                </a:solidFill>
              </a:rPr>
              <a:t>= -16.3</a:t>
            </a:r>
          </a:p>
        </p:txBody>
      </p:sp>
      <p:sp>
        <p:nvSpPr>
          <p:cNvPr id="34" name="ZoneTexte 33"/>
          <p:cNvSpPr txBox="1"/>
          <p:nvPr/>
        </p:nvSpPr>
        <p:spPr>
          <a:xfrm>
            <a:off x="708419" y="4660479"/>
            <a:ext cx="1304057" cy="307777"/>
          </a:xfrm>
          <a:prstGeom prst="rect">
            <a:avLst/>
          </a:prstGeom>
          <a:noFill/>
        </p:spPr>
        <p:txBody>
          <a:bodyPr wrap="square" rtlCol="0">
            <a:spAutoFit/>
          </a:bodyPr>
          <a:lstStyle/>
          <a:p>
            <a:r>
              <a:rPr lang="fr-FR" sz="1400" dirty="0">
                <a:solidFill>
                  <a:schemeClr val="accent4">
                    <a:lumMod val="75000"/>
                  </a:schemeClr>
                </a:solidFill>
              </a:rPr>
              <a:t>pente</a:t>
            </a:r>
            <a:r>
              <a:rPr lang="fr-FR" sz="1400" baseline="-25000" dirty="0">
                <a:solidFill>
                  <a:schemeClr val="accent4">
                    <a:lumMod val="75000"/>
                  </a:schemeClr>
                </a:solidFill>
              </a:rPr>
              <a:t>5</a:t>
            </a:r>
            <a:r>
              <a:rPr lang="fr-FR" sz="1400" dirty="0">
                <a:solidFill>
                  <a:schemeClr val="accent4">
                    <a:lumMod val="75000"/>
                  </a:schemeClr>
                </a:solidFill>
              </a:rPr>
              <a:t>= 6.2</a:t>
            </a:r>
          </a:p>
        </p:txBody>
      </p:sp>
      <p:sp>
        <p:nvSpPr>
          <p:cNvPr id="35" name="ZoneTexte 34"/>
          <p:cNvSpPr txBox="1"/>
          <p:nvPr/>
        </p:nvSpPr>
        <p:spPr>
          <a:xfrm>
            <a:off x="693551" y="5011383"/>
            <a:ext cx="1304057" cy="307777"/>
          </a:xfrm>
          <a:prstGeom prst="rect">
            <a:avLst/>
          </a:prstGeom>
          <a:noFill/>
        </p:spPr>
        <p:txBody>
          <a:bodyPr wrap="square" rtlCol="0">
            <a:spAutoFit/>
          </a:bodyPr>
          <a:lstStyle/>
          <a:p>
            <a:r>
              <a:rPr lang="fr-FR" sz="1400" dirty="0">
                <a:solidFill>
                  <a:schemeClr val="accent4">
                    <a:lumMod val="75000"/>
                  </a:schemeClr>
                </a:solidFill>
              </a:rPr>
              <a:t>pente</a:t>
            </a:r>
            <a:r>
              <a:rPr lang="fr-FR" sz="1400" baseline="-25000" dirty="0">
                <a:solidFill>
                  <a:schemeClr val="accent4">
                    <a:lumMod val="75000"/>
                  </a:schemeClr>
                </a:solidFill>
              </a:rPr>
              <a:t>8</a:t>
            </a:r>
            <a:r>
              <a:rPr lang="fr-FR" sz="1400" dirty="0">
                <a:solidFill>
                  <a:schemeClr val="accent4">
                    <a:lumMod val="75000"/>
                  </a:schemeClr>
                </a:solidFill>
              </a:rPr>
              <a:t>= -3.9</a:t>
            </a:r>
          </a:p>
        </p:txBody>
      </p:sp>
      <mc:AlternateContent xmlns:mc="http://schemas.openxmlformats.org/markup-compatibility/2006" xmlns:a14="http://schemas.microsoft.com/office/drawing/2010/main">
        <mc:Choice Requires="a14">
          <p:sp>
            <p:nvSpPr>
              <p:cNvPr id="36" name="ZoneTexte 35"/>
              <p:cNvSpPr txBox="1"/>
              <p:nvPr/>
            </p:nvSpPr>
            <p:spPr>
              <a:xfrm>
                <a:off x="537047" y="5384556"/>
                <a:ext cx="1690228" cy="4330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accent4">
                                  <a:lumMod val="75000"/>
                                </a:schemeClr>
                              </a:solidFill>
                              <a:latin typeface="Cambria Math" panose="02040503050406030204" pitchFamily="18" charset="0"/>
                            </a:rPr>
                          </m:ctrlPr>
                        </m:sSubPr>
                        <m:e>
                          <m:r>
                            <a:rPr lang="fr-FR" sz="1400" i="1">
                              <a:solidFill>
                                <a:schemeClr val="accent4">
                                  <a:lumMod val="75000"/>
                                </a:schemeClr>
                              </a:solidFill>
                              <a:latin typeface="Cambria Math" panose="02040503050406030204" pitchFamily="18" charset="0"/>
                            </a:rPr>
                            <m:t>𝑝𝑒𝑛𝑡𝑒</m:t>
                          </m:r>
                        </m:e>
                        <m:sub>
                          <m:r>
                            <a:rPr lang="fr-FR" sz="1400" b="0" i="1" smtClean="0">
                              <a:solidFill>
                                <a:schemeClr val="accent4">
                                  <a:lumMod val="75000"/>
                                </a:schemeClr>
                              </a:solidFill>
                              <a:latin typeface="Cambria Math" panose="02040503050406030204" pitchFamily="18" charset="0"/>
                            </a:rPr>
                            <m:t>𝑖</m:t>
                          </m:r>
                        </m:sub>
                      </m:sSub>
                      <m:r>
                        <a:rPr lang="fr-FR" sz="1400" b="0" i="1" smtClean="0">
                          <a:solidFill>
                            <a:schemeClr val="accent4">
                              <a:lumMod val="75000"/>
                            </a:schemeClr>
                          </a:solidFill>
                          <a:latin typeface="Cambria Math" panose="02040503050406030204" pitchFamily="18" charset="0"/>
                        </a:rPr>
                        <m:t>=</m:t>
                      </m:r>
                      <m:f>
                        <m:fPr>
                          <m:ctrlPr>
                            <a:rPr lang="fr-FR" sz="1400" b="0" i="1" smtClean="0">
                              <a:solidFill>
                                <a:schemeClr val="accent4">
                                  <a:lumMod val="75000"/>
                                </a:schemeClr>
                              </a:solidFill>
                              <a:latin typeface="Cambria Math" panose="02040503050406030204" pitchFamily="18" charset="0"/>
                            </a:rPr>
                          </m:ctrlPr>
                        </m:fPr>
                        <m:num>
                          <m:sSub>
                            <m:sSubPr>
                              <m:ctrlPr>
                                <a:rPr lang="fr-FR" sz="1400" b="0" i="1" smtClean="0">
                                  <a:solidFill>
                                    <a:schemeClr val="accent4">
                                      <a:lumMod val="75000"/>
                                    </a:schemeClr>
                                  </a:solidFill>
                                  <a:latin typeface="Cambria Math" panose="02040503050406030204" pitchFamily="18" charset="0"/>
                                </a:rPr>
                              </m:ctrlPr>
                            </m:sSubPr>
                            <m:e>
                              <m:r>
                                <a:rPr lang="fr-FR" sz="1400" b="0" i="1" smtClean="0">
                                  <a:solidFill>
                                    <a:schemeClr val="accent4">
                                      <a:lumMod val="75000"/>
                                    </a:schemeClr>
                                  </a:solidFill>
                                  <a:latin typeface="Cambria Math" panose="02040503050406030204" pitchFamily="18" charset="0"/>
                                </a:rPr>
                                <m:t>𝑦</m:t>
                              </m:r>
                            </m:e>
                            <m:sub>
                              <m:r>
                                <a:rPr lang="fr-FR" sz="1400" b="0" i="1" smtClean="0">
                                  <a:solidFill>
                                    <a:schemeClr val="accent4">
                                      <a:lumMod val="75000"/>
                                    </a:schemeClr>
                                  </a:solidFill>
                                  <a:latin typeface="Cambria Math" panose="02040503050406030204" pitchFamily="18" charset="0"/>
                                </a:rPr>
                                <m:t>𝑖</m:t>
                              </m:r>
                            </m:sub>
                          </m:sSub>
                          <m:r>
                            <a:rPr lang="fr-FR" sz="1400" b="0" i="1" smtClean="0">
                              <a:solidFill>
                                <a:schemeClr val="accent4">
                                  <a:lumMod val="75000"/>
                                </a:schemeClr>
                              </a:solidFill>
                              <a:latin typeface="Cambria Math" panose="02040503050406030204" pitchFamily="18" charset="0"/>
                            </a:rPr>
                            <m:t>−</m:t>
                          </m:r>
                          <m:acc>
                            <m:accPr>
                              <m:chr m:val="̅"/>
                              <m:ctrlPr>
                                <a:rPr lang="fr-FR" sz="1400" b="0" i="1" smtClean="0">
                                  <a:solidFill>
                                    <a:schemeClr val="accent4">
                                      <a:lumMod val="75000"/>
                                    </a:schemeClr>
                                  </a:solidFill>
                                  <a:latin typeface="Cambria Math" panose="02040503050406030204" pitchFamily="18" charset="0"/>
                                </a:rPr>
                              </m:ctrlPr>
                            </m:accPr>
                            <m:e>
                              <m:r>
                                <a:rPr lang="fr-FR" sz="1400" b="0" i="1" smtClean="0">
                                  <a:solidFill>
                                    <a:schemeClr val="accent4">
                                      <a:lumMod val="75000"/>
                                    </a:schemeClr>
                                  </a:solidFill>
                                  <a:latin typeface="Cambria Math" panose="02040503050406030204" pitchFamily="18" charset="0"/>
                                </a:rPr>
                                <m:t>𝑦</m:t>
                              </m:r>
                            </m:e>
                          </m:acc>
                        </m:num>
                        <m:den>
                          <m:sSub>
                            <m:sSubPr>
                              <m:ctrlPr>
                                <a:rPr lang="fr-FR" sz="1400" b="0" i="1" smtClean="0">
                                  <a:solidFill>
                                    <a:schemeClr val="accent4">
                                      <a:lumMod val="75000"/>
                                    </a:schemeClr>
                                  </a:solidFill>
                                  <a:latin typeface="Cambria Math" panose="02040503050406030204" pitchFamily="18" charset="0"/>
                                </a:rPr>
                              </m:ctrlPr>
                            </m:sSubPr>
                            <m:e>
                              <m:r>
                                <a:rPr lang="fr-FR" sz="1400" b="0" i="1" smtClean="0">
                                  <a:solidFill>
                                    <a:schemeClr val="accent4">
                                      <a:lumMod val="75000"/>
                                    </a:schemeClr>
                                  </a:solidFill>
                                  <a:latin typeface="Cambria Math" panose="02040503050406030204" pitchFamily="18" charset="0"/>
                                </a:rPr>
                                <m:t>𝑥</m:t>
                              </m:r>
                            </m:e>
                            <m:sub>
                              <m:r>
                                <a:rPr lang="fr-FR" sz="1400" b="0" i="1" smtClean="0">
                                  <a:solidFill>
                                    <a:schemeClr val="accent4">
                                      <a:lumMod val="75000"/>
                                    </a:schemeClr>
                                  </a:solidFill>
                                  <a:latin typeface="Cambria Math" panose="02040503050406030204" pitchFamily="18" charset="0"/>
                                </a:rPr>
                                <m:t>𝑖</m:t>
                              </m:r>
                            </m:sub>
                          </m:sSub>
                          <m:r>
                            <a:rPr lang="fr-FR" sz="1400" b="0" i="1" smtClean="0">
                              <a:solidFill>
                                <a:schemeClr val="accent4">
                                  <a:lumMod val="75000"/>
                                </a:schemeClr>
                              </a:solidFill>
                              <a:latin typeface="Cambria Math" panose="02040503050406030204" pitchFamily="18" charset="0"/>
                            </a:rPr>
                            <m:t>−</m:t>
                          </m:r>
                          <m:acc>
                            <m:accPr>
                              <m:chr m:val="̅"/>
                              <m:ctrlPr>
                                <a:rPr lang="fr-FR" sz="1400" b="0" i="1" smtClean="0">
                                  <a:solidFill>
                                    <a:schemeClr val="accent4">
                                      <a:lumMod val="75000"/>
                                    </a:schemeClr>
                                  </a:solidFill>
                                  <a:latin typeface="Cambria Math" panose="02040503050406030204" pitchFamily="18" charset="0"/>
                                </a:rPr>
                              </m:ctrlPr>
                            </m:accPr>
                            <m:e>
                              <m:r>
                                <a:rPr lang="fr-FR" sz="1400" b="0" i="1" smtClean="0">
                                  <a:solidFill>
                                    <a:schemeClr val="accent4">
                                      <a:lumMod val="75000"/>
                                    </a:schemeClr>
                                  </a:solidFill>
                                  <a:latin typeface="Cambria Math" panose="02040503050406030204" pitchFamily="18" charset="0"/>
                                </a:rPr>
                                <m:t>𝑥</m:t>
                              </m:r>
                            </m:e>
                          </m:acc>
                        </m:den>
                      </m:f>
                    </m:oMath>
                  </m:oMathPara>
                </a14:m>
                <a:endParaRPr lang="fr-FR" sz="1400" dirty="0">
                  <a:solidFill>
                    <a:schemeClr val="accent4">
                      <a:lumMod val="75000"/>
                    </a:schemeClr>
                  </a:solidFill>
                </a:endParaRPr>
              </a:p>
            </p:txBody>
          </p:sp>
        </mc:Choice>
        <mc:Fallback xmlns="">
          <p:sp>
            <p:nvSpPr>
              <p:cNvPr id="36" name="ZoneTexte 35"/>
              <p:cNvSpPr txBox="1">
                <a:spLocks noRot="1" noChangeAspect="1" noMove="1" noResize="1" noEditPoints="1" noAdjustHandles="1" noChangeArrowheads="1" noChangeShapeType="1" noTextEdit="1"/>
              </p:cNvSpPr>
              <p:nvPr/>
            </p:nvSpPr>
            <p:spPr>
              <a:xfrm>
                <a:off x="537047" y="5384556"/>
                <a:ext cx="1690228" cy="433067"/>
              </a:xfrm>
              <a:prstGeom prst="rect">
                <a:avLst/>
              </a:prstGeom>
              <a:blipFill rotWithShape="0">
                <a:blip r:embed="rId9"/>
                <a:stretch>
                  <a:fillRect r="-2888" b="-9859"/>
                </a:stretch>
              </a:blipFill>
            </p:spPr>
            <p:txBody>
              <a:bodyPr/>
              <a:lstStyle/>
              <a:p>
                <a:r>
                  <a:rPr lang="fr-FR">
                    <a:noFill/>
                  </a:rPr>
                  <a:t> </a:t>
                </a:r>
              </a:p>
            </p:txBody>
          </p:sp>
        </mc:Fallback>
      </mc:AlternateContent>
      <p:sp>
        <p:nvSpPr>
          <p:cNvPr id="4" name="Espace réservé du numéro de diapositive 3">
            <a:extLst>
              <a:ext uri="{FF2B5EF4-FFF2-40B4-BE49-F238E27FC236}">
                <a16:creationId xmlns:a16="http://schemas.microsoft.com/office/drawing/2014/main" id="{2C43EE2C-EA57-D90E-910E-8505F5A4B06B}"/>
              </a:ext>
            </a:extLst>
          </p:cNvPr>
          <p:cNvSpPr>
            <a:spLocks noGrp="1"/>
          </p:cNvSpPr>
          <p:nvPr>
            <p:ph type="sldNum" sz="quarter" idx="12"/>
          </p:nvPr>
        </p:nvSpPr>
        <p:spPr/>
        <p:txBody>
          <a:bodyPr/>
          <a:lstStyle/>
          <a:p>
            <a:fld id="{04C8D40A-45DA-49FB-8D9A-B1F265F8EE6C}" type="slidenum">
              <a:rPr lang="fr-FR" smtClean="0"/>
              <a:t>17</a:t>
            </a:fld>
            <a:endParaRPr lang="fr-FR"/>
          </a:p>
        </p:txBody>
      </p:sp>
    </p:spTree>
    <p:extLst>
      <p:ext uri="{BB962C8B-B14F-4D97-AF65-F5344CB8AC3E}">
        <p14:creationId xmlns:p14="http://schemas.microsoft.com/office/powerpoint/2010/main" val="2795457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531" y="0"/>
            <a:ext cx="3570880" cy="3474369"/>
          </a:xfrm>
          <a:prstGeom prst="rect">
            <a:avLst/>
          </a:prstGeom>
        </p:spPr>
      </p:pic>
      <p:sp>
        <p:nvSpPr>
          <p:cNvPr id="3" name="ZoneTexte 2"/>
          <p:cNvSpPr txBox="1"/>
          <p:nvPr/>
        </p:nvSpPr>
        <p:spPr>
          <a:xfrm>
            <a:off x="423747" y="3425825"/>
            <a:ext cx="8251902" cy="646331"/>
          </a:xfrm>
          <a:prstGeom prst="rect">
            <a:avLst/>
          </a:prstGeom>
          <a:noFill/>
        </p:spPr>
        <p:txBody>
          <a:bodyPr wrap="square" rtlCol="0">
            <a:spAutoFit/>
          </a:bodyPr>
          <a:lstStyle/>
          <a:p>
            <a:r>
              <a:rPr lang="fr-FR" dirty="0"/>
              <a:t>Je calcule la pente de chacune de ces droites et je calcule la pente moyenne en pondérant par les écarts de température de chaque i</a:t>
            </a:r>
          </a:p>
        </p:txBody>
      </p:sp>
      <p:cxnSp>
        <p:nvCxnSpPr>
          <p:cNvPr id="5" name="Connecteur droit 4"/>
          <p:cNvCxnSpPr/>
          <p:nvPr/>
        </p:nvCxnSpPr>
        <p:spPr>
          <a:xfrm>
            <a:off x="4223803" y="386575"/>
            <a:ext cx="0" cy="298109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Rectangle 2"/>
          <p:cNvSpPr>
            <a:spLocks noChangeArrowheads="1"/>
          </p:cNvSpPr>
          <p:nvPr/>
        </p:nvSpPr>
        <p:spPr bwMode="auto">
          <a:xfrm>
            <a:off x="1345580" y="1352273"/>
            <a:ext cx="1187606" cy="1692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accent1">
                    <a:lumMod val="75000"/>
                  </a:schemeClr>
                </a:solidFill>
                <a:effectLst/>
              </a:rPr>
              <a:t>54.34 jours</a:t>
            </a:r>
            <a:endParaRPr lang="fr-FR" altLang="fr-FR" sz="1100" dirty="0">
              <a:solidFill>
                <a:schemeClr val="accent1">
                  <a:lumMod val="75000"/>
                </a:schemeClr>
              </a:solidFill>
            </a:endParaRPr>
          </a:p>
        </p:txBody>
      </p:sp>
      <p:sp>
        <p:nvSpPr>
          <p:cNvPr id="14" name="Rectangle 13"/>
          <p:cNvSpPr/>
          <p:nvPr/>
        </p:nvSpPr>
        <p:spPr>
          <a:xfrm>
            <a:off x="3776545" y="2466801"/>
            <a:ext cx="484428" cy="261610"/>
          </a:xfrm>
          <a:prstGeom prst="rect">
            <a:avLst/>
          </a:prstGeom>
        </p:spPr>
        <p:txBody>
          <a:bodyPr wrap="none">
            <a:spAutoFit/>
          </a:bodyPr>
          <a:lstStyle/>
          <a:p>
            <a:r>
              <a:rPr lang="fr-FR" sz="1100" dirty="0">
                <a:solidFill>
                  <a:schemeClr val="accent1">
                    <a:lumMod val="75000"/>
                  </a:schemeClr>
                </a:solidFill>
              </a:rPr>
              <a:t>14 °C</a:t>
            </a:r>
          </a:p>
        </p:txBody>
      </p:sp>
      <p:cxnSp>
        <p:nvCxnSpPr>
          <p:cNvPr id="15" name="Connecteur droit 14"/>
          <p:cNvCxnSpPr/>
          <p:nvPr/>
        </p:nvCxnSpPr>
        <p:spPr>
          <a:xfrm>
            <a:off x="2039286" y="1521550"/>
            <a:ext cx="444329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3226892" y="386575"/>
            <a:ext cx="1233596" cy="1434791"/>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3025698" y="475785"/>
            <a:ext cx="1434790" cy="124505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3226892" y="824434"/>
            <a:ext cx="1322806" cy="924675"/>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2936488" y="1098314"/>
            <a:ext cx="1672683" cy="54056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3406047" y="1286771"/>
            <a:ext cx="2626902" cy="750735"/>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flipV="1">
            <a:off x="3914831" y="1180070"/>
            <a:ext cx="1104902" cy="454653"/>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flipV="1">
            <a:off x="3952642" y="1368594"/>
            <a:ext cx="1215774" cy="189317"/>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ZoneTexte 17"/>
              <p:cNvSpPr txBox="1"/>
              <p:nvPr/>
            </p:nvSpPr>
            <p:spPr>
              <a:xfrm>
                <a:off x="1170180" y="1298411"/>
                <a:ext cx="42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i="1" smtClean="0">
                              <a:solidFill>
                                <a:schemeClr val="accent1">
                                  <a:lumMod val="75000"/>
                                </a:schemeClr>
                              </a:solidFill>
                              <a:latin typeface="Cambria Math" panose="02040503050406030204" pitchFamily="18" charset="0"/>
                            </a:rPr>
                          </m:ctrlPr>
                        </m:accPr>
                        <m:e>
                          <m:r>
                            <a:rPr lang="fr-FR" b="0" i="1" smtClean="0">
                              <a:solidFill>
                                <a:schemeClr val="accent1">
                                  <a:lumMod val="75000"/>
                                </a:schemeClr>
                              </a:solidFill>
                              <a:latin typeface="Cambria Math" panose="02040503050406030204" pitchFamily="18" charset="0"/>
                            </a:rPr>
                            <m:t>𝑦</m:t>
                          </m:r>
                        </m:e>
                      </m:acc>
                      <m:r>
                        <a:rPr lang="fr-FR" b="0" i="1" smtClean="0">
                          <a:solidFill>
                            <a:schemeClr val="accent1">
                              <a:lumMod val="75000"/>
                            </a:schemeClr>
                          </a:solidFill>
                          <a:latin typeface="Cambria Math" panose="02040503050406030204" pitchFamily="18" charset="0"/>
                        </a:rPr>
                        <m:t>=</m:t>
                      </m:r>
                    </m:oMath>
                  </m:oMathPara>
                </a14:m>
                <a:endParaRPr lang="fr-FR" dirty="0"/>
              </a:p>
            </p:txBody>
          </p:sp>
        </mc:Choice>
        <mc:Fallback xmlns="">
          <p:sp>
            <p:nvSpPr>
              <p:cNvPr id="18" name="ZoneTexte 17"/>
              <p:cNvSpPr txBox="1">
                <a:spLocks noRot="1" noChangeAspect="1" noMove="1" noResize="1" noEditPoints="1" noAdjustHandles="1" noChangeArrowheads="1" noChangeShapeType="1" noTextEdit="1"/>
              </p:cNvSpPr>
              <p:nvPr/>
            </p:nvSpPr>
            <p:spPr>
              <a:xfrm>
                <a:off x="1170180" y="1298411"/>
                <a:ext cx="423962" cy="276999"/>
              </a:xfrm>
              <a:prstGeom prst="rect">
                <a:avLst/>
              </a:prstGeom>
              <a:blipFill rotWithShape="0">
                <a:blip r:embed="rId3"/>
                <a:stretch>
                  <a:fillRect l="-12857" r="-17143" b="-26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ZoneTexte 19"/>
              <p:cNvSpPr txBox="1"/>
              <p:nvPr/>
            </p:nvSpPr>
            <p:spPr>
              <a:xfrm>
                <a:off x="3413281" y="2461487"/>
                <a:ext cx="42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i="1" smtClean="0">
                              <a:solidFill>
                                <a:schemeClr val="accent1">
                                  <a:lumMod val="75000"/>
                                </a:schemeClr>
                              </a:solidFill>
                              <a:latin typeface="Cambria Math" panose="02040503050406030204" pitchFamily="18" charset="0"/>
                            </a:rPr>
                          </m:ctrlPr>
                        </m:accPr>
                        <m:e>
                          <m:r>
                            <a:rPr lang="fr-FR" b="0" i="1" smtClean="0">
                              <a:solidFill>
                                <a:schemeClr val="accent1">
                                  <a:lumMod val="75000"/>
                                </a:schemeClr>
                              </a:solidFill>
                              <a:latin typeface="Cambria Math" panose="02040503050406030204" pitchFamily="18" charset="0"/>
                            </a:rPr>
                            <m:t>𝑥</m:t>
                          </m:r>
                        </m:e>
                      </m:acc>
                      <m:r>
                        <a:rPr lang="fr-FR" b="0" i="1" smtClean="0">
                          <a:solidFill>
                            <a:schemeClr val="accent1">
                              <a:lumMod val="75000"/>
                            </a:schemeClr>
                          </a:solidFill>
                          <a:latin typeface="Cambria Math" panose="02040503050406030204" pitchFamily="18" charset="0"/>
                        </a:rPr>
                        <m:t>=</m:t>
                      </m:r>
                    </m:oMath>
                  </m:oMathPara>
                </a14:m>
                <a:endParaRPr lang="fr-FR" dirty="0"/>
              </a:p>
            </p:txBody>
          </p:sp>
        </mc:Choice>
        <mc:Fallback xmlns="">
          <p:sp>
            <p:nvSpPr>
              <p:cNvPr id="20" name="ZoneTexte 19"/>
              <p:cNvSpPr txBox="1">
                <a:spLocks noRot="1" noChangeAspect="1" noMove="1" noResize="1" noEditPoints="1" noAdjustHandles="1" noChangeArrowheads="1" noChangeShapeType="1" noTextEdit="1"/>
              </p:cNvSpPr>
              <p:nvPr/>
            </p:nvSpPr>
            <p:spPr>
              <a:xfrm>
                <a:off x="3413281" y="2461487"/>
                <a:ext cx="423962" cy="276999"/>
              </a:xfrm>
              <a:prstGeom prst="rect">
                <a:avLst/>
              </a:prstGeom>
              <a:blipFill rotWithShape="0">
                <a:blip r:embed="rId4"/>
                <a:stretch>
                  <a:fillRect l="-7246" r="-217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ZoneTexte 20"/>
              <p:cNvSpPr txBox="1"/>
              <p:nvPr/>
            </p:nvSpPr>
            <p:spPr>
              <a:xfrm>
                <a:off x="3341177" y="277670"/>
                <a:ext cx="109472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05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𝑦</m:t>
                          </m:r>
                        </m:e>
                        <m:sub>
                          <m:r>
                            <a:rPr lang="fr-FR" sz="1050" b="0" i="1" smtClean="0">
                              <a:solidFill>
                                <a:schemeClr val="accent4">
                                  <a:lumMod val="75000"/>
                                </a:schemeClr>
                              </a:solidFill>
                              <a:latin typeface="Cambria Math" panose="02040503050406030204" pitchFamily="18" charset="0"/>
                            </a:rPr>
                            <m:t>1</m:t>
                          </m:r>
                        </m:sub>
                      </m:sSub>
                      <m:r>
                        <a:rPr lang="fr-FR" sz="1050" b="0" i="1" smtClean="0">
                          <a:solidFill>
                            <a:schemeClr val="accent4">
                              <a:lumMod val="75000"/>
                            </a:schemeClr>
                          </a:solidFill>
                          <a:latin typeface="Cambria Math" panose="02040503050406030204" pitchFamily="18" charset="0"/>
                        </a:rPr>
                        <m:t>=85, </m:t>
                      </m:r>
                      <m:sSub>
                        <m:sSubPr>
                          <m:ctrlPr>
                            <a:rPr lang="fr-FR" sz="1050" b="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𝑥</m:t>
                          </m:r>
                        </m:e>
                        <m:sub>
                          <m:r>
                            <a:rPr lang="fr-FR" sz="1050" b="0" i="1" smtClean="0">
                              <a:solidFill>
                                <a:schemeClr val="accent4">
                                  <a:lumMod val="75000"/>
                                </a:schemeClr>
                              </a:solidFill>
                              <a:latin typeface="Cambria Math" panose="02040503050406030204" pitchFamily="18" charset="0"/>
                            </a:rPr>
                            <m:t>1</m:t>
                          </m:r>
                        </m:sub>
                      </m:sSub>
                      <m:r>
                        <a:rPr lang="fr-FR" sz="1050" b="0" i="1" smtClean="0">
                          <a:solidFill>
                            <a:schemeClr val="accent4">
                              <a:lumMod val="75000"/>
                            </a:schemeClr>
                          </a:solidFill>
                          <a:latin typeface="Cambria Math" panose="02040503050406030204" pitchFamily="18" charset="0"/>
                        </a:rPr>
                        <m:t>=12,1</m:t>
                      </m:r>
                    </m:oMath>
                  </m:oMathPara>
                </a14:m>
                <a:endParaRPr lang="fr-FR" sz="1050" dirty="0">
                  <a:solidFill>
                    <a:schemeClr val="accent4">
                      <a:lumMod val="75000"/>
                    </a:schemeClr>
                  </a:solidFill>
                </a:endParaRPr>
              </a:p>
            </p:txBody>
          </p:sp>
        </mc:Choice>
        <mc:Fallback xmlns="">
          <p:sp>
            <p:nvSpPr>
              <p:cNvPr id="21" name="ZoneTexte 20"/>
              <p:cNvSpPr txBox="1">
                <a:spLocks noRot="1" noChangeAspect="1" noMove="1" noResize="1" noEditPoints="1" noAdjustHandles="1" noChangeArrowheads="1" noChangeShapeType="1" noTextEdit="1"/>
              </p:cNvSpPr>
              <p:nvPr/>
            </p:nvSpPr>
            <p:spPr>
              <a:xfrm>
                <a:off x="3341177" y="277670"/>
                <a:ext cx="1094723" cy="161583"/>
              </a:xfrm>
              <a:prstGeom prst="rect">
                <a:avLst/>
              </a:prstGeom>
              <a:blipFill rotWithShape="0">
                <a:blip r:embed="rId5"/>
                <a:stretch>
                  <a:fillRect l="-2778" r="-2222" b="-3076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ZoneTexte 24"/>
              <p:cNvSpPr txBox="1"/>
              <p:nvPr/>
            </p:nvSpPr>
            <p:spPr>
              <a:xfrm>
                <a:off x="5115072" y="1039141"/>
                <a:ext cx="1200457"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05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𝑦</m:t>
                          </m:r>
                        </m:e>
                        <m:sub>
                          <m:r>
                            <a:rPr lang="fr-FR" sz="1050" b="0" i="1" smtClean="0">
                              <a:solidFill>
                                <a:schemeClr val="accent4">
                                  <a:lumMod val="75000"/>
                                </a:schemeClr>
                              </a:solidFill>
                              <a:latin typeface="Cambria Math" panose="02040503050406030204" pitchFamily="18" charset="0"/>
                            </a:rPr>
                            <m:t>5</m:t>
                          </m:r>
                        </m:sub>
                      </m:sSub>
                      <m:r>
                        <a:rPr lang="fr-FR" sz="1050" b="0" i="1" smtClean="0">
                          <a:solidFill>
                            <a:schemeClr val="accent4">
                              <a:lumMod val="75000"/>
                            </a:schemeClr>
                          </a:solidFill>
                          <a:latin typeface="Cambria Math" panose="02040503050406030204" pitchFamily="18" charset="0"/>
                        </a:rPr>
                        <m:t>=64,9, </m:t>
                      </m:r>
                      <m:sSub>
                        <m:sSubPr>
                          <m:ctrlPr>
                            <a:rPr lang="fr-FR" sz="1050" b="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𝑥</m:t>
                          </m:r>
                        </m:e>
                        <m:sub>
                          <m:r>
                            <a:rPr lang="fr-FR" sz="1050" b="0" i="1" smtClean="0">
                              <a:solidFill>
                                <a:schemeClr val="accent4">
                                  <a:lumMod val="75000"/>
                                </a:schemeClr>
                              </a:solidFill>
                              <a:latin typeface="Cambria Math" panose="02040503050406030204" pitchFamily="18" charset="0"/>
                            </a:rPr>
                            <m:t>1</m:t>
                          </m:r>
                        </m:sub>
                      </m:sSub>
                      <m:r>
                        <a:rPr lang="fr-FR" sz="1050" b="0" i="1" smtClean="0">
                          <a:solidFill>
                            <a:schemeClr val="accent4">
                              <a:lumMod val="75000"/>
                            </a:schemeClr>
                          </a:solidFill>
                          <a:latin typeface="Cambria Math" panose="02040503050406030204" pitchFamily="18" charset="0"/>
                        </a:rPr>
                        <m:t>=15,7</m:t>
                      </m:r>
                    </m:oMath>
                  </m:oMathPara>
                </a14:m>
                <a:endParaRPr lang="fr-FR" sz="1050" dirty="0">
                  <a:solidFill>
                    <a:schemeClr val="accent4">
                      <a:lumMod val="75000"/>
                    </a:schemeClr>
                  </a:solidFill>
                </a:endParaRPr>
              </a:p>
            </p:txBody>
          </p:sp>
        </mc:Choice>
        <mc:Fallback xmlns="">
          <p:sp>
            <p:nvSpPr>
              <p:cNvPr id="25" name="ZoneTexte 24"/>
              <p:cNvSpPr txBox="1">
                <a:spLocks noRot="1" noChangeAspect="1" noMove="1" noResize="1" noEditPoints="1" noAdjustHandles="1" noChangeArrowheads="1" noChangeShapeType="1" noTextEdit="1"/>
              </p:cNvSpPr>
              <p:nvPr/>
            </p:nvSpPr>
            <p:spPr>
              <a:xfrm>
                <a:off x="5115072" y="1039141"/>
                <a:ext cx="1200457" cy="161583"/>
              </a:xfrm>
              <a:prstGeom prst="rect">
                <a:avLst/>
              </a:prstGeom>
              <a:blipFill rotWithShape="0">
                <a:blip r:embed="rId6"/>
                <a:stretch>
                  <a:fillRect l="-2538" r="-2538" b="-2592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ZoneTexte 25"/>
              <p:cNvSpPr txBox="1"/>
              <p:nvPr/>
            </p:nvSpPr>
            <p:spPr>
              <a:xfrm>
                <a:off x="6169411" y="2007355"/>
                <a:ext cx="1229311"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05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𝑦</m:t>
                          </m:r>
                        </m:e>
                        <m:sub>
                          <m:r>
                            <a:rPr lang="fr-FR" sz="1050" b="0" i="1" smtClean="0">
                              <a:solidFill>
                                <a:schemeClr val="accent4">
                                  <a:lumMod val="75000"/>
                                </a:schemeClr>
                              </a:solidFill>
                              <a:latin typeface="Cambria Math" panose="02040503050406030204" pitchFamily="18" charset="0"/>
                            </a:rPr>
                            <m:t>8</m:t>
                          </m:r>
                        </m:sub>
                      </m:sSub>
                      <m:r>
                        <a:rPr lang="fr-FR" sz="1050" b="0" i="1" smtClean="0">
                          <a:solidFill>
                            <a:schemeClr val="accent4">
                              <a:lumMod val="75000"/>
                            </a:schemeClr>
                          </a:solidFill>
                          <a:latin typeface="Cambria Math" panose="02040503050406030204" pitchFamily="18" charset="0"/>
                        </a:rPr>
                        <m:t>=40,8 , </m:t>
                      </m:r>
                      <m:sSub>
                        <m:sSubPr>
                          <m:ctrlPr>
                            <a:rPr lang="fr-FR" sz="1050" b="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𝑥</m:t>
                          </m:r>
                        </m:e>
                        <m:sub>
                          <m:r>
                            <a:rPr lang="fr-FR" sz="1050" b="0" i="1" smtClean="0">
                              <a:solidFill>
                                <a:schemeClr val="accent4">
                                  <a:lumMod val="75000"/>
                                </a:schemeClr>
                              </a:solidFill>
                              <a:latin typeface="Cambria Math" panose="02040503050406030204" pitchFamily="18" charset="0"/>
                            </a:rPr>
                            <m:t>1</m:t>
                          </m:r>
                        </m:sub>
                      </m:sSub>
                      <m:r>
                        <a:rPr lang="fr-FR" sz="1050" b="0" i="1" smtClean="0">
                          <a:solidFill>
                            <a:schemeClr val="accent4">
                              <a:lumMod val="75000"/>
                            </a:schemeClr>
                          </a:solidFill>
                          <a:latin typeface="Cambria Math" panose="02040503050406030204" pitchFamily="18" charset="0"/>
                        </a:rPr>
                        <m:t>=17,5</m:t>
                      </m:r>
                    </m:oMath>
                  </m:oMathPara>
                </a14:m>
                <a:endParaRPr lang="fr-FR" sz="1050" dirty="0">
                  <a:solidFill>
                    <a:schemeClr val="accent4">
                      <a:lumMod val="75000"/>
                    </a:schemeClr>
                  </a:solidFill>
                </a:endParaRPr>
              </a:p>
            </p:txBody>
          </p:sp>
        </mc:Choice>
        <mc:Fallback xmlns="">
          <p:sp>
            <p:nvSpPr>
              <p:cNvPr id="26" name="ZoneTexte 25"/>
              <p:cNvSpPr txBox="1">
                <a:spLocks noRot="1" noChangeAspect="1" noMove="1" noResize="1" noEditPoints="1" noAdjustHandles="1" noChangeArrowheads="1" noChangeShapeType="1" noTextEdit="1"/>
              </p:cNvSpPr>
              <p:nvPr/>
            </p:nvSpPr>
            <p:spPr>
              <a:xfrm>
                <a:off x="6169411" y="2007355"/>
                <a:ext cx="1229311" cy="161583"/>
              </a:xfrm>
              <a:prstGeom prst="rect">
                <a:avLst/>
              </a:prstGeom>
              <a:blipFill rotWithShape="0">
                <a:blip r:embed="rId7"/>
                <a:stretch>
                  <a:fillRect l="-2475" r="-2475" b="-2592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ZoneTexte 3"/>
              <p:cNvSpPr txBox="1"/>
              <p:nvPr/>
            </p:nvSpPr>
            <p:spPr>
              <a:xfrm>
                <a:off x="606923" y="4196196"/>
                <a:ext cx="1690228" cy="4330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accent4">
                                  <a:lumMod val="75000"/>
                                </a:schemeClr>
                              </a:solidFill>
                              <a:latin typeface="Cambria Math" panose="02040503050406030204" pitchFamily="18" charset="0"/>
                            </a:rPr>
                          </m:ctrlPr>
                        </m:sSubPr>
                        <m:e>
                          <m:r>
                            <a:rPr lang="fr-FR" sz="1400" i="1">
                              <a:solidFill>
                                <a:schemeClr val="accent4">
                                  <a:lumMod val="75000"/>
                                </a:schemeClr>
                              </a:solidFill>
                              <a:latin typeface="Cambria Math" panose="02040503050406030204" pitchFamily="18" charset="0"/>
                            </a:rPr>
                            <m:t>𝑝𝑒𝑛𝑡𝑒</m:t>
                          </m:r>
                        </m:e>
                        <m:sub>
                          <m:r>
                            <a:rPr lang="fr-FR" sz="1400" b="0" i="1" smtClean="0">
                              <a:solidFill>
                                <a:schemeClr val="accent4">
                                  <a:lumMod val="75000"/>
                                </a:schemeClr>
                              </a:solidFill>
                              <a:latin typeface="Cambria Math" panose="02040503050406030204" pitchFamily="18" charset="0"/>
                            </a:rPr>
                            <m:t>1</m:t>
                          </m:r>
                        </m:sub>
                      </m:sSub>
                      <m:r>
                        <a:rPr lang="fr-FR" sz="1400" b="0" i="1" smtClean="0">
                          <a:solidFill>
                            <a:schemeClr val="accent4">
                              <a:lumMod val="75000"/>
                            </a:schemeClr>
                          </a:solidFill>
                          <a:latin typeface="Cambria Math" panose="02040503050406030204" pitchFamily="18" charset="0"/>
                        </a:rPr>
                        <m:t>=</m:t>
                      </m:r>
                      <m:f>
                        <m:fPr>
                          <m:ctrlPr>
                            <a:rPr lang="fr-FR" sz="1400" b="0" i="1" smtClean="0">
                              <a:solidFill>
                                <a:schemeClr val="accent4">
                                  <a:lumMod val="75000"/>
                                </a:schemeClr>
                              </a:solidFill>
                              <a:latin typeface="Cambria Math" panose="02040503050406030204" pitchFamily="18" charset="0"/>
                            </a:rPr>
                          </m:ctrlPr>
                        </m:fPr>
                        <m:num>
                          <m:sSub>
                            <m:sSubPr>
                              <m:ctrlPr>
                                <a:rPr lang="fr-FR" sz="1400" b="0" i="1" smtClean="0">
                                  <a:solidFill>
                                    <a:schemeClr val="accent4">
                                      <a:lumMod val="75000"/>
                                    </a:schemeClr>
                                  </a:solidFill>
                                  <a:latin typeface="Cambria Math" panose="02040503050406030204" pitchFamily="18" charset="0"/>
                                </a:rPr>
                              </m:ctrlPr>
                            </m:sSubPr>
                            <m:e>
                              <m:r>
                                <a:rPr lang="fr-FR" sz="1400" b="0" i="1" smtClean="0">
                                  <a:solidFill>
                                    <a:schemeClr val="accent4">
                                      <a:lumMod val="75000"/>
                                    </a:schemeClr>
                                  </a:solidFill>
                                  <a:latin typeface="Cambria Math" panose="02040503050406030204" pitchFamily="18" charset="0"/>
                                </a:rPr>
                                <m:t>𝑦</m:t>
                              </m:r>
                            </m:e>
                            <m:sub>
                              <m:r>
                                <a:rPr lang="fr-FR" sz="1400" b="0" i="1" smtClean="0">
                                  <a:solidFill>
                                    <a:schemeClr val="accent4">
                                      <a:lumMod val="75000"/>
                                    </a:schemeClr>
                                  </a:solidFill>
                                  <a:latin typeface="Cambria Math" panose="02040503050406030204" pitchFamily="18" charset="0"/>
                                </a:rPr>
                                <m:t>1</m:t>
                              </m:r>
                            </m:sub>
                          </m:sSub>
                          <m:r>
                            <a:rPr lang="fr-FR" sz="1400" b="0" i="1" smtClean="0">
                              <a:solidFill>
                                <a:schemeClr val="accent4">
                                  <a:lumMod val="75000"/>
                                </a:schemeClr>
                              </a:solidFill>
                              <a:latin typeface="Cambria Math" panose="02040503050406030204" pitchFamily="18" charset="0"/>
                            </a:rPr>
                            <m:t>−</m:t>
                          </m:r>
                          <m:acc>
                            <m:accPr>
                              <m:chr m:val="̅"/>
                              <m:ctrlPr>
                                <a:rPr lang="fr-FR" sz="1400" b="0" i="1" smtClean="0">
                                  <a:solidFill>
                                    <a:schemeClr val="accent4">
                                      <a:lumMod val="75000"/>
                                    </a:schemeClr>
                                  </a:solidFill>
                                  <a:latin typeface="Cambria Math" panose="02040503050406030204" pitchFamily="18" charset="0"/>
                                </a:rPr>
                              </m:ctrlPr>
                            </m:accPr>
                            <m:e>
                              <m:r>
                                <a:rPr lang="fr-FR" sz="1400" b="0" i="1" smtClean="0">
                                  <a:solidFill>
                                    <a:schemeClr val="accent4">
                                      <a:lumMod val="75000"/>
                                    </a:schemeClr>
                                  </a:solidFill>
                                  <a:latin typeface="Cambria Math" panose="02040503050406030204" pitchFamily="18" charset="0"/>
                                </a:rPr>
                                <m:t>𝑦</m:t>
                              </m:r>
                            </m:e>
                          </m:acc>
                        </m:num>
                        <m:den>
                          <m:sSub>
                            <m:sSubPr>
                              <m:ctrlPr>
                                <a:rPr lang="fr-FR" sz="1400" b="0" i="1" smtClean="0">
                                  <a:solidFill>
                                    <a:schemeClr val="accent4">
                                      <a:lumMod val="75000"/>
                                    </a:schemeClr>
                                  </a:solidFill>
                                  <a:latin typeface="Cambria Math" panose="02040503050406030204" pitchFamily="18" charset="0"/>
                                </a:rPr>
                              </m:ctrlPr>
                            </m:sSubPr>
                            <m:e>
                              <m:r>
                                <a:rPr lang="fr-FR" sz="1400" b="0" i="1" smtClean="0">
                                  <a:solidFill>
                                    <a:schemeClr val="accent4">
                                      <a:lumMod val="75000"/>
                                    </a:schemeClr>
                                  </a:solidFill>
                                  <a:latin typeface="Cambria Math" panose="02040503050406030204" pitchFamily="18" charset="0"/>
                                </a:rPr>
                                <m:t>𝑥</m:t>
                              </m:r>
                            </m:e>
                            <m:sub>
                              <m:r>
                                <a:rPr lang="fr-FR" sz="1400" b="0" i="1" smtClean="0">
                                  <a:solidFill>
                                    <a:schemeClr val="accent4">
                                      <a:lumMod val="75000"/>
                                    </a:schemeClr>
                                  </a:solidFill>
                                  <a:latin typeface="Cambria Math" panose="02040503050406030204" pitchFamily="18" charset="0"/>
                                </a:rPr>
                                <m:t>1</m:t>
                              </m:r>
                            </m:sub>
                          </m:sSub>
                          <m:r>
                            <a:rPr lang="fr-FR" sz="1400" b="0" i="1" smtClean="0">
                              <a:solidFill>
                                <a:schemeClr val="accent4">
                                  <a:lumMod val="75000"/>
                                </a:schemeClr>
                              </a:solidFill>
                              <a:latin typeface="Cambria Math" panose="02040503050406030204" pitchFamily="18" charset="0"/>
                            </a:rPr>
                            <m:t>−</m:t>
                          </m:r>
                          <m:acc>
                            <m:accPr>
                              <m:chr m:val="̅"/>
                              <m:ctrlPr>
                                <a:rPr lang="fr-FR" sz="1400" b="0" i="1" smtClean="0">
                                  <a:solidFill>
                                    <a:schemeClr val="accent4">
                                      <a:lumMod val="75000"/>
                                    </a:schemeClr>
                                  </a:solidFill>
                                  <a:latin typeface="Cambria Math" panose="02040503050406030204" pitchFamily="18" charset="0"/>
                                </a:rPr>
                              </m:ctrlPr>
                            </m:accPr>
                            <m:e>
                              <m:r>
                                <a:rPr lang="fr-FR" sz="1400" b="0" i="1" smtClean="0">
                                  <a:solidFill>
                                    <a:schemeClr val="accent4">
                                      <a:lumMod val="75000"/>
                                    </a:schemeClr>
                                  </a:solidFill>
                                  <a:latin typeface="Cambria Math" panose="02040503050406030204" pitchFamily="18" charset="0"/>
                                </a:rPr>
                                <m:t>𝑥</m:t>
                              </m:r>
                            </m:e>
                          </m:acc>
                        </m:den>
                      </m:f>
                    </m:oMath>
                  </m:oMathPara>
                </a14:m>
                <a:endParaRPr lang="fr-FR" sz="1400" dirty="0">
                  <a:solidFill>
                    <a:schemeClr val="accent4">
                      <a:lumMod val="75000"/>
                    </a:schemeClr>
                  </a:solidFill>
                </a:endParaRPr>
              </a:p>
            </p:txBody>
          </p:sp>
        </mc:Choice>
        <mc:Fallback xmlns="">
          <p:sp>
            <p:nvSpPr>
              <p:cNvPr id="4" name="ZoneTexte 3"/>
              <p:cNvSpPr txBox="1">
                <a:spLocks noRot="1" noChangeAspect="1" noMove="1" noResize="1" noEditPoints="1" noAdjustHandles="1" noChangeArrowheads="1" noChangeShapeType="1" noTextEdit="1"/>
              </p:cNvSpPr>
              <p:nvPr/>
            </p:nvSpPr>
            <p:spPr>
              <a:xfrm>
                <a:off x="606923" y="4196196"/>
                <a:ext cx="1690228" cy="433067"/>
              </a:xfrm>
              <a:prstGeom prst="rect">
                <a:avLst/>
              </a:prstGeom>
              <a:blipFill rotWithShape="0">
                <a:blip r:embed="rId8"/>
                <a:stretch>
                  <a:fillRect r="-3610" b="-8451"/>
                </a:stretch>
              </a:blipFill>
            </p:spPr>
            <p:txBody>
              <a:bodyPr/>
              <a:lstStyle/>
              <a:p>
                <a:r>
                  <a:rPr lang="fr-FR">
                    <a:noFill/>
                  </a:rPr>
                  <a:t> </a:t>
                </a:r>
              </a:p>
            </p:txBody>
          </p:sp>
        </mc:Fallback>
      </mc:AlternateContent>
      <p:sp>
        <p:nvSpPr>
          <p:cNvPr id="7" name="ZoneTexte 6"/>
          <p:cNvSpPr txBox="1"/>
          <p:nvPr/>
        </p:nvSpPr>
        <p:spPr>
          <a:xfrm>
            <a:off x="2037120" y="4251953"/>
            <a:ext cx="1304057" cy="307777"/>
          </a:xfrm>
          <a:prstGeom prst="rect">
            <a:avLst/>
          </a:prstGeom>
          <a:noFill/>
        </p:spPr>
        <p:txBody>
          <a:bodyPr wrap="square" rtlCol="0">
            <a:spAutoFit/>
          </a:bodyPr>
          <a:lstStyle/>
          <a:p>
            <a:r>
              <a:rPr lang="fr-FR" sz="1400" dirty="0">
                <a:solidFill>
                  <a:schemeClr val="accent4">
                    <a:lumMod val="75000"/>
                  </a:schemeClr>
                </a:solidFill>
              </a:rPr>
              <a:t>= -16.3</a:t>
            </a:r>
          </a:p>
        </p:txBody>
      </p:sp>
      <p:sp>
        <p:nvSpPr>
          <p:cNvPr id="27" name="ZoneTexte 26"/>
          <p:cNvSpPr txBox="1"/>
          <p:nvPr/>
        </p:nvSpPr>
        <p:spPr>
          <a:xfrm>
            <a:off x="708419" y="4660479"/>
            <a:ext cx="1304057" cy="307777"/>
          </a:xfrm>
          <a:prstGeom prst="rect">
            <a:avLst/>
          </a:prstGeom>
          <a:noFill/>
        </p:spPr>
        <p:txBody>
          <a:bodyPr wrap="square" rtlCol="0">
            <a:spAutoFit/>
          </a:bodyPr>
          <a:lstStyle/>
          <a:p>
            <a:r>
              <a:rPr lang="fr-FR" sz="1400" dirty="0">
                <a:solidFill>
                  <a:schemeClr val="accent4">
                    <a:lumMod val="75000"/>
                  </a:schemeClr>
                </a:solidFill>
              </a:rPr>
              <a:t>pente</a:t>
            </a:r>
            <a:r>
              <a:rPr lang="fr-FR" sz="1400" baseline="-25000" dirty="0">
                <a:solidFill>
                  <a:schemeClr val="accent4">
                    <a:lumMod val="75000"/>
                  </a:schemeClr>
                </a:solidFill>
              </a:rPr>
              <a:t>5</a:t>
            </a:r>
            <a:r>
              <a:rPr lang="fr-FR" sz="1400" dirty="0">
                <a:solidFill>
                  <a:schemeClr val="accent4">
                    <a:lumMod val="75000"/>
                  </a:schemeClr>
                </a:solidFill>
              </a:rPr>
              <a:t>= 6.2</a:t>
            </a:r>
          </a:p>
        </p:txBody>
      </p:sp>
      <p:sp>
        <p:nvSpPr>
          <p:cNvPr id="29" name="ZoneTexte 28"/>
          <p:cNvSpPr txBox="1"/>
          <p:nvPr/>
        </p:nvSpPr>
        <p:spPr>
          <a:xfrm>
            <a:off x="693551" y="5011383"/>
            <a:ext cx="1304057" cy="307777"/>
          </a:xfrm>
          <a:prstGeom prst="rect">
            <a:avLst/>
          </a:prstGeom>
          <a:noFill/>
        </p:spPr>
        <p:txBody>
          <a:bodyPr wrap="square" rtlCol="0">
            <a:spAutoFit/>
          </a:bodyPr>
          <a:lstStyle/>
          <a:p>
            <a:r>
              <a:rPr lang="fr-FR" sz="1400" dirty="0">
                <a:solidFill>
                  <a:schemeClr val="accent4">
                    <a:lumMod val="75000"/>
                  </a:schemeClr>
                </a:solidFill>
              </a:rPr>
              <a:t>pente</a:t>
            </a:r>
            <a:r>
              <a:rPr lang="fr-FR" sz="1400" baseline="-25000" dirty="0">
                <a:solidFill>
                  <a:schemeClr val="accent4">
                    <a:lumMod val="75000"/>
                  </a:schemeClr>
                </a:solidFill>
              </a:rPr>
              <a:t>8</a:t>
            </a:r>
            <a:r>
              <a:rPr lang="fr-FR" sz="1400" dirty="0">
                <a:solidFill>
                  <a:schemeClr val="accent4">
                    <a:lumMod val="75000"/>
                  </a:schemeClr>
                </a:solidFill>
              </a:rPr>
              <a:t>= -3.9</a:t>
            </a:r>
          </a:p>
        </p:txBody>
      </p:sp>
      <mc:AlternateContent xmlns:mc="http://schemas.openxmlformats.org/markup-compatibility/2006" xmlns:a14="http://schemas.microsoft.com/office/drawing/2010/main">
        <mc:Choice Requires="a14">
          <p:sp>
            <p:nvSpPr>
              <p:cNvPr id="31" name="ZoneTexte 30"/>
              <p:cNvSpPr txBox="1"/>
              <p:nvPr/>
            </p:nvSpPr>
            <p:spPr>
              <a:xfrm>
                <a:off x="537047" y="5384556"/>
                <a:ext cx="1690228" cy="4330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accent4">
                                  <a:lumMod val="75000"/>
                                </a:schemeClr>
                              </a:solidFill>
                              <a:latin typeface="Cambria Math" panose="02040503050406030204" pitchFamily="18" charset="0"/>
                            </a:rPr>
                          </m:ctrlPr>
                        </m:sSubPr>
                        <m:e>
                          <m:r>
                            <a:rPr lang="fr-FR" sz="1400" i="1">
                              <a:solidFill>
                                <a:schemeClr val="accent4">
                                  <a:lumMod val="75000"/>
                                </a:schemeClr>
                              </a:solidFill>
                              <a:latin typeface="Cambria Math" panose="02040503050406030204" pitchFamily="18" charset="0"/>
                            </a:rPr>
                            <m:t>𝑝𝑒𝑛𝑡𝑒</m:t>
                          </m:r>
                        </m:e>
                        <m:sub>
                          <m:r>
                            <a:rPr lang="fr-FR" sz="1400" b="0" i="1" smtClean="0">
                              <a:solidFill>
                                <a:schemeClr val="accent4">
                                  <a:lumMod val="75000"/>
                                </a:schemeClr>
                              </a:solidFill>
                              <a:latin typeface="Cambria Math" panose="02040503050406030204" pitchFamily="18" charset="0"/>
                            </a:rPr>
                            <m:t>𝑖</m:t>
                          </m:r>
                        </m:sub>
                      </m:sSub>
                      <m:r>
                        <a:rPr lang="fr-FR" sz="1400" b="0" i="1" smtClean="0">
                          <a:solidFill>
                            <a:schemeClr val="accent4">
                              <a:lumMod val="75000"/>
                            </a:schemeClr>
                          </a:solidFill>
                          <a:latin typeface="Cambria Math" panose="02040503050406030204" pitchFamily="18" charset="0"/>
                        </a:rPr>
                        <m:t>=</m:t>
                      </m:r>
                      <m:f>
                        <m:fPr>
                          <m:ctrlPr>
                            <a:rPr lang="fr-FR" sz="1400" b="0" i="1" smtClean="0">
                              <a:solidFill>
                                <a:schemeClr val="accent4">
                                  <a:lumMod val="75000"/>
                                </a:schemeClr>
                              </a:solidFill>
                              <a:latin typeface="Cambria Math" panose="02040503050406030204" pitchFamily="18" charset="0"/>
                            </a:rPr>
                          </m:ctrlPr>
                        </m:fPr>
                        <m:num>
                          <m:sSub>
                            <m:sSubPr>
                              <m:ctrlPr>
                                <a:rPr lang="fr-FR" sz="1400" b="0" i="1" smtClean="0">
                                  <a:solidFill>
                                    <a:schemeClr val="accent4">
                                      <a:lumMod val="75000"/>
                                    </a:schemeClr>
                                  </a:solidFill>
                                  <a:latin typeface="Cambria Math" panose="02040503050406030204" pitchFamily="18" charset="0"/>
                                </a:rPr>
                              </m:ctrlPr>
                            </m:sSubPr>
                            <m:e>
                              <m:r>
                                <a:rPr lang="fr-FR" sz="1400" b="0" i="1" smtClean="0">
                                  <a:solidFill>
                                    <a:schemeClr val="accent4">
                                      <a:lumMod val="75000"/>
                                    </a:schemeClr>
                                  </a:solidFill>
                                  <a:latin typeface="Cambria Math" panose="02040503050406030204" pitchFamily="18" charset="0"/>
                                </a:rPr>
                                <m:t>𝑦</m:t>
                              </m:r>
                            </m:e>
                            <m:sub>
                              <m:r>
                                <a:rPr lang="fr-FR" sz="1400" b="0" i="1" smtClean="0">
                                  <a:solidFill>
                                    <a:schemeClr val="accent4">
                                      <a:lumMod val="75000"/>
                                    </a:schemeClr>
                                  </a:solidFill>
                                  <a:latin typeface="Cambria Math" panose="02040503050406030204" pitchFamily="18" charset="0"/>
                                </a:rPr>
                                <m:t>𝑖</m:t>
                              </m:r>
                            </m:sub>
                          </m:sSub>
                          <m:r>
                            <a:rPr lang="fr-FR" sz="1400" b="0" i="1" smtClean="0">
                              <a:solidFill>
                                <a:schemeClr val="accent4">
                                  <a:lumMod val="75000"/>
                                </a:schemeClr>
                              </a:solidFill>
                              <a:latin typeface="Cambria Math" panose="02040503050406030204" pitchFamily="18" charset="0"/>
                            </a:rPr>
                            <m:t>−</m:t>
                          </m:r>
                          <m:acc>
                            <m:accPr>
                              <m:chr m:val="̅"/>
                              <m:ctrlPr>
                                <a:rPr lang="fr-FR" sz="1400" b="0" i="1" smtClean="0">
                                  <a:solidFill>
                                    <a:schemeClr val="accent4">
                                      <a:lumMod val="75000"/>
                                    </a:schemeClr>
                                  </a:solidFill>
                                  <a:latin typeface="Cambria Math" panose="02040503050406030204" pitchFamily="18" charset="0"/>
                                </a:rPr>
                              </m:ctrlPr>
                            </m:accPr>
                            <m:e>
                              <m:r>
                                <a:rPr lang="fr-FR" sz="1400" b="0" i="1" smtClean="0">
                                  <a:solidFill>
                                    <a:schemeClr val="accent4">
                                      <a:lumMod val="75000"/>
                                    </a:schemeClr>
                                  </a:solidFill>
                                  <a:latin typeface="Cambria Math" panose="02040503050406030204" pitchFamily="18" charset="0"/>
                                </a:rPr>
                                <m:t>𝑦</m:t>
                              </m:r>
                            </m:e>
                          </m:acc>
                        </m:num>
                        <m:den>
                          <m:sSub>
                            <m:sSubPr>
                              <m:ctrlPr>
                                <a:rPr lang="fr-FR" sz="1400" b="0" i="1" smtClean="0">
                                  <a:solidFill>
                                    <a:schemeClr val="accent4">
                                      <a:lumMod val="75000"/>
                                    </a:schemeClr>
                                  </a:solidFill>
                                  <a:latin typeface="Cambria Math" panose="02040503050406030204" pitchFamily="18" charset="0"/>
                                </a:rPr>
                              </m:ctrlPr>
                            </m:sSubPr>
                            <m:e>
                              <m:r>
                                <a:rPr lang="fr-FR" sz="1400" b="0" i="1" smtClean="0">
                                  <a:solidFill>
                                    <a:schemeClr val="accent4">
                                      <a:lumMod val="75000"/>
                                    </a:schemeClr>
                                  </a:solidFill>
                                  <a:latin typeface="Cambria Math" panose="02040503050406030204" pitchFamily="18" charset="0"/>
                                </a:rPr>
                                <m:t>𝑥</m:t>
                              </m:r>
                            </m:e>
                            <m:sub>
                              <m:r>
                                <a:rPr lang="fr-FR" sz="1400" b="0" i="1" smtClean="0">
                                  <a:solidFill>
                                    <a:schemeClr val="accent4">
                                      <a:lumMod val="75000"/>
                                    </a:schemeClr>
                                  </a:solidFill>
                                  <a:latin typeface="Cambria Math" panose="02040503050406030204" pitchFamily="18" charset="0"/>
                                </a:rPr>
                                <m:t>𝑖</m:t>
                              </m:r>
                            </m:sub>
                          </m:sSub>
                          <m:r>
                            <a:rPr lang="fr-FR" sz="1400" b="0" i="1" smtClean="0">
                              <a:solidFill>
                                <a:schemeClr val="accent4">
                                  <a:lumMod val="75000"/>
                                </a:schemeClr>
                              </a:solidFill>
                              <a:latin typeface="Cambria Math" panose="02040503050406030204" pitchFamily="18" charset="0"/>
                            </a:rPr>
                            <m:t>−</m:t>
                          </m:r>
                          <m:acc>
                            <m:accPr>
                              <m:chr m:val="̅"/>
                              <m:ctrlPr>
                                <a:rPr lang="fr-FR" sz="1400" b="0" i="1" smtClean="0">
                                  <a:solidFill>
                                    <a:schemeClr val="accent4">
                                      <a:lumMod val="75000"/>
                                    </a:schemeClr>
                                  </a:solidFill>
                                  <a:latin typeface="Cambria Math" panose="02040503050406030204" pitchFamily="18" charset="0"/>
                                </a:rPr>
                              </m:ctrlPr>
                            </m:accPr>
                            <m:e>
                              <m:r>
                                <a:rPr lang="fr-FR" sz="1400" b="0" i="1" smtClean="0">
                                  <a:solidFill>
                                    <a:schemeClr val="accent4">
                                      <a:lumMod val="75000"/>
                                    </a:schemeClr>
                                  </a:solidFill>
                                  <a:latin typeface="Cambria Math" panose="02040503050406030204" pitchFamily="18" charset="0"/>
                                </a:rPr>
                                <m:t>𝑥</m:t>
                              </m:r>
                            </m:e>
                          </m:acc>
                        </m:den>
                      </m:f>
                    </m:oMath>
                  </m:oMathPara>
                </a14:m>
                <a:endParaRPr lang="fr-FR" sz="1400" dirty="0">
                  <a:solidFill>
                    <a:schemeClr val="accent4">
                      <a:lumMod val="75000"/>
                    </a:schemeClr>
                  </a:solidFill>
                </a:endParaRPr>
              </a:p>
            </p:txBody>
          </p:sp>
        </mc:Choice>
        <mc:Fallback xmlns="">
          <p:sp>
            <p:nvSpPr>
              <p:cNvPr id="31" name="ZoneTexte 30"/>
              <p:cNvSpPr txBox="1">
                <a:spLocks noRot="1" noChangeAspect="1" noMove="1" noResize="1" noEditPoints="1" noAdjustHandles="1" noChangeArrowheads="1" noChangeShapeType="1" noTextEdit="1"/>
              </p:cNvSpPr>
              <p:nvPr/>
            </p:nvSpPr>
            <p:spPr>
              <a:xfrm>
                <a:off x="537047" y="5384556"/>
                <a:ext cx="1690228" cy="433067"/>
              </a:xfrm>
              <a:prstGeom prst="rect">
                <a:avLst/>
              </a:prstGeom>
              <a:blipFill rotWithShape="0">
                <a:blip r:embed="rId9"/>
                <a:stretch>
                  <a:fillRect r="-2888" b="-985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4018759" y="4566533"/>
                <a:ext cx="3154261" cy="748090"/>
              </a:xfrm>
              <a:prstGeom prst="rect">
                <a:avLst/>
              </a:prstGeom>
              <a:solidFill>
                <a:schemeClr val="bg1">
                  <a:lumMod val="95000"/>
                </a:schemeClr>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i="1" smtClean="0">
                          <a:solidFill>
                            <a:prstClr val="black"/>
                          </a:solidFill>
                          <a:latin typeface="Cambria Math"/>
                        </a:rPr>
                        <m:t>β</m:t>
                      </m:r>
                      <m:r>
                        <a:rPr lang="fr-FR" i="1">
                          <a:solidFill>
                            <a:prstClr val="black"/>
                          </a:solidFill>
                          <a:latin typeface="Cambria Math"/>
                          <a:ea typeface="Cambria Math"/>
                        </a:rPr>
                        <m:t>=</m:t>
                      </m:r>
                      <m:f>
                        <m:fPr>
                          <m:ctrlPr>
                            <a:rPr lang="fr-FR" i="1">
                              <a:solidFill>
                                <a:prstClr val="black"/>
                              </a:solidFill>
                              <a:latin typeface="Cambria Math" panose="02040503050406030204" pitchFamily="18" charset="0"/>
                            </a:rPr>
                          </m:ctrlPr>
                        </m:fPr>
                        <m:num>
                          <m:nary>
                            <m:naryPr>
                              <m:chr m:val="∑"/>
                              <m:ctrlPr>
                                <a:rPr lang="fr-FR" i="1">
                                  <a:solidFill>
                                    <a:prstClr val="black"/>
                                  </a:solidFill>
                                  <a:latin typeface="Cambria Math" panose="02040503050406030204" pitchFamily="18" charset="0"/>
                                </a:rPr>
                              </m:ctrlPr>
                            </m:naryPr>
                            <m:sub>
                              <m:r>
                                <m:rPr>
                                  <m:brk m:alnAt="23"/>
                                </m:rPr>
                                <a:rPr lang="fr-FR" i="1">
                                  <a:solidFill>
                                    <a:prstClr val="black"/>
                                  </a:solidFill>
                                  <a:latin typeface="Cambria Math"/>
                                </a:rPr>
                                <m:t>𝑖</m:t>
                              </m:r>
                              <m:r>
                                <a:rPr lang="fr-FR" i="1">
                                  <a:solidFill>
                                    <a:prstClr val="black"/>
                                  </a:solidFill>
                                  <a:latin typeface="Cambria Math"/>
                                </a:rPr>
                                <m:t>=1</m:t>
                              </m:r>
                            </m:sub>
                            <m:sup>
                              <m:r>
                                <a:rPr lang="fr-FR" i="1">
                                  <a:solidFill>
                                    <a:prstClr val="black"/>
                                  </a:solidFill>
                                  <a:latin typeface="Cambria Math"/>
                                </a:rPr>
                                <m:t>𝑁</m:t>
                              </m:r>
                            </m:sup>
                            <m:e>
                              <m:d>
                                <m:dPr>
                                  <m:ctrlPr>
                                    <a:rPr lang="fr-FR" i="1">
                                      <a:solidFill>
                                        <a:prstClr val="black"/>
                                      </a:solidFill>
                                      <a:latin typeface="Cambria Math" panose="02040503050406030204" pitchFamily="18" charset="0"/>
                                    </a:rPr>
                                  </m:ctrlPr>
                                </m:dPr>
                                <m:e>
                                  <m:sSub>
                                    <m:sSubPr>
                                      <m:ctrlPr>
                                        <a:rPr lang="fr-FR" i="1">
                                          <a:solidFill>
                                            <a:prstClr val="black"/>
                                          </a:solidFill>
                                          <a:latin typeface="Cambria Math" panose="02040503050406030204" pitchFamily="18" charset="0"/>
                                        </a:rPr>
                                      </m:ctrlPr>
                                    </m:sSubPr>
                                    <m:e>
                                      <m:r>
                                        <a:rPr lang="fr-FR" b="0" i="1" smtClean="0">
                                          <a:solidFill>
                                            <a:prstClr val="black"/>
                                          </a:solidFill>
                                          <a:latin typeface="Cambria Math" panose="02040503050406030204" pitchFamily="18" charset="0"/>
                                        </a:rPr>
                                        <m:t>𝑥</m:t>
                                      </m:r>
                                    </m:e>
                                    <m:sub>
                                      <m:r>
                                        <a:rPr lang="fr-FR" i="1">
                                          <a:solidFill>
                                            <a:prstClr val="black"/>
                                          </a:solidFill>
                                          <a:latin typeface="Cambria Math"/>
                                        </a:rPr>
                                        <m:t>𝑖</m:t>
                                      </m:r>
                                    </m:sub>
                                  </m:sSub>
                                  <m:r>
                                    <a:rPr lang="fr-FR" i="1">
                                      <a:solidFill>
                                        <a:prstClr val="black"/>
                                      </a:solidFill>
                                      <a:latin typeface="Cambria Math"/>
                                    </a:rPr>
                                    <m:t>−</m:t>
                                  </m:r>
                                  <m:acc>
                                    <m:accPr>
                                      <m:chr m:val="̅"/>
                                      <m:ctrlPr>
                                        <a:rPr lang="fr-FR" i="1">
                                          <a:solidFill>
                                            <a:prstClr val="black"/>
                                          </a:solidFill>
                                          <a:latin typeface="Cambria Math" panose="02040503050406030204" pitchFamily="18" charset="0"/>
                                        </a:rPr>
                                      </m:ctrlPr>
                                    </m:accPr>
                                    <m:e>
                                      <m:r>
                                        <a:rPr lang="fr-FR" b="0" i="1" smtClean="0">
                                          <a:solidFill>
                                            <a:prstClr val="black"/>
                                          </a:solidFill>
                                          <a:latin typeface="Cambria Math" panose="02040503050406030204" pitchFamily="18" charset="0"/>
                                        </a:rPr>
                                        <m:t>𝑥</m:t>
                                      </m:r>
                                    </m:e>
                                  </m:acc>
                                </m:e>
                              </m:d>
                              <m:d>
                                <m:dPr>
                                  <m:ctrlPr>
                                    <a:rPr lang="fr-FR" i="1">
                                      <a:solidFill>
                                        <a:prstClr val="black"/>
                                      </a:solidFill>
                                      <a:latin typeface="Cambria Math" panose="02040503050406030204" pitchFamily="18" charset="0"/>
                                    </a:rPr>
                                  </m:ctrlPr>
                                </m:dPr>
                                <m:e>
                                  <m:sSub>
                                    <m:sSubPr>
                                      <m:ctrlPr>
                                        <a:rPr lang="fr-FR" i="1">
                                          <a:solidFill>
                                            <a:prstClr val="black"/>
                                          </a:solidFill>
                                          <a:latin typeface="Cambria Math" panose="02040503050406030204" pitchFamily="18" charset="0"/>
                                        </a:rPr>
                                      </m:ctrlPr>
                                    </m:sSubPr>
                                    <m:e>
                                      <m:r>
                                        <a:rPr lang="fr-FR" b="0" i="1" smtClean="0">
                                          <a:solidFill>
                                            <a:prstClr val="black"/>
                                          </a:solidFill>
                                          <a:latin typeface="Cambria Math" panose="02040503050406030204" pitchFamily="18" charset="0"/>
                                        </a:rPr>
                                        <m:t>𝑦</m:t>
                                      </m:r>
                                    </m:e>
                                    <m:sub>
                                      <m:r>
                                        <a:rPr lang="fr-FR" i="1">
                                          <a:solidFill>
                                            <a:prstClr val="black"/>
                                          </a:solidFill>
                                          <a:latin typeface="Cambria Math"/>
                                        </a:rPr>
                                        <m:t>𝑖</m:t>
                                      </m:r>
                                    </m:sub>
                                  </m:sSub>
                                  <m:r>
                                    <a:rPr lang="fr-FR" i="1">
                                      <a:solidFill>
                                        <a:prstClr val="black"/>
                                      </a:solidFill>
                                      <a:latin typeface="Cambria Math"/>
                                    </a:rPr>
                                    <m:t>−</m:t>
                                  </m:r>
                                  <m:acc>
                                    <m:accPr>
                                      <m:chr m:val="̅"/>
                                      <m:ctrlPr>
                                        <a:rPr lang="fr-FR" i="1">
                                          <a:solidFill>
                                            <a:prstClr val="black"/>
                                          </a:solidFill>
                                          <a:latin typeface="Cambria Math" panose="02040503050406030204" pitchFamily="18" charset="0"/>
                                        </a:rPr>
                                      </m:ctrlPr>
                                    </m:accPr>
                                    <m:e>
                                      <m:r>
                                        <a:rPr lang="fr-FR" b="0" i="1" smtClean="0">
                                          <a:solidFill>
                                            <a:prstClr val="black"/>
                                          </a:solidFill>
                                          <a:latin typeface="Cambria Math" panose="02040503050406030204" pitchFamily="18" charset="0"/>
                                        </a:rPr>
                                        <m:t>𝑦</m:t>
                                      </m:r>
                                    </m:e>
                                  </m:acc>
                                </m:e>
                              </m:d>
                            </m:e>
                          </m:nary>
                        </m:num>
                        <m:den>
                          <m:nary>
                            <m:naryPr>
                              <m:chr m:val="∑"/>
                              <m:ctrlPr>
                                <a:rPr lang="fr-FR" i="1">
                                  <a:solidFill>
                                    <a:prstClr val="black"/>
                                  </a:solidFill>
                                  <a:latin typeface="Cambria Math" panose="02040503050406030204" pitchFamily="18" charset="0"/>
                                </a:rPr>
                              </m:ctrlPr>
                            </m:naryPr>
                            <m:sub>
                              <m:r>
                                <m:rPr>
                                  <m:brk m:alnAt="23"/>
                                </m:rPr>
                                <a:rPr lang="fr-FR" i="1">
                                  <a:solidFill>
                                    <a:prstClr val="black"/>
                                  </a:solidFill>
                                  <a:latin typeface="Cambria Math"/>
                                </a:rPr>
                                <m:t>𝑖</m:t>
                              </m:r>
                              <m:r>
                                <a:rPr lang="fr-FR" i="1">
                                  <a:solidFill>
                                    <a:prstClr val="black"/>
                                  </a:solidFill>
                                  <a:latin typeface="Cambria Math"/>
                                </a:rPr>
                                <m:t>=1</m:t>
                              </m:r>
                            </m:sub>
                            <m:sup>
                              <m:r>
                                <a:rPr lang="fr-FR" i="1">
                                  <a:solidFill>
                                    <a:prstClr val="black"/>
                                  </a:solidFill>
                                  <a:latin typeface="Cambria Math"/>
                                </a:rPr>
                                <m:t>𝑁</m:t>
                              </m:r>
                            </m:sup>
                            <m:e>
                              <m:sSup>
                                <m:sSupPr>
                                  <m:ctrlPr>
                                    <a:rPr lang="fr-FR" i="1">
                                      <a:solidFill>
                                        <a:prstClr val="black"/>
                                      </a:solidFill>
                                      <a:latin typeface="Cambria Math" panose="02040503050406030204" pitchFamily="18" charset="0"/>
                                    </a:rPr>
                                  </m:ctrlPr>
                                </m:sSupPr>
                                <m:e>
                                  <m:d>
                                    <m:dPr>
                                      <m:ctrlPr>
                                        <a:rPr lang="fr-FR" i="1">
                                          <a:solidFill>
                                            <a:prstClr val="black"/>
                                          </a:solidFill>
                                          <a:latin typeface="Cambria Math" panose="02040503050406030204" pitchFamily="18" charset="0"/>
                                        </a:rPr>
                                      </m:ctrlPr>
                                    </m:dPr>
                                    <m:e>
                                      <m:sSub>
                                        <m:sSubPr>
                                          <m:ctrlPr>
                                            <a:rPr lang="fr-FR" i="1">
                                              <a:solidFill>
                                                <a:prstClr val="black"/>
                                              </a:solidFill>
                                              <a:latin typeface="Cambria Math" panose="02040503050406030204" pitchFamily="18" charset="0"/>
                                            </a:rPr>
                                          </m:ctrlPr>
                                        </m:sSubPr>
                                        <m:e>
                                          <m:r>
                                            <a:rPr lang="fr-FR" b="0" i="1" smtClean="0">
                                              <a:solidFill>
                                                <a:prstClr val="black"/>
                                              </a:solidFill>
                                              <a:latin typeface="Cambria Math" panose="02040503050406030204" pitchFamily="18" charset="0"/>
                                            </a:rPr>
                                            <m:t>𝑥</m:t>
                                          </m:r>
                                        </m:e>
                                        <m:sub>
                                          <m:r>
                                            <a:rPr lang="fr-FR" i="1">
                                              <a:solidFill>
                                                <a:prstClr val="black"/>
                                              </a:solidFill>
                                              <a:latin typeface="Cambria Math"/>
                                            </a:rPr>
                                            <m:t>𝑖</m:t>
                                          </m:r>
                                        </m:sub>
                                      </m:sSub>
                                      <m:r>
                                        <a:rPr lang="fr-FR" i="1">
                                          <a:solidFill>
                                            <a:prstClr val="black"/>
                                          </a:solidFill>
                                          <a:latin typeface="Cambria Math"/>
                                        </a:rPr>
                                        <m:t>−</m:t>
                                      </m:r>
                                      <m:acc>
                                        <m:accPr>
                                          <m:chr m:val="̅"/>
                                          <m:ctrlPr>
                                            <a:rPr lang="fr-FR" i="1">
                                              <a:solidFill>
                                                <a:prstClr val="black"/>
                                              </a:solidFill>
                                              <a:latin typeface="Cambria Math" panose="02040503050406030204" pitchFamily="18" charset="0"/>
                                            </a:rPr>
                                          </m:ctrlPr>
                                        </m:accPr>
                                        <m:e>
                                          <m:r>
                                            <a:rPr lang="fr-FR" b="0" i="1" smtClean="0">
                                              <a:solidFill>
                                                <a:prstClr val="black"/>
                                              </a:solidFill>
                                              <a:latin typeface="Cambria Math" panose="02040503050406030204" pitchFamily="18" charset="0"/>
                                            </a:rPr>
                                            <m:t>𝑥</m:t>
                                          </m:r>
                                        </m:e>
                                      </m:acc>
                                    </m:e>
                                  </m:d>
                                </m:e>
                                <m:sup>
                                  <m:r>
                                    <a:rPr lang="fr-FR" i="1">
                                      <a:solidFill>
                                        <a:prstClr val="black"/>
                                      </a:solidFill>
                                      <a:latin typeface="Cambria Math"/>
                                    </a:rPr>
                                    <m:t>2</m:t>
                                  </m:r>
                                </m:sup>
                              </m:sSup>
                            </m:e>
                          </m:nary>
                        </m:den>
                      </m:f>
                    </m:oMath>
                  </m:oMathPara>
                </a14:m>
                <a:endParaRPr lang="fr-FR" dirty="0">
                  <a:solidFill>
                    <a:prstClr val="black"/>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4018759" y="4566533"/>
                <a:ext cx="3154261" cy="748090"/>
              </a:xfrm>
              <a:prstGeom prst="rect">
                <a:avLst/>
              </a:prstGeom>
              <a:blipFill rotWithShape="0">
                <a:blip r:embed="rId10"/>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ZoneTexte 7"/>
              <p:cNvSpPr txBox="1"/>
              <p:nvPr/>
            </p:nvSpPr>
            <p:spPr>
              <a:xfrm>
                <a:off x="5168416" y="5492061"/>
                <a:ext cx="1088439" cy="292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i="1" smtClean="0">
                              <a:solidFill>
                                <a:schemeClr val="accent4">
                                  <a:lumMod val="75000"/>
                                </a:schemeClr>
                              </a:solidFill>
                              <a:latin typeface="Cambria Math" panose="02040503050406030204" pitchFamily="18" charset="0"/>
                            </a:rPr>
                          </m:ctrlPr>
                        </m:accPr>
                        <m:e>
                          <m:r>
                            <m:rPr>
                              <m:sty m:val="p"/>
                            </m:rPr>
                            <a:rPr lang="el-GR" b="0" i="1" smtClean="0">
                              <a:solidFill>
                                <a:schemeClr val="accent4">
                                  <a:lumMod val="75000"/>
                                </a:schemeClr>
                              </a:solidFill>
                              <a:latin typeface="Cambria Math" panose="02040503050406030204" pitchFamily="18" charset="0"/>
                            </a:rPr>
                            <m:t>β</m:t>
                          </m:r>
                        </m:e>
                      </m:acc>
                      <m:r>
                        <a:rPr lang="fr-FR" b="0" i="1" smtClean="0">
                          <a:solidFill>
                            <a:schemeClr val="accent4">
                              <a:lumMod val="75000"/>
                            </a:schemeClr>
                          </a:solidFill>
                          <a:latin typeface="Cambria Math" panose="02040503050406030204" pitchFamily="18" charset="0"/>
                        </a:rPr>
                        <m:t>=−5,87</m:t>
                      </m:r>
                    </m:oMath>
                  </m:oMathPara>
                </a14:m>
                <a:endParaRPr lang="fr-FR" dirty="0">
                  <a:solidFill>
                    <a:schemeClr val="accent4">
                      <a:lumMod val="75000"/>
                    </a:schemeClr>
                  </a:solidFill>
                </a:endParaRPr>
              </a:p>
            </p:txBody>
          </p:sp>
        </mc:Choice>
        <mc:Fallback xmlns="">
          <p:sp>
            <p:nvSpPr>
              <p:cNvPr id="8" name="ZoneTexte 7"/>
              <p:cNvSpPr txBox="1">
                <a:spLocks noRot="1" noChangeAspect="1" noMove="1" noResize="1" noEditPoints="1" noAdjustHandles="1" noChangeArrowheads="1" noChangeShapeType="1" noTextEdit="1"/>
              </p:cNvSpPr>
              <p:nvPr/>
            </p:nvSpPr>
            <p:spPr>
              <a:xfrm>
                <a:off x="5168416" y="5492061"/>
                <a:ext cx="1088439" cy="292452"/>
              </a:xfrm>
              <a:prstGeom prst="rect">
                <a:avLst/>
              </a:prstGeom>
              <a:blipFill rotWithShape="0">
                <a:blip r:embed="rId11"/>
                <a:stretch>
                  <a:fillRect l="-7303" t="-18750" r="-5056" b="-33333"/>
                </a:stretch>
              </a:blipFill>
            </p:spPr>
            <p:txBody>
              <a:bodyPr/>
              <a:lstStyle/>
              <a:p>
                <a:r>
                  <a:rPr lang="fr-FR">
                    <a:noFill/>
                  </a:rPr>
                  <a:t> </a:t>
                </a:r>
              </a:p>
            </p:txBody>
          </p:sp>
        </mc:Fallback>
      </mc:AlternateContent>
      <p:sp>
        <p:nvSpPr>
          <p:cNvPr id="9" name="Espace réservé du numéro de diapositive 8">
            <a:extLst>
              <a:ext uri="{FF2B5EF4-FFF2-40B4-BE49-F238E27FC236}">
                <a16:creationId xmlns:a16="http://schemas.microsoft.com/office/drawing/2014/main" id="{7D185F32-C82D-5E51-1BDE-63B60EE34102}"/>
              </a:ext>
            </a:extLst>
          </p:cNvPr>
          <p:cNvSpPr>
            <a:spLocks noGrp="1"/>
          </p:cNvSpPr>
          <p:nvPr>
            <p:ph type="sldNum" sz="quarter" idx="12"/>
          </p:nvPr>
        </p:nvSpPr>
        <p:spPr/>
        <p:txBody>
          <a:bodyPr/>
          <a:lstStyle/>
          <a:p>
            <a:fld id="{04C8D40A-45DA-49FB-8D9A-B1F265F8EE6C}" type="slidenum">
              <a:rPr lang="fr-FR" smtClean="0"/>
              <a:t>18</a:t>
            </a:fld>
            <a:endParaRPr lang="fr-FR"/>
          </a:p>
        </p:txBody>
      </p:sp>
    </p:spTree>
    <p:extLst>
      <p:ext uri="{BB962C8B-B14F-4D97-AF65-F5344CB8AC3E}">
        <p14:creationId xmlns:p14="http://schemas.microsoft.com/office/powerpoint/2010/main" val="4200283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531" y="0"/>
            <a:ext cx="3570880" cy="3474369"/>
          </a:xfrm>
          <a:prstGeom prst="rect">
            <a:avLst/>
          </a:prstGeom>
        </p:spPr>
      </p:pic>
      <p:sp>
        <p:nvSpPr>
          <p:cNvPr id="6" name="ZoneTexte 5"/>
          <p:cNvSpPr txBox="1"/>
          <p:nvPr/>
        </p:nvSpPr>
        <p:spPr>
          <a:xfrm>
            <a:off x="423747" y="3425825"/>
            <a:ext cx="8251902" cy="646331"/>
          </a:xfrm>
          <a:prstGeom prst="rect">
            <a:avLst/>
          </a:prstGeom>
          <a:noFill/>
        </p:spPr>
        <p:txBody>
          <a:bodyPr wrap="square" rtlCol="0">
            <a:spAutoFit/>
          </a:bodyPr>
          <a:lstStyle/>
          <a:p>
            <a:r>
              <a:rPr lang="fr-FR" dirty="0"/>
              <a:t>Je calcule la pente de chacune de ces droites et je calcule la pente moyenne en pondérant par les écarts de température de chaque i</a:t>
            </a:r>
          </a:p>
        </p:txBody>
      </p:sp>
      <p:cxnSp>
        <p:nvCxnSpPr>
          <p:cNvPr id="7" name="Connecteur droit 6"/>
          <p:cNvCxnSpPr/>
          <p:nvPr/>
        </p:nvCxnSpPr>
        <p:spPr>
          <a:xfrm>
            <a:off x="4223803" y="386575"/>
            <a:ext cx="0" cy="298109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Rectangle 2"/>
          <p:cNvSpPr>
            <a:spLocks noChangeArrowheads="1"/>
          </p:cNvSpPr>
          <p:nvPr/>
        </p:nvSpPr>
        <p:spPr bwMode="auto">
          <a:xfrm>
            <a:off x="1345580" y="1352273"/>
            <a:ext cx="1187606" cy="1692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accent1">
                    <a:lumMod val="75000"/>
                  </a:schemeClr>
                </a:solidFill>
                <a:effectLst/>
              </a:rPr>
              <a:t>54.34 jours</a:t>
            </a:r>
            <a:endParaRPr lang="fr-FR" altLang="fr-FR" sz="1100" dirty="0">
              <a:solidFill>
                <a:schemeClr val="accent1">
                  <a:lumMod val="75000"/>
                </a:schemeClr>
              </a:solidFill>
            </a:endParaRPr>
          </a:p>
        </p:txBody>
      </p:sp>
      <p:sp>
        <p:nvSpPr>
          <p:cNvPr id="9" name="Rectangle 8"/>
          <p:cNvSpPr/>
          <p:nvPr/>
        </p:nvSpPr>
        <p:spPr>
          <a:xfrm>
            <a:off x="3776545" y="2466801"/>
            <a:ext cx="484428" cy="261610"/>
          </a:xfrm>
          <a:prstGeom prst="rect">
            <a:avLst/>
          </a:prstGeom>
        </p:spPr>
        <p:txBody>
          <a:bodyPr wrap="none">
            <a:spAutoFit/>
          </a:bodyPr>
          <a:lstStyle/>
          <a:p>
            <a:r>
              <a:rPr lang="fr-FR" sz="1100" dirty="0">
                <a:solidFill>
                  <a:schemeClr val="accent1">
                    <a:lumMod val="75000"/>
                  </a:schemeClr>
                </a:solidFill>
              </a:rPr>
              <a:t>14 °C</a:t>
            </a:r>
          </a:p>
        </p:txBody>
      </p:sp>
      <p:cxnSp>
        <p:nvCxnSpPr>
          <p:cNvPr id="10" name="Connecteur droit 9"/>
          <p:cNvCxnSpPr/>
          <p:nvPr/>
        </p:nvCxnSpPr>
        <p:spPr>
          <a:xfrm>
            <a:off x="2039286" y="1521550"/>
            <a:ext cx="444329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3226892" y="386575"/>
            <a:ext cx="1233596" cy="1434791"/>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3025698" y="475785"/>
            <a:ext cx="1434790" cy="124505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3226892" y="824434"/>
            <a:ext cx="1322806" cy="924675"/>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2936488" y="1098314"/>
            <a:ext cx="1672683" cy="54056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3406047" y="1286771"/>
            <a:ext cx="2626902" cy="750735"/>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flipV="1">
            <a:off x="3914831" y="1180070"/>
            <a:ext cx="1104902" cy="454653"/>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flipV="1">
            <a:off x="3952642" y="1368594"/>
            <a:ext cx="1215774" cy="189317"/>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ZoneTexte 17"/>
              <p:cNvSpPr txBox="1"/>
              <p:nvPr/>
            </p:nvSpPr>
            <p:spPr>
              <a:xfrm>
                <a:off x="1170180" y="1298411"/>
                <a:ext cx="42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i="1" smtClean="0">
                              <a:solidFill>
                                <a:schemeClr val="accent1">
                                  <a:lumMod val="75000"/>
                                </a:schemeClr>
                              </a:solidFill>
                              <a:latin typeface="Cambria Math" panose="02040503050406030204" pitchFamily="18" charset="0"/>
                            </a:rPr>
                          </m:ctrlPr>
                        </m:accPr>
                        <m:e>
                          <m:r>
                            <a:rPr lang="fr-FR" b="0" i="1" smtClean="0">
                              <a:solidFill>
                                <a:schemeClr val="accent1">
                                  <a:lumMod val="75000"/>
                                </a:schemeClr>
                              </a:solidFill>
                              <a:latin typeface="Cambria Math" panose="02040503050406030204" pitchFamily="18" charset="0"/>
                            </a:rPr>
                            <m:t>𝑦</m:t>
                          </m:r>
                        </m:e>
                      </m:acc>
                      <m:r>
                        <a:rPr lang="fr-FR" b="0" i="1" smtClean="0">
                          <a:solidFill>
                            <a:schemeClr val="accent1">
                              <a:lumMod val="75000"/>
                            </a:schemeClr>
                          </a:solidFill>
                          <a:latin typeface="Cambria Math" panose="02040503050406030204" pitchFamily="18" charset="0"/>
                        </a:rPr>
                        <m:t>=</m:t>
                      </m:r>
                    </m:oMath>
                  </m:oMathPara>
                </a14:m>
                <a:endParaRPr lang="fr-FR" dirty="0"/>
              </a:p>
            </p:txBody>
          </p:sp>
        </mc:Choice>
        <mc:Fallback xmlns="">
          <p:sp>
            <p:nvSpPr>
              <p:cNvPr id="18" name="ZoneTexte 17"/>
              <p:cNvSpPr txBox="1">
                <a:spLocks noRot="1" noChangeAspect="1" noMove="1" noResize="1" noEditPoints="1" noAdjustHandles="1" noChangeArrowheads="1" noChangeShapeType="1" noTextEdit="1"/>
              </p:cNvSpPr>
              <p:nvPr/>
            </p:nvSpPr>
            <p:spPr>
              <a:xfrm>
                <a:off x="1170180" y="1298411"/>
                <a:ext cx="423962" cy="276999"/>
              </a:xfrm>
              <a:prstGeom prst="rect">
                <a:avLst/>
              </a:prstGeom>
              <a:blipFill rotWithShape="0">
                <a:blip r:embed="rId3"/>
                <a:stretch>
                  <a:fillRect l="-12857" r="-17143" b="-26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ZoneTexte 18"/>
              <p:cNvSpPr txBox="1"/>
              <p:nvPr/>
            </p:nvSpPr>
            <p:spPr>
              <a:xfrm>
                <a:off x="3413281" y="2461487"/>
                <a:ext cx="42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i="1" smtClean="0">
                              <a:solidFill>
                                <a:schemeClr val="accent1">
                                  <a:lumMod val="75000"/>
                                </a:schemeClr>
                              </a:solidFill>
                              <a:latin typeface="Cambria Math" panose="02040503050406030204" pitchFamily="18" charset="0"/>
                            </a:rPr>
                          </m:ctrlPr>
                        </m:accPr>
                        <m:e>
                          <m:r>
                            <a:rPr lang="fr-FR" b="0" i="1" smtClean="0">
                              <a:solidFill>
                                <a:schemeClr val="accent1">
                                  <a:lumMod val="75000"/>
                                </a:schemeClr>
                              </a:solidFill>
                              <a:latin typeface="Cambria Math" panose="02040503050406030204" pitchFamily="18" charset="0"/>
                            </a:rPr>
                            <m:t>𝑥</m:t>
                          </m:r>
                        </m:e>
                      </m:acc>
                      <m:r>
                        <a:rPr lang="fr-FR" b="0" i="1" smtClean="0">
                          <a:solidFill>
                            <a:schemeClr val="accent1">
                              <a:lumMod val="75000"/>
                            </a:schemeClr>
                          </a:solidFill>
                          <a:latin typeface="Cambria Math" panose="02040503050406030204" pitchFamily="18" charset="0"/>
                        </a:rPr>
                        <m:t>=</m:t>
                      </m:r>
                    </m:oMath>
                  </m:oMathPara>
                </a14:m>
                <a:endParaRPr lang="fr-FR" dirty="0"/>
              </a:p>
            </p:txBody>
          </p:sp>
        </mc:Choice>
        <mc:Fallback xmlns="">
          <p:sp>
            <p:nvSpPr>
              <p:cNvPr id="19" name="ZoneTexte 18"/>
              <p:cNvSpPr txBox="1">
                <a:spLocks noRot="1" noChangeAspect="1" noMove="1" noResize="1" noEditPoints="1" noAdjustHandles="1" noChangeArrowheads="1" noChangeShapeType="1" noTextEdit="1"/>
              </p:cNvSpPr>
              <p:nvPr/>
            </p:nvSpPr>
            <p:spPr>
              <a:xfrm>
                <a:off x="3413281" y="2461487"/>
                <a:ext cx="423962" cy="276999"/>
              </a:xfrm>
              <a:prstGeom prst="rect">
                <a:avLst/>
              </a:prstGeom>
              <a:blipFill rotWithShape="0">
                <a:blip r:embed="rId4"/>
                <a:stretch>
                  <a:fillRect l="-7246" r="-217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ZoneTexte 19"/>
              <p:cNvSpPr txBox="1"/>
              <p:nvPr/>
            </p:nvSpPr>
            <p:spPr>
              <a:xfrm>
                <a:off x="3341177" y="277670"/>
                <a:ext cx="109472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05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𝑦</m:t>
                          </m:r>
                        </m:e>
                        <m:sub>
                          <m:r>
                            <a:rPr lang="fr-FR" sz="1050" b="0" i="1" smtClean="0">
                              <a:solidFill>
                                <a:schemeClr val="accent4">
                                  <a:lumMod val="75000"/>
                                </a:schemeClr>
                              </a:solidFill>
                              <a:latin typeface="Cambria Math" panose="02040503050406030204" pitchFamily="18" charset="0"/>
                            </a:rPr>
                            <m:t>1</m:t>
                          </m:r>
                        </m:sub>
                      </m:sSub>
                      <m:r>
                        <a:rPr lang="fr-FR" sz="1050" b="0" i="1" smtClean="0">
                          <a:solidFill>
                            <a:schemeClr val="accent4">
                              <a:lumMod val="75000"/>
                            </a:schemeClr>
                          </a:solidFill>
                          <a:latin typeface="Cambria Math" panose="02040503050406030204" pitchFamily="18" charset="0"/>
                        </a:rPr>
                        <m:t>=85, </m:t>
                      </m:r>
                      <m:sSub>
                        <m:sSubPr>
                          <m:ctrlPr>
                            <a:rPr lang="fr-FR" sz="1050" b="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𝑥</m:t>
                          </m:r>
                        </m:e>
                        <m:sub>
                          <m:r>
                            <a:rPr lang="fr-FR" sz="1050" b="0" i="1" smtClean="0">
                              <a:solidFill>
                                <a:schemeClr val="accent4">
                                  <a:lumMod val="75000"/>
                                </a:schemeClr>
                              </a:solidFill>
                              <a:latin typeface="Cambria Math" panose="02040503050406030204" pitchFamily="18" charset="0"/>
                            </a:rPr>
                            <m:t>1</m:t>
                          </m:r>
                        </m:sub>
                      </m:sSub>
                      <m:r>
                        <a:rPr lang="fr-FR" sz="1050" b="0" i="1" smtClean="0">
                          <a:solidFill>
                            <a:schemeClr val="accent4">
                              <a:lumMod val="75000"/>
                            </a:schemeClr>
                          </a:solidFill>
                          <a:latin typeface="Cambria Math" panose="02040503050406030204" pitchFamily="18" charset="0"/>
                        </a:rPr>
                        <m:t>=12,1</m:t>
                      </m:r>
                    </m:oMath>
                  </m:oMathPara>
                </a14:m>
                <a:endParaRPr lang="fr-FR" sz="1050" dirty="0">
                  <a:solidFill>
                    <a:schemeClr val="accent4">
                      <a:lumMod val="75000"/>
                    </a:schemeClr>
                  </a:solidFill>
                </a:endParaRPr>
              </a:p>
            </p:txBody>
          </p:sp>
        </mc:Choice>
        <mc:Fallback xmlns="">
          <p:sp>
            <p:nvSpPr>
              <p:cNvPr id="20" name="ZoneTexte 19"/>
              <p:cNvSpPr txBox="1">
                <a:spLocks noRot="1" noChangeAspect="1" noMove="1" noResize="1" noEditPoints="1" noAdjustHandles="1" noChangeArrowheads="1" noChangeShapeType="1" noTextEdit="1"/>
              </p:cNvSpPr>
              <p:nvPr/>
            </p:nvSpPr>
            <p:spPr>
              <a:xfrm>
                <a:off x="3341177" y="277670"/>
                <a:ext cx="1094723" cy="161583"/>
              </a:xfrm>
              <a:prstGeom prst="rect">
                <a:avLst/>
              </a:prstGeom>
              <a:blipFill rotWithShape="0">
                <a:blip r:embed="rId5"/>
                <a:stretch>
                  <a:fillRect l="-2778" r="-2222" b="-3076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ZoneTexte 20"/>
              <p:cNvSpPr txBox="1"/>
              <p:nvPr/>
            </p:nvSpPr>
            <p:spPr>
              <a:xfrm>
                <a:off x="5115072" y="1039141"/>
                <a:ext cx="1200457"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05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𝑦</m:t>
                          </m:r>
                        </m:e>
                        <m:sub>
                          <m:r>
                            <a:rPr lang="fr-FR" sz="1050" b="0" i="1" smtClean="0">
                              <a:solidFill>
                                <a:schemeClr val="accent4">
                                  <a:lumMod val="75000"/>
                                </a:schemeClr>
                              </a:solidFill>
                              <a:latin typeface="Cambria Math" panose="02040503050406030204" pitchFamily="18" charset="0"/>
                            </a:rPr>
                            <m:t>5</m:t>
                          </m:r>
                        </m:sub>
                      </m:sSub>
                      <m:r>
                        <a:rPr lang="fr-FR" sz="1050" b="0" i="1" smtClean="0">
                          <a:solidFill>
                            <a:schemeClr val="accent4">
                              <a:lumMod val="75000"/>
                            </a:schemeClr>
                          </a:solidFill>
                          <a:latin typeface="Cambria Math" panose="02040503050406030204" pitchFamily="18" charset="0"/>
                        </a:rPr>
                        <m:t>=64,9, </m:t>
                      </m:r>
                      <m:sSub>
                        <m:sSubPr>
                          <m:ctrlPr>
                            <a:rPr lang="fr-FR" sz="1050" b="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𝑥</m:t>
                          </m:r>
                        </m:e>
                        <m:sub>
                          <m:r>
                            <a:rPr lang="fr-FR" sz="1050" b="0" i="1" smtClean="0">
                              <a:solidFill>
                                <a:schemeClr val="accent4">
                                  <a:lumMod val="75000"/>
                                </a:schemeClr>
                              </a:solidFill>
                              <a:latin typeface="Cambria Math" panose="02040503050406030204" pitchFamily="18" charset="0"/>
                            </a:rPr>
                            <m:t>1</m:t>
                          </m:r>
                        </m:sub>
                      </m:sSub>
                      <m:r>
                        <a:rPr lang="fr-FR" sz="1050" b="0" i="1" smtClean="0">
                          <a:solidFill>
                            <a:schemeClr val="accent4">
                              <a:lumMod val="75000"/>
                            </a:schemeClr>
                          </a:solidFill>
                          <a:latin typeface="Cambria Math" panose="02040503050406030204" pitchFamily="18" charset="0"/>
                        </a:rPr>
                        <m:t>=15,7</m:t>
                      </m:r>
                    </m:oMath>
                  </m:oMathPara>
                </a14:m>
                <a:endParaRPr lang="fr-FR" sz="1050" dirty="0">
                  <a:solidFill>
                    <a:schemeClr val="accent4">
                      <a:lumMod val="75000"/>
                    </a:schemeClr>
                  </a:solidFill>
                </a:endParaRPr>
              </a:p>
            </p:txBody>
          </p:sp>
        </mc:Choice>
        <mc:Fallback xmlns="">
          <p:sp>
            <p:nvSpPr>
              <p:cNvPr id="21" name="ZoneTexte 20"/>
              <p:cNvSpPr txBox="1">
                <a:spLocks noRot="1" noChangeAspect="1" noMove="1" noResize="1" noEditPoints="1" noAdjustHandles="1" noChangeArrowheads="1" noChangeShapeType="1" noTextEdit="1"/>
              </p:cNvSpPr>
              <p:nvPr/>
            </p:nvSpPr>
            <p:spPr>
              <a:xfrm>
                <a:off x="5115072" y="1039141"/>
                <a:ext cx="1200457" cy="161583"/>
              </a:xfrm>
              <a:prstGeom prst="rect">
                <a:avLst/>
              </a:prstGeom>
              <a:blipFill rotWithShape="0">
                <a:blip r:embed="rId6"/>
                <a:stretch>
                  <a:fillRect l="-2538" r="-2538" b="-2592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ZoneTexte 21"/>
              <p:cNvSpPr txBox="1"/>
              <p:nvPr/>
            </p:nvSpPr>
            <p:spPr>
              <a:xfrm>
                <a:off x="6169411" y="2007355"/>
                <a:ext cx="1229311"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05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𝑦</m:t>
                          </m:r>
                        </m:e>
                        <m:sub>
                          <m:r>
                            <a:rPr lang="fr-FR" sz="1050" b="0" i="1" smtClean="0">
                              <a:solidFill>
                                <a:schemeClr val="accent4">
                                  <a:lumMod val="75000"/>
                                </a:schemeClr>
                              </a:solidFill>
                              <a:latin typeface="Cambria Math" panose="02040503050406030204" pitchFamily="18" charset="0"/>
                            </a:rPr>
                            <m:t>8</m:t>
                          </m:r>
                        </m:sub>
                      </m:sSub>
                      <m:r>
                        <a:rPr lang="fr-FR" sz="1050" b="0" i="1" smtClean="0">
                          <a:solidFill>
                            <a:schemeClr val="accent4">
                              <a:lumMod val="75000"/>
                            </a:schemeClr>
                          </a:solidFill>
                          <a:latin typeface="Cambria Math" panose="02040503050406030204" pitchFamily="18" charset="0"/>
                        </a:rPr>
                        <m:t>=40,8 , </m:t>
                      </m:r>
                      <m:sSub>
                        <m:sSubPr>
                          <m:ctrlPr>
                            <a:rPr lang="fr-FR" sz="1050" b="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𝑥</m:t>
                          </m:r>
                        </m:e>
                        <m:sub>
                          <m:r>
                            <a:rPr lang="fr-FR" sz="1050" b="0" i="1" smtClean="0">
                              <a:solidFill>
                                <a:schemeClr val="accent4">
                                  <a:lumMod val="75000"/>
                                </a:schemeClr>
                              </a:solidFill>
                              <a:latin typeface="Cambria Math" panose="02040503050406030204" pitchFamily="18" charset="0"/>
                            </a:rPr>
                            <m:t>1</m:t>
                          </m:r>
                        </m:sub>
                      </m:sSub>
                      <m:r>
                        <a:rPr lang="fr-FR" sz="1050" b="0" i="1" smtClean="0">
                          <a:solidFill>
                            <a:schemeClr val="accent4">
                              <a:lumMod val="75000"/>
                            </a:schemeClr>
                          </a:solidFill>
                          <a:latin typeface="Cambria Math" panose="02040503050406030204" pitchFamily="18" charset="0"/>
                        </a:rPr>
                        <m:t>=17,5</m:t>
                      </m:r>
                    </m:oMath>
                  </m:oMathPara>
                </a14:m>
                <a:endParaRPr lang="fr-FR" sz="1050" dirty="0">
                  <a:solidFill>
                    <a:schemeClr val="accent4">
                      <a:lumMod val="75000"/>
                    </a:schemeClr>
                  </a:solidFill>
                </a:endParaRPr>
              </a:p>
            </p:txBody>
          </p:sp>
        </mc:Choice>
        <mc:Fallback xmlns="">
          <p:sp>
            <p:nvSpPr>
              <p:cNvPr id="22" name="ZoneTexte 21"/>
              <p:cNvSpPr txBox="1">
                <a:spLocks noRot="1" noChangeAspect="1" noMove="1" noResize="1" noEditPoints="1" noAdjustHandles="1" noChangeArrowheads="1" noChangeShapeType="1" noTextEdit="1"/>
              </p:cNvSpPr>
              <p:nvPr/>
            </p:nvSpPr>
            <p:spPr>
              <a:xfrm>
                <a:off x="6169411" y="2007355"/>
                <a:ext cx="1229311" cy="161583"/>
              </a:xfrm>
              <a:prstGeom prst="rect">
                <a:avLst/>
              </a:prstGeom>
              <a:blipFill rotWithShape="0">
                <a:blip r:embed="rId7"/>
                <a:stretch>
                  <a:fillRect l="-2475" r="-2475" b="-2592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4018759" y="4566533"/>
                <a:ext cx="3154261" cy="748090"/>
              </a:xfrm>
              <a:prstGeom prst="rect">
                <a:avLst/>
              </a:prstGeom>
              <a:solidFill>
                <a:schemeClr val="bg1">
                  <a:lumMod val="95000"/>
                </a:schemeClr>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i="1" smtClean="0">
                          <a:solidFill>
                            <a:prstClr val="black"/>
                          </a:solidFill>
                          <a:latin typeface="Cambria Math"/>
                        </a:rPr>
                        <m:t>β</m:t>
                      </m:r>
                      <m:r>
                        <a:rPr lang="fr-FR" i="1">
                          <a:solidFill>
                            <a:prstClr val="black"/>
                          </a:solidFill>
                          <a:latin typeface="Cambria Math"/>
                          <a:ea typeface="Cambria Math"/>
                        </a:rPr>
                        <m:t>=</m:t>
                      </m:r>
                      <m:f>
                        <m:fPr>
                          <m:ctrlPr>
                            <a:rPr lang="fr-FR" i="1">
                              <a:solidFill>
                                <a:prstClr val="black"/>
                              </a:solidFill>
                              <a:latin typeface="Cambria Math" panose="02040503050406030204" pitchFamily="18" charset="0"/>
                            </a:rPr>
                          </m:ctrlPr>
                        </m:fPr>
                        <m:num>
                          <m:nary>
                            <m:naryPr>
                              <m:chr m:val="∑"/>
                              <m:ctrlPr>
                                <a:rPr lang="fr-FR" i="1">
                                  <a:solidFill>
                                    <a:prstClr val="black"/>
                                  </a:solidFill>
                                  <a:latin typeface="Cambria Math" panose="02040503050406030204" pitchFamily="18" charset="0"/>
                                </a:rPr>
                              </m:ctrlPr>
                            </m:naryPr>
                            <m:sub>
                              <m:r>
                                <m:rPr>
                                  <m:brk m:alnAt="23"/>
                                </m:rPr>
                                <a:rPr lang="fr-FR" i="1">
                                  <a:solidFill>
                                    <a:prstClr val="black"/>
                                  </a:solidFill>
                                  <a:latin typeface="Cambria Math"/>
                                </a:rPr>
                                <m:t>𝑖</m:t>
                              </m:r>
                              <m:r>
                                <a:rPr lang="fr-FR" i="1">
                                  <a:solidFill>
                                    <a:prstClr val="black"/>
                                  </a:solidFill>
                                  <a:latin typeface="Cambria Math"/>
                                </a:rPr>
                                <m:t>=1</m:t>
                              </m:r>
                            </m:sub>
                            <m:sup>
                              <m:r>
                                <a:rPr lang="fr-FR" i="1">
                                  <a:solidFill>
                                    <a:prstClr val="black"/>
                                  </a:solidFill>
                                  <a:latin typeface="Cambria Math"/>
                                </a:rPr>
                                <m:t>𝑁</m:t>
                              </m:r>
                            </m:sup>
                            <m:e>
                              <m:d>
                                <m:dPr>
                                  <m:ctrlPr>
                                    <a:rPr lang="fr-FR" i="1">
                                      <a:solidFill>
                                        <a:prstClr val="black"/>
                                      </a:solidFill>
                                      <a:latin typeface="Cambria Math" panose="02040503050406030204" pitchFamily="18" charset="0"/>
                                    </a:rPr>
                                  </m:ctrlPr>
                                </m:dPr>
                                <m:e>
                                  <m:sSub>
                                    <m:sSubPr>
                                      <m:ctrlPr>
                                        <a:rPr lang="fr-FR" i="1">
                                          <a:solidFill>
                                            <a:prstClr val="black"/>
                                          </a:solidFill>
                                          <a:latin typeface="Cambria Math" panose="02040503050406030204" pitchFamily="18" charset="0"/>
                                        </a:rPr>
                                      </m:ctrlPr>
                                    </m:sSubPr>
                                    <m:e>
                                      <m:r>
                                        <a:rPr lang="fr-FR" b="0" i="1" smtClean="0">
                                          <a:solidFill>
                                            <a:prstClr val="black"/>
                                          </a:solidFill>
                                          <a:latin typeface="Cambria Math" panose="02040503050406030204" pitchFamily="18" charset="0"/>
                                        </a:rPr>
                                        <m:t>𝑥</m:t>
                                      </m:r>
                                    </m:e>
                                    <m:sub>
                                      <m:r>
                                        <a:rPr lang="fr-FR" i="1">
                                          <a:solidFill>
                                            <a:prstClr val="black"/>
                                          </a:solidFill>
                                          <a:latin typeface="Cambria Math"/>
                                        </a:rPr>
                                        <m:t>𝑖</m:t>
                                      </m:r>
                                    </m:sub>
                                  </m:sSub>
                                  <m:r>
                                    <a:rPr lang="fr-FR" i="1">
                                      <a:solidFill>
                                        <a:prstClr val="black"/>
                                      </a:solidFill>
                                      <a:latin typeface="Cambria Math"/>
                                    </a:rPr>
                                    <m:t>−</m:t>
                                  </m:r>
                                  <m:acc>
                                    <m:accPr>
                                      <m:chr m:val="̅"/>
                                      <m:ctrlPr>
                                        <a:rPr lang="fr-FR" i="1">
                                          <a:solidFill>
                                            <a:prstClr val="black"/>
                                          </a:solidFill>
                                          <a:latin typeface="Cambria Math" panose="02040503050406030204" pitchFamily="18" charset="0"/>
                                        </a:rPr>
                                      </m:ctrlPr>
                                    </m:accPr>
                                    <m:e>
                                      <m:r>
                                        <a:rPr lang="fr-FR" b="0" i="1" smtClean="0">
                                          <a:solidFill>
                                            <a:prstClr val="black"/>
                                          </a:solidFill>
                                          <a:latin typeface="Cambria Math" panose="02040503050406030204" pitchFamily="18" charset="0"/>
                                        </a:rPr>
                                        <m:t>𝑥</m:t>
                                      </m:r>
                                    </m:e>
                                  </m:acc>
                                </m:e>
                              </m:d>
                              <m:d>
                                <m:dPr>
                                  <m:ctrlPr>
                                    <a:rPr lang="fr-FR" i="1">
                                      <a:solidFill>
                                        <a:prstClr val="black"/>
                                      </a:solidFill>
                                      <a:latin typeface="Cambria Math" panose="02040503050406030204" pitchFamily="18" charset="0"/>
                                    </a:rPr>
                                  </m:ctrlPr>
                                </m:dPr>
                                <m:e>
                                  <m:sSub>
                                    <m:sSubPr>
                                      <m:ctrlPr>
                                        <a:rPr lang="fr-FR" i="1">
                                          <a:solidFill>
                                            <a:prstClr val="black"/>
                                          </a:solidFill>
                                          <a:latin typeface="Cambria Math" panose="02040503050406030204" pitchFamily="18" charset="0"/>
                                        </a:rPr>
                                      </m:ctrlPr>
                                    </m:sSubPr>
                                    <m:e>
                                      <m:r>
                                        <a:rPr lang="fr-FR" b="0" i="1" smtClean="0">
                                          <a:solidFill>
                                            <a:prstClr val="black"/>
                                          </a:solidFill>
                                          <a:latin typeface="Cambria Math" panose="02040503050406030204" pitchFamily="18" charset="0"/>
                                        </a:rPr>
                                        <m:t>𝑦</m:t>
                                      </m:r>
                                    </m:e>
                                    <m:sub>
                                      <m:r>
                                        <a:rPr lang="fr-FR" i="1">
                                          <a:solidFill>
                                            <a:prstClr val="black"/>
                                          </a:solidFill>
                                          <a:latin typeface="Cambria Math"/>
                                        </a:rPr>
                                        <m:t>𝑖</m:t>
                                      </m:r>
                                    </m:sub>
                                  </m:sSub>
                                  <m:r>
                                    <a:rPr lang="fr-FR" i="1">
                                      <a:solidFill>
                                        <a:prstClr val="black"/>
                                      </a:solidFill>
                                      <a:latin typeface="Cambria Math"/>
                                    </a:rPr>
                                    <m:t>−</m:t>
                                  </m:r>
                                  <m:acc>
                                    <m:accPr>
                                      <m:chr m:val="̅"/>
                                      <m:ctrlPr>
                                        <a:rPr lang="fr-FR" i="1">
                                          <a:solidFill>
                                            <a:prstClr val="black"/>
                                          </a:solidFill>
                                          <a:latin typeface="Cambria Math" panose="02040503050406030204" pitchFamily="18" charset="0"/>
                                        </a:rPr>
                                      </m:ctrlPr>
                                    </m:accPr>
                                    <m:e>
                                      <m:r>
                                        <a:rPr lang="fr-FR" b="0" i="1" smtClean="0">
                                          <a:solidFill>
                                            <a:prstClr val="black"/>
                                          </a:solidFill>
                                          <a:latin typeface="Cambria Math" panose="02040503050406030204" pitchFamily="18" charset="0"/>
                                        </a:rPr>
                                        <m:t>𝑦</m:t>
                                      </m:r>
                                    </m:e>
                                  </m:acc>
                                </m:e>
                              </m:d>
                            </m:e>
                          </m:nary>
                        </m:num>
                        <m:den>
                          <m:nary>
                            <m:naryPr>
                              <m:chr m:val="∑"/>
                              <m:ctrlPr>
                                <a:rPr lang="fr-FR" i="1">
                                  <a:solidFill>
                                    <a:prstClr val="black"/>
                                  </a:solidFill>
                                  <a:latin typeface="Cambria Math" panose="02040503050406030204" pitchFamily="18" charset="0"/>
                                </a:rPr>
                              </m:ctrlPr>
                            </m:naryPr>
                            <m:sub>
                              <m:r>
                                <m:rPr>
                                  <m:brk m:alnAt="23"/>
                                </m:rPr>
                                <a:rPr lang="fr-FR" i="1">
                                  <a:solidFill>
                                    <a:prstClr val="black"/>
                                  </a:solidFill>
                                  <a:latin typeface="Cambria Math"/>
                                </a:rPr>
                                <m:t>𝑖</m:t>
                              </m:r>
                              <m:r>
                                <a:rPr lang="fr-FR" i="1">
                                  <a:solidFill>
                                    <a:prstClr val="black"/>
                                  </a:solidFill>
                                  <a:latin typeface="Cambria Math"/>
                                </a:rPr>
                                <m:t>=1</m:t>
                              </m:r>
                            </m:sub>
                            <m:sup>
                              <m:r>
                                <a:rPr lang="fr-FR" i="1">
                                  <a:solidFill>
                                    <a:prstClr val="black"/>
                                  </a:solidFill>
                                  <a:latin typeface="Cambria Math"/>
                                </a:rPr>
                                <m:t>𝑁</m:t>
                              </m:r>
                            </m:sup>
                            <m:e>
                              <m:sSup>
                                <m:sSupPr>
                                  <m:ctrlPr>
                                    <a:rPr lang="fr-FR" i="1">
                                      <a:solidFill>
                                        <a:prstClr val="black"/>
                                      </a:solidFill>
                                      <a:latin typeface="Cambria Math" panose="02040503050406030204" pitchFamily="18" charset="0"/>
                                    </a:rPr>
                                  </m:ctrlPr>
                                </m:sSupPr>
                                <m:e>
                                  <m:d>
                                    <m:dPr>
                                      <m:ctrlPr>
                                        <a:rPr lang="fr-FR" i="1">
                                          <a:solidFill>
                                            <a:prstClr val="black"/>
                                          </a:solidFill>
                                          <a:latin typeface="Cambria Math" panose="02040503050406030204" pitchFamily="18" charset="0"/>
                                        </a:rPr>
                                      </m:ctrlPr>
                                    </m:dPr>
                                    <m:e>
                                      <m:sSub>
                                        <m:sSubPr>
                                          <m:ctrlPr>
                                            <a:rPr lang="fr-FR" i="1">
                                              <a:solidFill>
                                                <a:prstClr val="black"/>
                                              </a:solidFill>
                                              <a:latin typeface="Cambria Math" panose="02040503050406030204" pitchFamily="18" charset="0"/>
                                            </a:rPr>
                                          </m:ctrlPr>
                                        </m:sSubPr>
                                        <m:e>
                                          <m:r>
                                            <a:rPr lang="fr-FR" b="0" i="1" smtClean="0">
                                              <a:solidFill>
                                                <a:prstClr val="black"/>
                                              </a:solidFill>
                                              <a:latin typeface="Cambria Math" panose="02040503050406030204" pitchFamily="18" charset="0"/>
                                            </a:rPr>
                                            <m:t>𝑥</m:t>
                                          </m:r>
                                        </m:e>
                                        <m:sub>
                                          <m:r>
                                            <a:rPr lang="fr-FR" i="1">
                                              <a:solidFill>
                                                <a:prstClr val="black"/>
                                              </a:solidFill>
                                              <a:latin typeface="Cambria Math"/>
                                            </a:rPr>
                                            <m:t>𝑖</m:t>
                                          </m:r>
                                        </m:sub>
                                      </m:sSub>
                                      <m:r>
                                        <a:rPr lang="fr-FR" i="1">
                                          <a:solidFill>
                                            <a:prstClr val="black"/>
                                          </a:solidFill>
                                          <a:latin typeface="Cambria Math"/>
                                        </a:rPr>
                                        <m:t>−</m:t>
                                      </m:r>
                                      <m:acc>
                                        <m:accPr>
                                          <m:chr m:val="̅"/>
                                          <m:ctrlPr>
                                            <a:rPr lang="fr-FR" i="1">
                                              <a:solidFill>
                                                <a:prstClr val="black"/>
                                              </a:solidFill>
                                              <a:latin typeface="Cambria Math" panose="02040503050406030204" pitchFamily="18" charset="0"/>
                                            </a:rPr>
                                          </m:ctrlPr>
                                        </m:accPr>
                                        <m:e>
                                          <m:r>
                                            <a:rPr lang="fr-FR" b="0" i="1" smtClean="0">
                                              <a:solidFill>
                                                <a:prstClr val="black"/>
                                              </a:solidFill>
                                              <a:latin typeface="Cambria Math" panose="02040503050406030204" pitchFamily="18" charset="0"/>
                                            </a:rPr>
                                            <m:t>𝑥</m:t>
                                          </m:r>
                                        </m:e>
                                      </m:acc>
                                    </m:e>
                                  </m:d>
                                </m:e>
                                <m:sup>
                                  <m:r>
                                    <a:rPr lang="fr-FR" i="1">
                                      <a:solidFill>
                                        <a:prstClr val="black"/>
                                      </a:solidFill>
                                      <a:latin typeface="Cambria Math"/>
                                    </a:rPr>
                                    <m:t>2</m:t>
                                  </m:r>
                                </m:sup>
                              </m:sSup>
                            </m:e>
                          </m:nary>
                        </m:den>
                      </m:f>
                    </m:oMath>
                  </m:oMathPara>
                </a14:m>
                <a:endParaRPr lang="fr-FR" dirty="0">
                  <a:solidFill>
                    <a:prstClr val="black"/>
                  </a:solidFill>
                </a:endParaRPr>
              </a:p>
            </p:txBody>
          </p:sp>
        </mc:Choice>
        <mc:Fallback xmlns="">
          <p:sp>
            <p:nvSpPr>
              <p:cNvPr id="28" name="Rectangle 27"/>
              <p:cNvSpPr>
                <a:spLocks noRot="1" noChangeAspect="1" noMove="1" noResize="1" noEditPoints="1" noAdjustHandles="1" noChangeArrowheads="1" noChangeShapeType="1" noTextEdit="1"/>
              </p:cNvSpPr>
              <p:nvPr/>
            </p:nvSpPr>
            <p:spPr>
              <a:xfrm>
                <a:off x="4018759" y="4566533"/>
                <a:ext cx="3154261" cy="748090"/>
              </a:xfrm>
              <a:prstGeom prst="rect">
                <a:avLst/>
              </a:prstGeom>
              <a:blipFill rotWithShape="0">
                <a:blip r:embed="rId8"/>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9" name="ZoneTexte 28"/>
              <p:cNvSpPr txBox="1"/>
              <p:nvPr/>
            </p:nvSpPr>
            <p:spPr>
              <a:xfrm>
                <a:off x="5168416" y="5492061"/>
                <a:ext cx="1088439" cy="292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i="1" smtClean="0">
                              <a:solidFill>
                                <a:schemeClr val="accent4">
                                  <a:lumMod val="75000"/>
                                </a:schemeClr>
                              </a:solidFill>
                              <a:latin typeface="Cambria Math" panose="02040503050406030204" pitchFamily="18" charset="0"/>
                            </a:rPr>
                          </m:ctrlPr>
                        </m:accPr>
                        <m:e>
                          <m:r>
                            <m:rPr>
                              <m:sty m:val="p"/>
                            </m:rPr>
                            <a:rPr lang="el-GR" b="0" i="1" smtClean="0">
                              <a:solidFill>
                                <a:schemeClr val="accent4">
                                  <a:lumMod val="75000"/>
                                </a:schemeClr>
                              </a:solidFill>
                              <a:latin typeface="Cambria Math" panose="02040503050406030204" pitchFamily="18" charset="0"/>
                            </a:rPr>
                            <m:t>β</m:t>
                          </m:r>
                        </m:e>
                      </m:acc>
                      <m:r>
                        <a:rPr lang="fr-FR" b="0" i="1" smtClean="0">
                          <a:solidFill>
                            <a:schemeClr val="accent4">
                              <a:lumMod val="75000"/>
                            </a:schemeClr>
                          </a:solidFill>
                          <a:latin typeface="Cambria Math" panose="02040503050406030204" pitchFamily="18" charset="0"/>
                        </a:rPr>
                        <m:t>=−5,87</m:t>
                      </m:r>
                    </m:oMath>
                  </m:oMathPara>
                </a14:m>
                <a:endParaRPr lang="fr-FR" dirty="0">
                  <a:solidFill>
                    <a:schemeClr val="accent4">
                      <a:lumMod val="75000"/>
                    </a:schemeClr>
                  </a:solidFill>
                </a:endParaRPr>
              </a:p>
            </p:txBody>
          </p:sp>
        </mc:Choice>
        <mc:Fallback xmlns="">
          <p:sp>
            <p:nvSpPr>
              <p:cNvPr id="29" name="ZoneTexte 28"/>
              <p:cNvSpPr txBox="1">
                <a:spLocks noRot="1" noChangeAspect="1" noMove="1" noResize="1" noEditPoints="1" noAdjustHandles="1" noChangeArrowheads="1" noChangeShapeType="1" noTextEdit="1"/>
              </p:cNvSpPr>
              <p:nvPr/>
            </p:nvSpPr>
            <p:spPr>
              <a:xfrm>
                <a:off x="5168416" y="5492061"/>
                <a:ext cx="1088439" cy="292452"/>
              </a:xfrm>
              <a:prstGeom prst="rect">
                <a:avLst/>
              </a:prstGeom>
              <a:blipFill rotWithShape="0">
                <a:blip r:embed="rId9"/>
                <a:stretch>
                  <a:fillRect l="-7303" t="-18750" r="-5056" b="-33333"/>
                </a:stretch>
              </a:blipFill>
            </p:spPr>
            <p:txBody>
              <a:bodyPr/>
              <a:lstStyle/>
              <a:p>
                <a:r>
                  <a:rPr lang="fr-FR">
                    <a:noFill/>
                  </a:rPr>
                  <a:t> </a:t>
                </a:r>
              </a:p>
            </p:txBody>
          </p:sp>
        </mc:Fallback>
      </mc:AlternateContent>
      <p:sp>
        <p:nvSpPr>
          <p:cNvPr id="30" name="ZoneTexte 29"/>
          <p:cNvSpPr txBox="1"/>
          <p:nvPr/>
        </p:nvSpPr>
        <p:spPr>
          <a:xfrm>
            <a:off x="1081669" y="5859107"/>
            <a:ext cx="6936058" cy="646331"/>
          </a:xfrm>
          <a:prstGeom prst="rect">
            <a:avLst/>
          </a:prstGeom>
          <a:noFill/>
        </p:spPr>
        <p:txBody>
          <a:bodyPr wrap="square" rtlCol="0">
            <a:spAutoFit/>
          </a:bodyPr>
          <a:lstStyle/>
          <a:p>
            <a:r>
              <a:rPr lang="fr-FR" dirty="0"/>
              <a:t>Par cette méthode, on calcule </a:t>
            </a:r>
            <a:r>
              <a:rPr lang="el-GR" dirty="0"/>
              <a:t>β</a:t>
            </a:r>
            <a:r>
              <a:rPr lang="fr-FR" dirty="0"/>
              <a:t> qui minimise l’écart entre les points et la droite : </a:t>
            </a:r>
            <a:r>
              <a:rPr lang="fr-FR" b="1" u="sng" dirty="0"/>
              <a:t>méthode des moindres carrés</a:t>
            </a:r>
          </a:p>
        </p:txBody>
      </p:sp>
      <p:sp>
        <p:nvSpPr>
          <p:cNvPr id="2" name="Espace réservé du numéro de diapositive 1">
            <a:extLst>
              <a:ext uri="{FF2B5EF4-FFF2-40B4-BE49-F238E27FC236}">
                <a16:creationId xmlns:a16="http://schemas.microsoft.com/office/drawing/2014/main" id="{77D87EAC-6532-223A-7B9F-80E7AC692EE2}"/>
              </a:ext>
            </a:extLst>
          </p:cNvPr>
          <p:cNvSpPr>
            <a:spLocks noGrp="1"/>
          </p:cNvSpPr>
          <p:nvPr>
            <p:ph type="sldNum" sz="quarter" idx="12"/>
          </p:nvPr>
        </p:nvSpPr>
        <p:spPr/>
        <p:txBody>
          <a:bodyPr/>
          <a:lstStyle/>
          <a:p>
            <a:fld id="{04C8D40A-45DA-49FB-8D9A-B1F265F8EE6C}" type="slidenum">
              <a:rPr lang="fr-FR" smtClean="0"/>
              <a:t>19</a:t>
            </a:fld>
            <a:endParaRPr lang="fr-FR"/>
          </a:p>
        </p:txBody>
      </p:sp>
    </p:spTree>
    <p:extLst>
      <p:ext uri="{BB962C8B-B14F-4D97-AF65-F5344CB8AC3E}">
        <p14:creationId xmlns:p14="http://schemas.microsoft.com/office/powerpoint/2010/main" val="434497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76119" y="684483"/>
            <a:ext cx="5970008" cy="1200329"/>
          </a:xfrm>
          <a:prstGeom prst="rect">
            <a:avLst/>
          </a:prstGeom>
        </p:spPr>
        <p:txBody>
          <a:bodyPr wrap="square">
            <a:spAutoFit/>
          </a:bodyPr>
          <a:lstStyle/>
          <a:p>
            <a:r>
              <a:rPr lang="fr-FR" sz="3600" dirty="0">
                <a:solidFill>
                  <a:prstClr val="black"/>
                </a:solidFill>
                <a:latin typeface="Calibri Light" panose="020F0302020204030204"/>
              </a:rPr>
              <a:t>Modéliser la relation entre deux variables continues </a:t>
            </a:r>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6661" y="2512740"/>
            <a:ext cx="4863092" cy="3256157"/>
          </a:xfrm>
          <a:prstGeom prst="rect">
            <a:avLst/>
          </a:prstGeom>
        </p:spPr>
      </p:pic>
      <p:sp>
        <p:nvSpPr>
          <p:cNvPr id="2" name="Espace réservé du numéro de diapositive 1">
            <a:extLst>
              <a:ext uri="{FF2B5EF4-FFF2-40B4-BE49-F238E27FC236}">
                <a16:creationId xmlns:a16="http://schemas.microsoft.com/office/drawing/2014/main" id="{B8296E14-C8BE-4DAF-B6F8-D0A4AA8498AF}"/>
              </a:ext>
            </a:extLst>
          </p:cNvPr>
          <p:cNvSpPr>
            <a:spLocks noGrp="1"/>
          </p:cNvSpPr>
          <p:nvPr>
            <p:ph type="sldNum" sz="quarter" idx="12"/>
          </p:nvPr>
        </p:nvSpPr>
        <p:spPr/>
        <p:txBody>
          <a:bodyPr/>
          <a:lstStyle/>
          <a:p>
            <a:fld id="{04C8D40A-45DA-49FB-8D9A-B1F265F8EE6C}" type="slidenum">
              <a:rPr lang="fr-FR" smtClean="0"/>
              <a:t>2</a:t>
            </a:fld>
            <a:endParaRPr lang="fr-FR"/>
          </a:p>
        </p:txBody>
      </p:sp>
    </p:spTree>
    <p:extLst>
      <p:ext uri="{BB962C8B-B14F-4D97-AF65-F5344CB8AC3E}">
        <p14:creationId xmlns:p14="http://schemas.microsoft.com/office/powerpoint/2010/main" val="109050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531" y="0"/>
            <a:ext cx="3570880" cy="3474369"/>
          </a:xfrm>
          <a:prstGeom prst="rect">
            <a:avLst/>
          </a:prstGeom>
        </p:spPr>
      </p:pic>
      <p:sp>
        <p:nvSpPr>
          <p:cNvPr id="3" name="ZoneTexte 2"/>
          <p:cNvSpPr txBox="1"/>
          <p:nvPr/>
        </p:nvSpPr>
        <p:spPr>
          <a:xfrm>
            <a:off x="434578" y="3515377"/>
            <a:ext cx="8251902" cy="369332"/>
          </a:xfrm>
          <a:prstGeom prst="rect">
            <a:avLst/>
          </a:prstGeom>
          <a:noFill/>
        </p:spPr>
        <p:txBody>
          <a:bodyPr wrap="square" rtlCol="0">
            <a:spAutoFit/>
          </a:bodyPr>
          <a:lstStyle/>
          <a:p>
            <a:r>
              <a:rPr lang="fr-FR" dirty="0"/>
              <a:t>Il est maintenant très simple de calculer </a:t>
            </a:r>
            <a:r>
              <a:rPr lang="el-GR" dirty="0"/>
              <a:t>α</a:t>
            </a:r>
            <a:endParaRPr lang="fr-FR" dirty="0"/>
          </a:p>
        </p:txBody>
      </p:sp>
      <p:cxnSp>
        <p:nvCxnSpPr>
          <p:cNvPr id="5" name="Connecteur droit 4"/>
          <p:cNvCxnSpPr/>
          <p:nvPr/>
        </p:nvCxnSpPr>
        <p:spPr>
          <a:xfrm>
            <a:off x="4223803" y="386575"/>
            <a:ext cx="0" cy="298109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Rectangle 2"/>
          <p:cNvSpPr>
            <a:spLocks noChangeArrowheads="1"/>
          </p:cNvSpPr>
          <p:nvPr/>
        </p:nvSpPr>
        <p:spPr bwMode="auto">
          <a:xfrm>
            <a:off x="1345580" y="1352273"/>
            <a:ext cx="1187606" cy="1692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accent1">
                    <a:lumMod val="75000"/>
                  </a:schemeClr>
                </a:solidFill>
                <a:effectLst/>
              </a:rPr>
              <a:t>54.34 jours</a:t>
            </a:r>
            <a:endParaRPr lang="fr-FR" altLang="fr-FR" sz="1100" dirty="0">
              <a:solidFill>
                <a:schemeClr val="accent1">
                  <a:lumMod val="75000"/>
                </a:schemeClr>
              </a:solidFill>
            </a:endParaRPr>
          </a:p>
        </p:txBody>
      </p:sp>
      <p:sp>
        <p:nvSpPr>
          <p:cNvPr id="14" name="Rectangle 13"/>
          <p:cNvSpPr/>
          <p:nvPr/>
        </p:nvSpPr>
        <p:spPr>
          <a:xfrm>
            <a:off x="3776545" y="2466801"/>
            <a:ext cx="484428" cy="261610"/>
          </a:xfrm>
          <a:prstGeom prst="rect">
            <a:avLst/>
          </a:prstGeom>
        </p:spPr>
        <p:txBody>
          <a:bodyPr wrap="none">
            <a:spAutoFit/>
          </a:bodyPr>
          <a:lstStyle/>
          <a:p>
            <a:r>
              <a:rPr lang="fr-FR" sz="1100" dirty="0">
                <a:solidFill>
                  <a:schemeClr val="accent1">
                    <a:lumMod val="75000"/>
                  </a:schemeClr>
                </a:solidFill>
              </a:rPr>
              <a:t>14 °C</a:t>
            </a:r>
          </a:p>
        </p:txBody>
      </p:sp>
      <p:cxnSp>
        <p:nvCxnSpPr>
          <p:cNvPr id="15" name="Connecteur droit 14"/>
          <p:cNvCxnSpPr/>
          <p:nvPr/>
        </p:nvCxnSpPr>
        <p:spPr>
          <a:xfrm>
            <a:off x="2039286" y="1521550"/>
            <a:ext cx="444329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3226892" y="386575"/>
            <a:ext cx="1233596" cy="1434791"/>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3025698" y="475785"/>
            <a:ext cx="1434790" cy="124505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3226892" y="824434"/>
            <a:ext cx="1322806" cy="924675"/>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2936488" y="1098314"/>
            <a:ext cx="1672683" cy="54056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3406047" y="1286771"/>
            <a:ext cx="2626902" cy="750735"/>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flipV="1">
            <a:off x="3914831" y="1180070"/>
            <a:ext cx="1104902" cy="454653"/>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flipV="1">
            <a:off x="3952642" y="1368594"/>
            <a:ext cx="1215774" cy="189317"/>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ZoneTexte 17"/>
              <p:cNvSpPr txBox="1"/>
              <p:nvPr/>
            </p:nvSpPr>
            <p:spPr>
              <a:xfrm>
                <a:off x="1170180" y="1298411"/>
                <a:ext cx="42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i="1" smtClean="0">
                              <a:solidFill>
                                <a:schemeClr val="accent1">
                                  <a:lumMod val="75000"/>
                                </a:schemeClr>
                              </a:solidFill>
                              <a:latin typeface="Cambria Math" panose="02040503050406030204" pitchFamily="18" charset="0"/>
                            </a:rPr>
                          </m:ctrlPr>
                        </m:accPr>
                        <m:e>
                          <m:r>
                            <a:rPr lang="fr-FR" b="0" i="1" smtClean="0">
                              <a:solidFill>
                                <a:schemeClr val="accent1">
                                  <a:lumMod val="75000"/>
                                </a:schemeClr>
                              </a:solidFill>
                              <a:latin typeface="Cambria Math" panose="02040503050406030204" pitchFamily="18" charset="0"/>
                            </a:rPr>
                            <m:t>𝑦</m:t>
                          </m:r>
                        </m:e>
                      </m:acc>
                      <m:r>
                        <a:rPr lang="fr-FR" b="0" i="1" smtClean="0">
                          <a:solidFill>
                            <a:schemeClr val="accent1">
                              <a:lumMod val="75000"/>
                            </a:schemeClr>
                          </a:solidFill>
                          <a:latin typeface="Cambria Math" panose="02040503050406030204" pitchFamily="18" charset="0"/>
                        </a:rPr>
                        <m:t>=</m:t>
                      </m:r>
                    </m:oMath>
                  </m:oMathPara>
                </a14:m>
                <a:endParaRPr lang="fr-FR" dirty="0"/>
              </a:p>
            </p:txBody>
          </p:sp>
        </mc:Choice>
        <mc:Fallback xmlns="">
          <p:sp>
            <p:nvSpPr>
              <p:cNvPr id="18" name="ZoneTexte 17"/>
              <p:cNvSpPr txBox="1">
                <a:spLocks noRot="1" noChangeAspect="1" noMove="1" noResize="1" noEditPoints="1" noAdjustHandles="1" noChangeArrowheads="1" noChangeShapeType="1" noTextEdit="1"/>
              </p:cNvSpPr>
              <p:nvPr/>
            </p:nvSpPr>
            <p:spPr>
              <a:xfrm>
                <a:off x="1170180" y="1298411"/>
                <a:ext cx="423962" cy="276999"/>
              </a:xfrm>
              <a:prstGeom prst="rect">
                <a:avLst/>
              </a:prstGeom>
              <a:blipFill rotWithShape="0">
                <a:blip r:embed="rId3"/>
                <a:stretch>
                  <a:fillRect l="-12857" r="-17143" b="-26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ZoneTexte 19"/>
              <p:cNvSpPr txBox="1"/>
              <p:nvPr/>
            </p:nvSpPr>
            <p:spPr>
              <a:xfrm>
                <a:off x="3413281" y="2461487"/>
                <a:ext cx="42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i="1" smtClean="0">
                              <a:solidFill>
                                <a:schemeClr val="accent1">
                                  <a:lumMod val="75000"/>
                                </a:schemeClr>
                              </a:solidFill>
                              <a:latin typeface="Cambria Math" panose="02040503050406030204" pitchFamily="18" charset="0"/>
                            </a:rPr>
                          </m:ctrlPr>
                        </m:accPr>
                        <m:e>
                          <m:r>
                            <a:rPr lang="fr-FR" b="0" i="1" smtClean="0">
                              <a:solidFill>
                                <a:schemeClr val="accent1">
                                  <a:lumMod val="75000"/>
                                </a:schemeClr>
                              </a:solidFill>
                              <a:latin typeface="Cambria Math" panose="02040503050406030204" pitchFamily="18" charset="0"/>
                            </a:rPr>
                            <m:t>𝑥</m:t>
                          </m:r>
                        </m:e>
                      </m:acc>
                      <m:r>
                        <a:rPr lang="fr-FR" b="0" i="1" smtClean="0">
                          <a:solidFill>
                            <a:schemeClr val="accent1">
                              <a:lumMod val="75000"/>
                            </a:schemeClr>
                          </a:solidFill>
                          <a:latin typeface="Cambria Math" panose="02040503050406030204" pitchFamily="18" charset="0"/>
                        </a:rPr>
                        <m:t>=</m:t>
                      </m:r>
                    </m:oMath>
                  </m:oMathPara>
                </a14:m>
                <a:endParaRPr lang="fr-FR" dirty="0"/>
              </a:p>
            </p:txBody>
          </p:sp>
        </mc:Choice>
        <mc:Fallback xmlns="">
          <p:sp>
            <p:nvSpPr>
              <p:cNvPr id="20" name="ZoneTexte 19"/>
              <p:cNvSpPr txBox="1">
                <a:spLocks noRot="1" noChangeAspect="1" noMove="1" noResize="1" noEditPoints="1" noAdjustHandles="1" noChangeArrowheads="1" noChangeShapeType="1" noTextEdit="1"/>
              </p:cNvSpPr>
              <p:nvPr/>
            </p:nvSpPr>
            <p:spPr>
              <a:xfrm>
                <a:off x="3413281" y="2461487"/>
                <a:ext cx="423962" cy="276999"/>
              </a:xfrm>
              <a:prstGeom prst="rect">
                <a:avLst/>
              </a:prstGeom>
              <a:blipFill rotWithShape="0">
                <a:blip r:embed="rId4"/>
                <a:stretch>
                  <a:fillRect l="-7246" r="-217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ZoneTexte 20"/>
              <p:cNvSpPr txBox="1"/>
              <p:nvPr/>
            </p:nvSpPr>
            <p:spPr>
              <a:xfrm>
                <a:off x="3341177" y="277670"/>
                <a:ext cx="109472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05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𝑦</m:t>
                          </m:r>
                        </m:e>
                        <m:sub>
                          <m:r>
                            <a:rPr lang="fr-FR" sz="1050" b="0" i="1" smtClean="0">
                              <a:solidFill>
                                <a:schemeClr val="accent4">
                                  <a:lumMod val="75000"/>
                                </a:schemeClr>
                              </a:solidFill>
                              <a:latin typeface="Cambria Math" panose="02040503050406030204" pitchFamily="18" charset="0"/>
                            </a:rPr>
                            <m:t>1</m:t>
                          </m:r>
                        </m:sub>
                      </m:sSub>
                      <m:r>
                        <a:rPr lang="fr-FR" sz="1050" b="0" i="1" smtClean="0">
                          <a:solidFill>
                            <a:schemeClr val="accent4">
                              <a:lumMod val="75000"/>
                            </a:schemeClr>
                          </a:solidFill>
                          <a:latin typeface="Cambria Math" panose="02040503050406030204" pitchFamily="18" charset="0"/>
                        </a:rPr>
                        <m:t>=85, </m:t>
                      </m:r>
                      <m:sSub>
                        <m:sSubPr>
                          <m:ctrlPr>
                            <a:rPr lang="fr-FR" sz="1050" b="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𝑥</m:t>
                          </m:r>
                        </m:e>
                        <m:sub>
                          <m:r>
                            <a:rPr lang="fr-FR" sz="1050" b="0" i="1" smtClean="0">
                              <a:solidFill>
                                <a:schemeClr val="accent4">
                                  <a:lumMod val="75000"/>
                                </a:schemeClr>
                              </a:solidFill>
                              <a:latin typeface="Cambria Math" panose="02040503050406030204" pitchFamily="18" charset="0"/>
                            </a:rPr>
                            <m:t>1</m:t>
                          </m:r>
                        </m:sub>
                      </m:sSub>
                      <m:r>
                        <a:rPr lang="fr-FR" sz="1050" b="0" i="1" smtClean="0">
                          <a:solidFill>
                            <a:schemeClr val="accent4">
                              <a:lumMod val="75000"/>
                            </a:schemeClr>
                          </a:solidFill>
                          <a:latin typeface="Cambria Math" panose="02040503050406030204" pitchFamily="18" charset="0"/>
                        </a:rPr>
                        <m:t>=12,1</m:t>
                      </m:r>
                    </m:oMath>
                  </m:oMathPara>
                </a14:m>
                <a:endParaRPr lang="fr-FR" sz="1050" dirty="0">
                  <a:solidFill>
                    <a:schemeClr val="accent4">
                      <a:lumMod val="75000"/>
                    </a:schemeClr>
                  </a:solidFill>
                </a:endParaRPr>
              </a:p>
            </p:txBody>
          </p:sp>
        </mc:Choice>
        <mc:Fallback xmlns="">
          <p:sp>
            <p:nvSpPr>
              <p:cNvPr id="21" name="ZoneTexte 20"/>
              <p:cNvSpPr txBox="1">
                <a:spLocks noRot="1" noChangeAspect="1" noMove="1" noResize="1" noEditPoints="1" noAdjustHandles="1" noChangeArrowheads="1" noChangeShapeType="1" noTextEdit="1"/>
              </p:cNvSpPr>
              <p:nvPr/>
            </p:nvSpPr>
            <p:spPr>
              <a:xfrm>
                <a:off x="3341177" y="277670"/>
                <a:ext cx="1094723" cy="161583"/>
              </a:xfrm>
              <a:prstGeom prst="rect">
                <a:avLst/>
              </a:prstGeom>
              <a:blipFill rotWithShape="0">
                <a:blip r:embed="rId5"/>
                <a:stretch>
                  <a:fillRect l="-2778" r="-2222" b="-3076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ZoneTexte 24"/>
              <p:cNvSpPr txBox="1"/>
              <p:nvPr/>
            </p:nvSpPr>
            <p:spPr>
              <a:xfrm>
                <a:off x="5115072" y="1039141"/>
                <a:ext cx="1200457"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05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𝑦</m:t>
                          </m:r>
                        </m:e>
                        <m:sub>
                          <m:r>
                            <a:rPr lang="fr-FR" sz="1050" b="0" i="1" smtClean="0">
                              <a:solidFill>
                                <a:schemeClr val="accent4">
                                  <a:lumMod val="75000"/>
                                </a:schemeClr>
                              </a:solidFill>
                              <a:latin typeface="Cambria Math" panose="02040503050406030204" pitchFamily="18" charset="0"/>
                            </a:rPr>
                            <m:t>5</m:t>
                          </m:r>
                        </m:sub>
                      </m:sSub>
                      <m:r>
                        <a:rPr lang="fr-FR" sz="1050" b="0" i="1" smtClean="0">
                          <a:solidFill>
                            <a:schemeClr val="accent4">
                              <a:lumMod val="75000"/>
                            </a:schemeClr>
                          </a:solidFill>
                          <a:latin typeface="Cambria Math" panose="02040503050406030204" pitchFamily="18" charset="0"/>
                        </a:rPr>
                        <m:t>=64,9, </m:t>
                      </m:r>
                      <m:sSub>
                        <m:sSubPr>
                          <m:ctrlPr>
                            <a:rPr lang="fr-FR" sz="1050" b="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𝑥</m:t>
                          </m:r>
                        </m:e>
                        <m:sub>
                          <m:r>
                            <a:rPr lang="fr-FR" sz="1050" b="0" i="1" smtClean="0">
                              <a:solidFill>
                                <a:schemeClr val="accent4">
                                  <a:lumMod val="75000"/>
                                </a:schemeClr>
                              </a:solidFill>
                              <a:latin typeface="Cambria Math" panose="02040503050406030204" pitchFamily="18" charset="0"/>
                            </a:rPr>
                            <m:t>1</m:t>
                          </m:r>
                        </m:sub>
                      </m:sSub>
                      <m:r>
                        <a:rPr lang="fr-FR" sz="1050" b="0" i="1" smtClean="0">
                          <a:solidFill>
                            <a:schemeClr val="accent4">
                              <a:lumMod val="75000"/>
                            </a:schemeClr>
                          </a:solidFill>
                          <a:latin typeface="Cambria Math" panose="02040503050406030204" pitchFamily="18" charset="0"/>
                        </a:rPr>
                        <m:t>=15,7</m:t>
                      </m:r>
                    </m:oMath>
                  </m:oMathPara>
                </a14:m>
                <a:endParaRPr lang="fr-FR" sz="1050" dirty="0">
                  <a:solidFill>
                    <a:schemeClr val="accent4">
                      <a:lumMod val="75000"/>
                    </a:schemeClr>
                  </a:solidFill>
                </a:endParaRPr>
              </a:p>
            </p:txBody>
          </p:sp>
        </mc:Choice>
        <mc:Fallback xmlns="">
          <p:sp>
            <p:nvSpPr>
              <p:cNvPr id="25" name="ZoneTexte 24"/>
              <p:cNvSpPr txBox="1">
                <a:spLocks noRot="1" noChangeAspect="1" noMove="1" noResize="1" noEditPoints="1" noAdjustHandles="1" noChangeArrowheads="1" noChangeShapeType="1" noTextEdit="1"/>
              </p:cNvSpPr>
              <p:nvPr/>
            </p:nvSpPr>
            <p:spPr>
              <a:xfrm>
                <a:off x="5115072" y="1039141"/>
                <a:ext cx="1200457" cy="161583"/>
              </a:xfrm>
              <a:prstGeom prst="rect">
                <a:avLst/>
              </a:prstGeom>
              <a:blipFill rotWithShape="0">
                <a:blip r:embed="rId6"/>
                <a:stretch>
                  <a:fillRect l="-2538" r="-2538" b="-2592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ZoneTexte 25"/>
              <p:cNvSpPr txBox="1"/>
              <p:nvPr/>
            </p:nvSpPr>
            <p:spPr>
              <a:xfrm>
                <a:off x="6169411" y="2007355"/>
                <a:ext cx="1229311"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05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𝑦</m:t>
                          </m:r>
                        </m:e>
                        <m:sub>
                          <m:r>
                            <a:rPr lang="fr-FR" sz="1050" b="0" i="1" smtClean="0">
                              <a:solidFill>
                                <a:schemeClr val="accent4">
                                  <a:lumMod val="75000"/>
                                </a:schemeClr>
                              </a:solidFill>
                              <a:latin typeface="Cambria Math" panose="02040503050406030204" pitchFamily="18" charset="0"/>
                            </a:rPr>
                            <m:t>8</m:t>
                          </m:r>
                        </m:sub>
                      </m:sSub>
                      <m:r>
                        <a:rPr lang="fr-FR" sz="1050" b="0" i="1" smtClean="0">
                          <a:solidFill>
                            <a:schemeClr val="accent4">
                              <a:lumMod val="75000"/>
                            </a:schemeClr>
                          </a:solidFill>
                          <a:latin typeface="Cambria Math" panose="02040503050406030204" pitchFamily="18" charset="0"/>
                        </a:rPr>
                        <m:t>=40,8 , </m:t>
                      </m:r>
                      <m:sSub>
                        <m:sSubPr>
                          <m:ctrlPr>
                            <a:rPr lang="fr-FR" sz="1050" b="0" i="1" smtClean="0">
                              <a:solidFill>
                                <a:schemeClr val="accent4">
                                  <a:lumMod val="75000"/>
                                </a:schemeClr>
                              </a:solidFill>
                              <a:latin typeface="Cambria Math" panose="02040503050406030204" pitchFamily="18" charset="0"/>
                            </a:rPr>
                          </m:ctrlPr>
                        </m:sSubPr>
                        <m:e>
                          <m:r>
                            <a:rPr lang="fr-FR" sz="1050" b="0" i="1" smtClean="0">
                              <a:solidFill>
                                <a:schemeClr val="accent4">
                                  <a:lumMod val="75000"/>
                                </a:schemeClr>
                              </a:solidFill>
                              <a:latin typeface="Cambria Math" panose="02040503050406030204" pitchFamily="18" charset="0"/>
                            </a:rPr>
                            <m:t>𝑥</m:t>
                          </m:r>
                        </m:e>
                        <m:sub>
                          <m:r>
                            <a:rPr lang="fr-FR" sz="1050" b="0" i="1" smtClean="0">
                              <a:solidFill>
                                <a:schemeClr val="accent4">
                                  <a:lumMod val="75000"/>
                                </a:schemeClr>
                              </a:solidFill>
                              <a:latin typeface="Cambria Math" panose="02040503050406030204" pitchFamily="18" charset="0"/>
                            </a:rPr>
                            <m:t>1</m:t>
                          </m:r>
                        </m:sub>
                      </m:sSub>
                      <m:r>
                        <a:rPr lang="fr-FR" sz="1050" b="0" i="1" smtClean="0">
                          <a:solidFill>
                            <a:schemeClr val="accent4">
                              <a:lumMod val="75000"/>
                            </a:schemeClr>
                          </a:solidFill>
                          <a:latin typeface="Cambria Math" panose="02040503050406030204" pitchFamily="18" charset="0"/>
                        </a:rPr>
                        <m:t>=17,5</m:t>
                      </m:r>
                    </m:oMath>
                  </m:oMathPara>
                </a14:m>
                <a:endParaRPr lang="fr-FR" sz="1050" dirty="0">
                  <a:solidFill>
                    <a:schemeClr val="accent4">
                      <a:lumMod val="75000"/>
                    </a:schemeClr>
                  </a:solidFill>
                </a:endParaRPr>
              </a:p>
            </p:txBody>
          </p:sp>
        </mc:Choice>
        <mc:Fallback xmlns="">
          <p:sp>
            <p:nvSpPr>
              <p:cNvPr id="26" name="ZoneTexte 25"/>
              <p:cNvSpPr txBox="1">
                <a:spLocks noRot="1" noChangeAspect="1" noMove="1" noResize="1" noEditPoints="1" noAdjustHandles="1" noChangeArrowheads="1" noChangeShapeType="1" noTextEdit="1"/>
              </p:cNvSpPr>
              <p:nvPr/>
            </p:nvSpPr>
            <p:spPr>
              <a:xfrm>
                <a:off x="6169411" y="2007355"/>
                <a:ext cx="1229311" cy="161583"/>
              </a:xfrm>
              <a:prstGeom prst="rect">
                <a:avLst/>
              </a:prstGeom>
              <a:blipFill rotWithShape="0">
                <a:blip r:embed="rId7"/>
                <a:stretch>
                  <a:fillRect l="-2475" r="-2475" b="-2592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2" name="ZoneTexte 31"/>
              <p:cNvSpPr txBox="1"/>
              <p:nvPr/>
            </p:nvSpPr>
            <p:spPr>
              <a:xfrm>
                <a:off x="569117" y="4113164"/>
                <a:ext cx="1432700" cy="369332"/>
              </a:xfrm>
              <a:prstGeom prst="rect">
                <a:avLst/>
              </a:prstGeom>
              <a:solidFill>
                <a:schemeClr val="bg1">
                  <a:lumMod val="95000"/>
                </a:schemeClr>
              </a:solid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solidFill>
                            <a:prstClr val="black"/>
                          </a:solidFill>
                          <a:latin typeface="Cambria Math"/>
                        </a:rPr>
                        <m:t>α</m:t>
                      </m:r>
                      <m:r>
                        <a:rPr lang="fr-FR" i="1">
                          <a:solidFill>
                            <a:prstClr val="black"/>
                          </a:solidFill>
                          <a:latin typeface="Cambria Math"/>
                        </a:rPr>
                        <m:t>= </m:t>
                      </m:r>
                      <m:acc>
                        <m:accPr>
                          <m:chr m:val="̅"/>
                          <m:ctrlPr>
                            <a:rPr lang="fr-FR" i="1">
                              <a:solidFill>
                                <a:prstClr val="black"/>
                              </a:solidFill>
                              <a:latin typeface="Cambria Math" panose="02040503050406030204" pitchFamily="18" charset="0"/>
                            </a:rPr>
                          </m:ctrlPr>
                        </m:accPr>
                        <m:e>
                          <m:r>
                            <a:rPr lang="fr-FR" i="1">
                              <a:solidFill>
                                <a:prstClr val="black"/>
                              </a:solidFill>
                              <a:latin typeface="Cambria Math"/>
                            </a:rPr>
                            <m:t>𝑌</m:t>
                          </m:r>
                        </m:e>
                      </m:acc>
                      <m:r>
                        <a:rPr lang="fr-FR" i="1">
                          <a:solidFill>
                            <a:prstClr val="black"/>
                          </a:solidFill>
                          <a:latin typeface="Cambria Math"/>
                        </a:rPr>
                        <m:t>−</m:t>
                      </m:r>
                      <m:r>
                        <m:rPr>
                          <m:sty m:val="p"/>
                        </m:rPr>
                        <a:rPr lang="el-GR" i="1">
                          <a:solidFill>
                            <a:prstClr val="black"/>
                          </a:solidFill>
                          <a:latin typeface="Cambria Math"/>
                        </a:rPr>
                        <m:t>β</m:t>
                      </m:r>
                      <m:acc>
                        <m:accPr>
                          <m:chr m:val="̅"/>
                          <m:ctrlPr>
                            <a:rPr lang="fr-FR" i="1">
                              <a:solidFill>
                                <a:prstClr val="black"/>
                              </a:solidFill>
                              <a:latin typeface="Cambria Math" panose="02040503050406030204" pitchFamily="18" charset="0"/>
                            </a:rPr>
                          </m:ctrlPr>
                        </m:accPr>
                        <m:e>
                          <m:r>
                            <a:rPr lang="fr-FR" i="1">
                              <a:solidFill>
                                <a:prstClr val="black"/>
                              </a:solidFill>
                              <a:latin typeface="Cambria Math"/>
                            </a:rPr>
                            <m:t>𝑋</m:t>
                          </m:r>
                        </m:e>
                      </m:acc>
                    </m:oMath>
                  </m:oMathPara>
                </a14:m>
                <a:endParaRPr lang="fr-FR" dirty="0">
                  <a:solidFill>
                    <a:prstClr val="black"/>
                  </a:solidFill>
                </a:endParaRPr>
              </a:p>
            </p:txBody>
          </p:sp>
        </mc:Choice>
        <mc:Fallback xmlns="">
          <p:sp>
            <p:nvSpPr>
              <p:cNvPr id="32" name="ZoneTexte 31"/>
              <p:cNvSpPr txBox="1">
                <a:spLocks noRot="1" noChangeAspect="1" noMove="1" noResize="1" noEditPoints="1" noAdjustHandles="1" noChangeArrowheads="1" noChangeShapeType="1" noTextEdit="1"/>
              </p:cNvSpPr>
              <p:nvPr/>
            </p:nvSpPr>
            <p:spPr>
              <a:xfrm>
                <a:off x="569117" y="4113164"/>
                <a:ext cx="1432700" cy="369332"/>
              </a:xfrm>
              <a:prstGeom prst="rect">
                <a:avLst/>
              </a:prstGeom>
              <a:blipFill rotWithShape="0">
                <a:blip r:embed="rId8"/>
                <a:stretch>
                  <a:fillRect r="-14894" b="-13333"/>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 name="ZoneTexte 32"/>
              <p:cNvSpPr txBox="1"/>
              <p:nvPr/>
            </p:nvSpPr>
            <p:spPr>
              <a:xfrm>
                <a:off x="625960" y="4635509"/>
                <a:ext cx="10483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i="1" smtClean="0">
                              <a:solidFill>
                                <a:schemeClr val="accent4">
                                  <a:lumMod val="75000"/>
                                </a:schemeClr>
                              </a:solidFill>
                              <a:latin typeface="Cambria Math" panose="02040503050406030204" pitchFamily="18" charset="0"/>
                            </a:rPr>
                          </m:ctrlPr>
                        </m:accPr>
                        <m:e>
                          <m:r>
                            <m:rPr>
                              <m:sty m:val="p"/>
                            </m:rPr>
                            <a:rPr lang="el-GR" b="0" i="1" smtClean="0">
                              <a:solidFill>
                                <a:schemeClr val="accent4">
                                  <a:lumMod val="75000"/>
                                </a:schemeClr>
                              </a:solidFill>
                              <a:latin typeface="Cambria Math" panose="02040503050406030204" pitchFamily="18" charset="0"/>
                            </a:rPr>
                            <m:t>α</m:t>
                          </m:r>
                        </m:e>
                      </m:acc>
                      <m:r>
                        <a:rPr lang="fr-FR" b="0" i="1" smtClean="0">
                          <a:solidFill>
                            <a:schemeClr val="accent4">
                              <a:lumMod val="75000"/>
                            </a:schemeClr>
                          </a:solidFill>
                          <a:latin typeface="Cambria Math" panose="02040503050406030204" pitchFamily="18" charset="0"/>
                        </a:rPr>
                        <m:t>=136,5</m:t>
                      </m:r>
                    </m:oMath>
                  </m:oMathPara>
                </a14:m>
                <a:endParaRPr lang="fr-FR" dirty="0">
                  <a:solidFill>
                    <a:schemeClr val="accent4">
                      <a:lumMod val="75000"/>
                    </a:schemeClr>
                  </a:solidFill>
                </a:endParaRPr>
              </a:p>
            </p:txBody>
          </p:sp>
        </mc:Choice>
        <mc:Fallback xmlns="">
          <p:sp>
            <p:nvSpPr>
              <p:cNvPr id="33" name="ZoneTexte 32"/>
              <p:cNvSpPr txBox="1">
                <a:spLocks noRot="1" noChangeAspect="1" noMove="1" noResize="1" noEditPoints="1" noAdjustHandles="1" noChangeArrowheads="1" noChangeShapeType="1" noTextEdit="1"/>
              </p:cNvSpPr>
              <p:nvPr/>
            </p:nvSpPr>
            <p:spPr>
              <a:xfrm>
                <a:off x="625960" y="4635509"/>
                <a:ext cx="1048364" cy="276999"/>
              </a:xfrm>
              <a:prstGeom prst="rect">
                <a:avLst/>
              </a:prstGeom>
              <a:blipFill rotWithShape="0">
                <a:blip r:embed="rId9"/>
                <a:stretch>
                  <a:fillRect l="-5814" t="-23913" r="-5814" b="-6522"/>
                </a:stretch>
              </a:blipFill>
            </p:spPr>
            <p:txBody>
              <a:bodyPr/>
              <a:lstStyle/>
              <a:p>
                <a:r>
                  <a:rPr lang="fr-FR">
                    <a:noFill/>
                  </a:rPr>
                  <a:t> </a:t>
                </a:r>
              </a:p>
            </p:txBody>
          </p:sp>
        </mc:Fallback>
      </mc:AlternateContent>
      <p:sp>
        <p:nvSpPr>
          <p:cNvPr id="4" name="Espace réservé du numéro de diapositive 3">
            <a:extLst>
              <a:ext uri="{FF2B5EF4-FFF2-40B4-BE49-F238E27FC236}">
                <a16:creationId xmlns:a16="http://schemas.microsoft.com/office/drawing/2014/main" id="{E2376021-56E5-28F4-FAFB-201D4467DCFC}"/>
              </a:ext>
            </a:extLst>
          </p:cNvPr>
          <p:cNvSpPr>
            <a:spLocks noGrp="1"/>
          </p:cNvSpPr>
          <p:nvPr>
            <p:ph type="sldNum" sz="quarter" idx="12"/>
          </p:nvPr>
        </p:nvSpPr>
        <p:spPr/>
        <p:txBody>
          <a:bodyPr/>
          <a:lstStyle/>
          <a:p>
            <a:fld id="{04C8D40A-45DA-49FB-8D9A-B1F265F8EE6C}" type="slidenum">
              <a:rPr lang="fr-FR" smtClean="0"/>
              <a:t>20</a:t>
            </a:fld>
            <a:endParaRPr lang="fr-FR"/>
          </a:p>
        </p:txBody>
      </p:sp>
    </p:spTree>
    <p:extLst>
      <p:ext uri="{BB962C8B-B14F-4D97-AF65-F5344CB8AC3E}">
        <p14:creationId xmlns:p14="http://schemas.microsoft.com/office/powerpoint/2010/main" val="990240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434578" y="3515377"/>
            <a:ext cx="8251902" cy="369332"/>
          </a:xfrm>
          <a:prstGeom prst="rect">
            <a:avLst/>
          </a:prstGeom>
          <a:noFill/>
        </p:spPr>
        <p:txBody>
          <a:bodyPr wrap="square" rtlCol="0">
            <a:spAutoFit/>
          </a:bodyPr>
          <a:lstStyle/>
          <a:p>
            <a:r>
              <a:rPr lang="fr-FR" dirty="0"/>
              <a:t>Notre modèle est donc : </a:t>
            </a:r>
          </a:p>
        </p:txBody>
      </p:sp>
      <p:sp>
        <p:nvSpPr>
          <p:cNvPr id="4" name="Rectangle 3"/>
          <p:cNvSpPr/>
          <p:nvPr/>
        </p:nvSpPr>
        <p:spPr>
          <a:xfrm>
            <a:off x="2482110" y="4159411"/>
            <a:ext cx="4262962" cy="369332"/>
          </a:xfrm>
          <a:prstGeom prst="rect">
            <a:avLst/>
          </a:prstGeom>
        </p:spPr>
        <p:txBody>
          <a:bodyPr wrap="none">
            <a:spAutoFit/>
          </a:bodyPr>
          <a:lstStyle/>
          <a:p>
            <a:r>
              <a:rPr lang="fr-FR" dirty="0">
                <a:solidFill>
                  <a:schemeClr val="accent2">
                    <a:lumMod val="75000"/>
                  </a:schemeClr>
                </a:solidFill>
              </a:rPr>
              <a:t>Date de sortie </a:t>
            </a:r>
            <a:r>
              <a:rPr lang="fr-FR" dirty="0"/>
              <a:t>= </a:t>
            </a:r>
            <a:r>
              <a:rPr lang="fr-FR" dirty="0">
                <a:solidFill>
                  <a:schemeClr val="accent4">
                    <a:lumMod val="75000"/>
                  </a:schemeClr>
                </a:solidFill>
              </a:rPr>
              <a:t>136,5 - 5,87</a:t>
            </a:r>
            <a:r>
              <a:rPr lang="fr-FR" dirty="0">
                <a:solidFill>
                  <a:schemeClr val="bg1">
                    <a:lumMod val="75000"/>
                  </a:schemeClr>
                </a:solidFill>
              </a:rPr>
              <a:t> </a:t>
            </a:r>
            <a:r>
              <a:rPr lang="fr-FR" dirty="0">
                <a:solidFill>
                  <a:schemeClr val="accent4">
                    <a:lumMod val="75000"/>
                  </a:schemeClr>
                </a:solidFill>
              </a:rPr>
              <a:t>*</a:t>
            </a:r>
            <a:r>
              <a:rPr lang="fr-FR" dirty="0">
                <a:solidFill>
                  <a:schemeClr val="bg1">
                    <a:lumMod val="75000"/>
                  </a:schemeClr>
                </a:solidFill>
              </a:rPr>
              <a:t> </a:t>
            </a:r>
            <a:r>
              <a:rPr lang="fr-FR" dirty="0">
                <a:solidFill>
                  <a:schemeClr val="accent1">
                    <a:lumMod val="75000"/>
                  </a:schemeClr>
                </a:solidFill>
              </a:rPr>
              <a:t>Température</a:t>
            </a:r>
          </a:p>
        </p:txBody>
      </p:sp>
      <p:sp>
        <p:nvSpPr>
          <p:cNvPr id="7" name="ZoneTexte 6"/>
          <p:cNvSpPr txBox="1"/>
          <p:nvPr/>
        </p:nvSpPr>
        <p:spPr>
          <a:xfrm>
            <a:off x="771966" y="4861816"/>
            <a:ext cx="7895064" cy="369332"/>
          </a:xfrm>
          <a:prstGeom prst="rect">
            <a:avLst/>
          </a:prstGeom>
          <a:noFill/>
        </p:spPr>
        <p:txBody>
          <a:bodyPr wrap="square" rtlCol="0">
            <a:spAutoFit/>
          </a:bodyPr>
          <a:lstStyle/>
          <a:p>
            <a:r>
              <a:rPr lang="fr-FR" b="1" dirty="0">
                <a:latin typeface="Calibri" panose="020F0502020204030204" pitchFamily="34" charset="0"/>
                <a:cs typeface="Calibri" panose="020F0502020204030204" pitchFamily="34" charset="0"/>
              </a:rPr>
              <a:t>À</a:t>
            </a:r>
            <a:r>
              <a:rPr lang="fr-FR" b="1" dirty="0"/>
              <a:t> chaque °C </a:t>
            </a:r>
            <a:r>
              <a:rPr lang="fr-FR" dirty="0"/>
              <a:t>d’élévation de la température, les crapauds </a:t>
            </a:r>
            <a:r>
              <a:rPr lang="fr-FR" b="1" dirty="0"/>
              <a:t>émergent 5 jours plus tôt </a:t>
            </a:r>
          </a:p>
        </p:txBody>
      </p:sp>
      <p:pic>
        <p:nvPicPr>
          <p:cNvPr id="29" name="Imag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087" y="177411"/>
            <a:ext cx="3012884" cy="2931455"/>
          </a:xfrm>
          <a:prstGeom prst="rect">
            <a:avLst/>
          </a:prstGeom>
        </p:spPr>
      </p:pic>
      <p:sp>
        <p:nvSpPr>
          <p:cNvPr id="5" name="Espace réservé du numéro de diapositive 4">
            <a:extLst>
              <a:ext uri="{FF2B5EF4-FFF2-40B4-BE49-F238E27FC236}">
                <a16:creationId xmlns:a16="http://schemas.microsoft.com/office/drawing/2014/main" id="{E7AC6315-2C32-AC4E-273F-83BEF786CA64}"/>
              </a:ext>
            </a:extLst>
          </p:cNvPr>
          <p:cNvSpPr>
            <a:spLocks noGrp="1"/>
          </p:cNvSpPr>
          <p:nvPr>
            <p:ph type="sldNum" sz="quarter" idx="12"/>
          </p:nvPr>
        </p:nvSpPr>
        <p:spPr/>
        <p:txBody>
          <a:bodyPr/>
          <a:lstStyle/>
          <a:p>
            <a:fld id="{04C8D40A-45DA-49FB-8D9A-B1F265F8EE6C}" type="slidenum">
              <a:rPr lang="fr-FR" smtClean="0"/>
              <a:t>21</a:t>
            </a:fld>
            <a:endParaRPr lang="fr-FR"/>
          </a:p>
        </p:txBody>
      </p:sp>
    </p:spTree>
    <p:extLst>
      <p:ext uri="{BB962C8B-B14F-4D97-AF65-F5344CB8AC3E}">
        <p14:creationId xmlns:p14="http://schemas.microsoft.com/office/powerpoint/2010/main" val="2779610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434578" y="3515377"/>
            <a:ext cx="8251902" cy="369332"/>
          </a:xfrm>
          <a:prstGeom prst="rect">
            <a:avLst/>
          </a:prstGeom>
          <a:noFill/>
        </p:spPr>
        <p:txBody>
          <a:bodyPr wrap="square" rtlCol="0">
            <a:spAutoFit/>
          </a:bodyPr>
          <a:lstStyle/>
          <a:p>
            <a:r>
              <a:rPr lang="fr-FR" dirty="0"/>
              <a:t>Notre modèle est donc : </a:t>
            </a:r>
          </a:p>
        </p:txBody>
      </p:sp>
      <p:sp>
        <p:nvSpPr>
          <p:cNvPr id="4" name="Rectangle 3"/>
          <p:cNvSpPr/>
          <p:nvPr/>
        </p:nvSpPr>
        <p:spPr>
          <a:xfrm>
            <a:off x="2482110" y="4159411"/>
            <a:ext cx="4237314" cy="369332"/>
          </a:xfrm>
          <a:prstGeom prst="rect">
            <a:avLst/>
          </a:prstGeom>
        </p:spPr>
        <p:txBody>
          <a:bodyPr wrap="none">
            <a:spAutoFit/>
          </a:bodyPr>
          <a:lstStyle/>
          <a:p>
            <a:r>
              <a:rPr lang="fr-FR" dirty="0">
                <a:solidFill>
                  <a:schemeClr val="accent2">
                    <a:lumMod val="75000"/>
                  </a:schemeClr>
                </a:solidFill>
              </a:rPr>
              <a:t>Date julienne </a:t>
            </a:r>
            <a:r>
              <a:rPr lang="fr-FR" dirty="0"/>
              <a:t>= </a:t>
            </a:r>
            <a:r>
              <a:rPr lang="fr-FR" dirty="0">
                <a:solidFill>
                  <a:schemeClr val="accent4">
                    <a:lumMod val="75000"/>
                  </a:schemeClr>
                </a:solidFill>
              </a:rPr>
              <a:t>136,5 - 5,87</a:t>
            </a:r>
            <a:r>
              <a:rPr lang="fr-FR" dirty="0">
                <a:solidFill>
                  <a:schemeClr val="bg1">
                    <a:lumMod val="75000"/>
                  </a:schemeClr>
                </a:solidFill>
              </a:rPr>
              <a:t> </a:t>
            </a:r>
            <a:r>
              <a:rPr lang="fr-FR" dirty="0">
                <a:solidFill>
                  <a:schemeClr val="accent4">
                    <a:lumMod val="75000"/>
                  </a:schemeClr>
                </a:solidFill>
              </a:rPr>
              <a:t>*</a:t>
            </a:r>
            <a:r>
              <a:rPr lang="fr-FR" dirty="0">
                <a:solidFill>
                  <a:schemeClr val="bg1">
                    <a:lumMod val="75000"/>
                  </a:schemeClr>
                </a:solidFill>
              </a:rPr>
              <a:t> </a:t>
            </a:r>
            <a:r>
              <a:rPr lang="fr-FR" dirty="0">
                <a:solidFill>
                  <a:schemeClr val="accent1">
                    <a:lumMod val="75000"/>
                  </a:schemeClr>
                </a:solidFill>
              </a:rPr>
              <a:t>Température</a:t>
            </a:r>
          </a:p>
        </p:txBody>
      </p:sp>
      <p:sp>
        <p:nvSpPr>
          <p:cNvPr id="7" name="ZoneTexte 6"/>
          <p:cNvSpPr txBox="1"/>
          <p:nvPr/>
        </p:nvSpPr>
        <p:spPr>
          <a:xfrm>
            <a:off x="771966" y="4861816"/>
            <a:ext cx="7895064" cy="1754326"/>
          </a:xfrm>
          <a:prstGeom prst="rect">
            <a:avLst/>
          </a:prstGeom>
          <a:noFill/>
        </p:spPr>
        <p:txBody>
          <a:bodyPr wrap="square" rtlCol="0">
            <a:spAutoFit/>
          </a:bodyPr>
          <a:lstStyle/>
          <a:p>
            <a:r>
              <a:rPr lang="fr-FR" dirty="0">
                <a:latin typeface="Calibri" panose="020F0502020204030204" pitchFamily="34" charset="0"/>
                <a:cs typeface="Calibri" panose="020F0502020204030204" pitchFamily="34" charset="0"/>
              </a:rPr>
              <a:t>Tous les points ne sont pas exactement alignés sur cette droite : une partie de la variabilité des dates de sortie n’est pas expliquée par la température.</a:t>
            </a:r>
          </a:p>
          <a:p>
            <a:endParaRPr lang="fr-FR"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à"/>
            </a:pPr>
            <a:r>
              <a:rPr lang="fr-FR" dirty="0">
                <a:latin typeface="Calibri" panose="020F0502020204030204" pitchFamily="34" charset="0"/>
                <a:cs typeface="Calibri" panose="020F0502020204030204" pitchFamily="34" charset="0"/>
                <a:sym typeface="Wingdings" panose="05000000000000000000" pitchFamily="2" charset="2"/>
              </a:rPr>
              <a:t>À quel point cette pente changerait-elle si on répliquait l’échantillonnage</a:t>
            </a:r>
          </a:p>
          <a:p>
            <a:pPr marL="285750" indent="-285750">
              <a:buFont typeface="Wingdings" panose="05000000000000000000" pitchFamily="2" charset="2"/>
              <a:buChar char="à"/>
            </a:pPr>
            <a:endParaRPr lang="fr-FR" dirty="0">
              <a:latin typeface="Calibri" panose="020F0502020204030204" pitchFamily="34" charset="0"/>
              <a:cs typeface="Calibri" panose="020F0502020204030204" pitchFamily="34" charset="0"/>
              <a:sym typeface="Wingdings" panose="05000000000000000000" pitchFamily="2" charset="2"/>
            </a:endParaRPr>
          </a:p>
          <a:p>
            <a:pPr algn="ctr"/>
            <a:r>
              <a:rPr lang="fr-FR" b="1" dirty="0">
                <a:latin typeface="Calibri" panose="020F0502020204030204" pitchFamily="34" charset="0"/>
                <a:cs typeface="Calibri" panose="020F0502020204030204" pitchFamily="34" charset="0"/>
                <a:sym typeface="Wingdings" panose="05000000000000000000" pitchFamily="2" charset="2"/>
              </a:rPr>
              <a:t>Calculer l’intervalle de confiance autour des paramètres du modèle</a:t>
            </a:r>
            <a:endParaRPr lang="fr-FR" b="1" dirty="0"/>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087" y="177411"/>
            <a:ext cx="3012884" cy="2931455"/>
          </a:xfrm>
          <a:prstGeom prst="rect">
            <a:avLst/>
          </a:prstGeom>
        </p:spPr>
      </p:pic>
      <p:sp>
        <p:nvSpPr>
          <p:cNvPr id="2" name="Espace réservé du numéro de diapositive 1">
            <a:extLst>
              <a:ext uri="{FF2B5EF4-FFF2-40B4-BE49-F238E27FC236}">
                <a16:creationId xmlns:a16="http://schemas.microsoft.com/office/drawing/2014/main" id="{A3D12018-2B0C-9AE5-A559-4FAB87E64637}"/>
              </a:ext>
            </a:extLst>
          </p:cNvPr>
          <p:cNvSpPr>
            <a:spLocks noGrp="1"/>
          </p:cNvSpPr>
          <p:nvPr>
            <p:ph type="sldNum" sz="quarter" idx="12"/>
          </p:nvPr>
        </p:nvSpPr>
        <p:spPr/>
        <p:txBody>
          <a:bodyPr/>
          <a:lstStyle/>
          <a:p>
            <a:fld id="{04C8D40A-45DA-49FB-8D9A-B1F265F8EE6C}" type="slidenum">
              <a:rPr lang="fr-FR" smtClean="0"/>
              <a:t>22</a:t>
            </a:fld>
            <a:endParaRPr lang="fr-FR"/>
          </a:p>
        </p:txBody>
      </p:sp>
    </p:spTree>
    <p:extLst>
      <p:ext uri="{BB962C8B-B14F-4D97-AF65-F5344CB8AC3E}">
        <p14:creationId xmlns:p14="http://schemas.microsoft.com/office/powerpoint/2010/main" val="1823050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434578" y="3515377"/>
            <a:ext cx="8251902" cy="369332"/>
          </a:xfrm>
          <a:prstGeom prst="rect">
            <a:avLst/>
          </a:prstGeom>
          <a:noFill/>
        </p:spPr>
        <p:txBody>
          <a:bodyPr wrap="square" rtlCol="0">
            <a:spAutoFit/>
          </a:bodyPr>
          <a:lstStyle/>
          <a:p>
            <a:r>
              <a:rPr lang="fr-FR" dirty="0"/>
              <a:t>Quel est l’intervalle de confiance autour de cette pente?</a:t>
            </a:r>
          </a:p>
        </p:txBody>
      </p:sp>
      <p:sp>
        <p:nvSpPr>
          <p:cNvPr id="7" name="ZoneTexte 6"/>
          <p:cNvSpPr txBox="1"/>
          <p:nvPr/>
        </p:nvSpPr>
        <p:spPr>
          <a:xfrm>
            <a:off x="705059" y="4148138"/>
            <a:ext cx="7895064" cy="2308324"/>
          </a:xfrm>
          <a:prstGeom prst="rect">
            <a:avLst/>
          </a:prstGeom>
          <a:noFill/>
        </p:spPr>
        <p:txBody>
          <a:bodyPr wrap="square" rtlCol="0">
            <a:spAutoFit/>
          </a:bodyPr>
          <a:lstStyle/>
          <a:p>
            <a:r>
              <a:rPr lang="fr-FR" dirty="0">
                <a:latin typeface="Calibri" panose="020F0502020204030204" pitchFamily="34" charset="0"/>
                <a:cs typeface="Calibri" panose="020F0502020204030204" pitchFamily="34" charset="0"/>
              </a:rPr>
              <a:t>On fait trois hypothèses : </a:t>
            </a:r>
          </a:p>
          <a:p>
            <a:endParaRPr lang="fr-FR"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fr-FR" dirty="0">
                <a:latin typeface="Calibri" panose="020F0502020204030204" pitchFamily="34" charset="0"/>
                <a:cs typeface="Calibri" panose="020F0502020204030204" pitchFamily="34" charset="0"/>
              </a:rPr>
              <a:t>La pente et l’ordonnée à l’origine </a:t>
            </a:r>
            <a:r>
              <a:rPr lang="fr-FR" b="1" dirty="0">
                <a:latin typeface="Calibri" panose="020F0502020204030204" pitchFamily="34" charset="0"/>
                <a:cs typeface="Calibri" panose="020F0502020204030204" pitchFamily="34" charset="0"/>
              </a:rPr>
              <a:t>ne sont pas biaisées </a:t>
            </a:r>
          </a:p>
          <a:p>
            <a:pPr marL="285750" indent="-285750">
              <a:buFont typeface="Arial" panose="020B0604020202020204" pitchFamily="34" charset="0"/>
              <a:buChar char="•"/>
            </a:pPr>
            <a:r>
              <a:rPr lang="fr-FR" dirty="0">
                <a:latin typeface="Calibri" panose="020F0502020204030204" pitchFamily="34" charset="0"/>
                <a:cs typeface="Calibri" panose="020F0502020204030204" pitchFamily="34" charset="0"/>
              </a:rPr>
              <a:t>la pente est représentative de la relation date de sortie – température </a:t>
            </a:r>
            <a:r>
              <a:rPr lang="fr-FR" b="1" dirty="0">
                <a:latin typeface="Calibri" panose="020F0502020204030204" pitchFamily="34" charset="0"/>
                <a:cs typeface="Calibri" panose="020F0502020204030204" pitchFamily="34" charset="0"/>
              </a:rPr>
              <a:t>sur toute la gamme de températures testées.</a:t>
            </a:r>
          </a:p>
          <a:p>
            <a:pPr marL="285750" indent="-285750">
              <a:buFont typeface="Arial" panose="020B0604020202020204" pitchFamily="34" charset="0"/>
              <a:buChar char="•"/>
            </a:pPr>
            <a:r>
              <a:rPr lang="fr-FR" dirty="0">
                <a:latin typeface="Calibri" panose="020F0502020204030204" pitchFamily="34" charset="0"/>
                <a:cs typeface="Calibri" panose="020F0502020204030204" pitchFamily="34" charset="0"/>
              </a:rPr>
              <a:t>Les individus sont </a:t>
            </a:r>
            <a:r>
              <a:rPr lang="fr-FR" b="1" dirty="0">
                <a:latin typeface="Calibri" panose="020F0502020204030204" pitchFamily="34" charset="0"/>
                <a:cs typeface="Calibri" panose="020F0502020204030204" pitchFamily="34" charset="0"/>
              </a:rPr>
              <a:t>indépendants</a:t>
            </a:r>
          </a:p>
          <a:p>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sym typeface="Wingdings" panose="05000000000000000000" pitchFamily="2" charset="2"/>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087" y="177411"/>
            <a:ext cx="3012884" cy="2931455"/>
          </a:xfrm>
          <a:prstGeom prst="rect">
            <a:avLst/>
          </a:prstGeom>
        </p:spPr>
      </p:pic>
      <p:sp>
        <p:nvSpPr>
          <p:cNvPr id="2" name="Espace réservé du numéro de diapositive 1">
            <a:extLst>
              <a:ext uri="{FF2B5EF4-FFF2-40B4-BE49-F238E27FC236}">
                <a16:creationId xmlns:a16="http://schemas.microsoft.com/office/drawing/2014/main" id="{C7950EA4-E30C-4927-7BCD-018B1B4CC536}"/>
              </a:ext>
            </a:extLst>
          </p:cNvPr>
          <p:cNvSpPr>
            <a:spLocks noGrp="1"/>
          </p:cNvSpPr>
          <p:nvPr>
            <p:ph type="sldNum" sz="quarter" idx="12"/>
          </p:nvPr>
        </p:nvSpPr>
        <p:spPr/>
        <p:txBody>
          <a:bodyPr/>
          <a:lstStyle/>
          <a:p>
            <a:fld id="{04C8D40A-45DA-49FB-8D9A-B1F265F8EE6C}" type="slidenum">
              <a:rPr lang="fr-FR" smtClean="0"/>
              <a:t>23</a:t>
            </a:fld>
            <a:endParaRPr lang="fr-FR"/>
          </a:p>
        </p:txBody>
      </p:sp>
    </p:spTree>
    <p:extLst>
      <p:ext uri="{BB962C8B-B14F-4D97-AF65-F5344CB8AC3E}">
        <p14:creationId xmlns:p14="http://schemas.microsoft.com/office/powerpoint/2010/main" val="861217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434578" y="3515377"/>
            <a:ext cx="8251902" cy="369332"/>
          </a:xfrm>
          <a:prstGeom prst="rect">
            <a:avLst/>
          </a:prstGeom>
          <a:noFill/>
        </p:spPr>
        <p:txBody>
          <a:bodyPr wrap="square" rtlCol="0">
            <a:spAutoFit/>
          </a:bodyPr>
          <a:lstStyle/>
          <a:p>
            <a:r>
              <a:rPr lang="fr-FR" dirty="0"/>
              <a:t>Quel est l’intervalle de confiance autour de cette pente?</a:t>
            </a:r>
          </a:p>
        </p:txBody>
      </p:sp>
      <p:sp>
        <p:nvSpPr>
          <p:cNvPr id="7" name="ZoneTexte 6"/>
          <p:cNvSpPr txBox="1"/>
          <p:nvPr/>
        </p:nvSpPr>
        <p:spPr>
          <a:xfrm>
            <a:off x="705059" y="4148138"/>
            <a:ext cx="7895064" cy="2031325"/>
          </a:xfrm>
          <a:prstGeom prst="rect">
            <a:avLst/>
          </a:prstGeom>
          <a:noFill/>
        </p:spPr>
        <p:txBody>
          <a:bodyPr wrap="square" rtlCol="0">
            <a:spAutoFit/>
          </a:bodyPr>
          <a:lstStyle/>
          <a:p>
            <a:r>
              <a:rPr lang="fr-FR" dirty="0">
                <a:latin typeface="Calibri" panose="020F0502020204030204" pitchFamily="34" charset="0"/>
                <a:cs typeface="Calibri" panose="020F0502020204030204" pitchFamily="34" charset="0"/>
              </a:rPr>
              <a:t>On fait trois hypothèses : </a:t>
            </a:r>
          </a:p>
          <a:p>
            <a:endParaRPr lang="fr-FR"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fr-FR" dirty="0">
                <a:latin typeface="Calibri" panose="020F0502020204030204" pitchFamily="34" charset="0"/>
                <a:cs typeface="Calibri" panose="020F0502020204030204" pitchFamily="34" charset="0"/>
              </a:rPr>
              <a:t>La pente et l’ordonnée à l’origine </a:t>
            </a:r>
            <a:r>
              <a:rPr lang="fr-FR" b="1" dirty="0">
                <a:latin typeface="Calibri" panose="020F0502020204030204" pitchFamily="34" charset="0"/>
                <a:cs typeface="Calibri" panose="020F0502020204030204" pitchFamily="34" charset="0"/>
              </a:rPr>
              <a:t>ne sont pas biaisées </a:t>
            </a:r>
          </a:p>
          <a:p>
            <a:endParaRPr lang="fr-FR" dirty="0">
              <a:latin typeface="Calibri" panose="020F0502020204030204" pitchFamily="34" charset="0"/>
              <a:cs typeface="Calibri" panose="020F0502020204030204" pitchFamily="34" charset="0"/>
            </a:endParaRPr>
          </a:p>
          <a:p>
            <a:r>
              <a:rPr lang="fr-FR" i="1" dirty="0">
                <a:latin typeface="Calibri" panose="020F0502020204030204" pitchFamily="34" charset="0"/>
                <a:cs typeface="Calibri" panose="020F0502020204030204" pitchFamily="34" charset="0"/>
              </a:rPr>
              <a:t>Cela implique que l’erreur est symétrique : il y a autant de points au-dessus et au-dessous de la droite</a:t>
            </a:r>
          </a:p>
          <a:p>
            <a:endParaRPr lang="fr-FR" dirty="0">
              <a:latin typeface="Calibri" panose="020F0502020204030204" pitchFamily="34" charset="0"/>
              <a:cs typeface="Calibri" panose="020F0502020204030204" pitchFamily="34" charset="0"/>
              <a:sym typeface="Wingdings" panose="05000000000000000000" pitchFamily="2" charset="2"/>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087" y="177411"/>
            <a:ext cx="3012884" cy="2931455"/>
          </a:xfrm>
          <a:prstGeom prst="rect">
            <a:avLst/>
          </a:prstGeom>
        </p:spPr>
      </p:pic>
      <p:sp>
        <p:nvSpPr>
          <p:cNvPr id="2" name="Accolade fermante 1"/>
          <p:cNvSpPr/>
          <p:nvPr/>
        </p:nvSpPr>
        <p:spPr>
          <a:xfrm rot="1489871">
            <a:off x="5589211" y="2024888"/>
            <a:ext cx="166550" cy="63031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 name="Accolade fermante 5"/>
          <p:cNvSpPr/>
          <p:nvPr/>
        </p:nvSpPr>
        <p:spPr>
          <a:xfrm rot="1489871">
            <a:off x="5869050" y="1440465"/>
            <a:ext cx="166550" cy="63031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3736278B-BFD6-545E-59E7-14477C32E5BB}"/>
              </a:ext>
            </a:extLst>
          </p:cNvPr>
          <p:cNvSpPr>
            <a:spLocks noGrp="1"/>
          </p:cNvSpPr>
          <p:nvPr>
            <p:ph type="sldNum" sz="quarter" idx="12"/>
          </p:nvPr>
        </p:nvSpPr>
        <p:spPr/>
        <p:txBody>
          <a:bodyPr/>
          <a:lstStyle/>
          <a:p>
            <a:fld id="{04C8D40A-45DA-49FB-8D9A-B1F265F8EE6C}" type="slidenum">
              <a:rPr lang="fr-FR" smtClean="0"/>
              <a:t>24</a:t>
            </a:fld>
            <a:endParaRPr lang="fr-FR"/>
          </a:p>
        </p:txBody>
      </p:sp>
    </p:spTree>
    <p:extLst>
      <p:ext uri="{BB962C8B-B14F-4D97-AF65-F5344CB8AC3E}">
        <p14:creationId xmlns:p14="http://schemas.microsoft.com/office/powerpoint/2010/main" val="3106700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434578" y="3515377"/>
            <a:ext cx="8251902" cy="369332"/>
          </a:xfrm>
          <a:prstGeom prst="rect">
            <a:avLst/>
          </a:prstGeom>
          <a:noFill/>
        </p:spPr>
        <p:txBody>
          <a:bodyPr wrap="square" rtlCol="0">
            <a:spAutoFit/>
          </a:bodyPr>
          <a:lstStyle/>
          <a:p>
            <a:r>
              <a:rPr lang="fr-FR" dirty="0"/>
              <a:t>Quel est l’intervalle de confiance autour de cette pente?</a:t>
            </a:r>
          </a:p>
        </p:txBody>
      </p:sp>
      <p:sp>
        <p:nvSpPr>
          <p:cNvPr id="7" name="ZoneTexte 6"/>
          <p:cNvSpPr txBox="1"/>
          <p:nvPr/>
        </p:nvSpPr>
        <p:spPr>
          <a:xfrm>
            <a:off x="705059" y="4148138"/>
            <a:ext cx="7895064" cy="2308324"/>
          </a:xfrm>
          <a:prstGeom prst="rect">
            <a:avLst/>
          </a:prstGeom>
          <a:noFill/>
        </p:spPr>
        <p:txBody>
          <a:bodyPr wrap="square" rtlCol="0">
            <a:spAutoFit/>
          </a:bodyPr>
          <a:lstStyle/>
          <a:p>
            <a:r>
              <a:rPr lang="fr-FR" dirty="0">
                <a:latin typeface="Calibri" panose="020F0502020204030204" pitchFamily="34" charset="0"/>
                <a:cs typeface="Calibri" panose="020F0502020204030204" pitchFamily="34" charset="0"/>
              </a:rPr>
              <a:t>On fait trois hypothèses : </a:t>
            </a:r>
          </a:p>
          <a:p>
            <a:endParaRPr lang="fr-FR"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fr-FR"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fr-FR" dirty="0">
                <a:latin typeface="Calibri" panose="020F0502020204030204" pitchFamily="34" charset="0"/>
                <a:cs typeface="Calibri" panose="020F0502020204030204" pitchFamily="34" charset="0"/>
              </a:rPr>
              <a:t>la pente est représentative de la relation date de sortie – température </a:t>
            </a:r>
            <a:r>
              <a:rPr lang="fr-FR" b="1" dirty="0">
                <a:latin typeface="Calibri" panose="020F0502020204030204" pitchFamily="34" charset="0"/>
                <a:cs typeface="Calibri" panose="020F0502020204030204" pitchFamily="34" charset="0"/>
              </a:rPr>
              <a:t>sur toute la gamme de températures testées.</a:t>
            </a:r>
          </a:p>
          <a:p>
            <a:endParaRPr lang="fr-FR" dirty="0">
              <a:latin typeface="Calibri" panose="020F0502020204030204" pitchFamily="34" charset="0"/>
              <a:cs typeface="Calibri" panose="020F0502020204030204" pitchFamily="34" charset="0"/>
            </a:endParaRPr>
          </a:p>
          <a:p>
            <a:r>
              <a:rPr lang="fr-FR" i="1" dirty="0">
                <a:latin typeface="Calibri" panose="020F0502020204030204" pitchFamily="34" charset="0"/>
                <a:cs typeface="Calibri" panose="020F0502020204030204" pitchFamily="34" charset="0"/>
              </a:rPr>
              <a:t>L’étalement des points autour de la droite est le même en tout point de la droite</a:t>
            </a:r>
          </a:p>
          <a:p>
            <a:endParaRPr lang="fr-FR" dirty="0">
              <a:latin typeface="Calibri" panose="020F0502020204030204" pitchFamily="34" charset="0"/>
              <a:cs typeface="Calibri" panose="020F0502020204030204" pitchFamily="34" charset="0"/>
              <a:sym typeface="Wingdings" panose="05000000000000000000" pitchFamily="2" charset="2"/>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087" y="177411"/>
            <a:ext cx="3012884" cy="2931455"/>
          </a:xfrm>
          <a:prstGeom prst="rect">
            <a:avLst/>
          </a:prstGeom>
        </p:spPr>
      </p:pic>
      <p:cxnSp>
        <p:nvCxnSpPr>
          <p:cNvPr id="4" name="Connecteur droit avec flèche 3"/>
          <p:cNvCxnSpPr/>
          <p:nvPr/>
        </p:nvCxnSpPr>
        <p:spPr>
          <a:xfrm flipH="1">
            <a:off x="3575824" y="788019"/>
            <a:ext cx="297366" cy="706244"/>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flipH="1">
            <a:off x="4411846" y="1141141"/>
            <a:ext cx="297366" cy="706244"/>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flipH="1">
            <a:off x="5247868" y="1474494"/>
            <a:ext cx="297366" cy="706244"/>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a:extLst>
              <a:ext uri="{FF2B5EF4-FFF2-40B4-BE49-F238E27FC236}">
                <a16:creationId xmlns:a16="http://schemas.microsoft.com/office/drawing/2014/main" id="{7B97231B-61A4-F811-F450-847BFBD2FF0C}"/>
              </a:ext>
            </a:extLst>
          </p:cNvPr>
          <p:cNvSpPr>
            <a:spLocks noGrp="1"/>
          </p:cNvSpPr>
          <p:nvPr>
            <p:ph type="sldNum" sz="quarter" idx="12"/>
          </p:nvPr>
        </p:nvSpPr>
        <p:spPr/>
        <p:txBody>
          <a:bodyPr/>
          <a:lstStyle/>
          <a:p>
            <a:fld id="{04C8D40A-45DA-49FB-8D9A-B1F265F8EE6C}" type="slidenum">
              <a:rPr lang="fr-FR" smtClean="0"/>
              <a:t>25</a:t>
            </a:fld>
            <a:endParaRPr lang="fr-FR"/>
          </a:p>
        </p:txBody>
      </p:sp>
    </p:spTree>
    <p:extLst>
      <p:ext uri="{BB962C8B-B14F-4D97-AF65-F5344CB8AC3E}">
        <p14:creationId xmlns:p14="http://schemas.microsoft.com/office/powerpoint/2010/main" val="1590818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434578" y="3515377"/>
            <a:ext cx="8251902" cy="369332"/>
          </a:xfrm>
          <a:prstGeom prst="rect">
            <a:avLst/>
          </a:prstGeom>
          <a:noFill/>
        </p:spPr>
        <p:txBody>
          <a:bodyPr wrap="square" rtlCol="0">
            <a:spAutoFit/>
          </a:bodyPr>
          <a:lstStyle/>
          <a:p>
            <a:r>
              <a:rPr lang="fr-FR" dirty="0"/>
              <a:t>Quel est l’intervalle de confiance autour de cette pente?</a:t>
            </a:r>
          </a:p>
        </p:txBody>
      </p:sp>
      <p:sp>
        <p:nvSpPr>
          <p:cNvPr id="7" name="ZoneTexte 6"/>
          <p:cNvSpPr txBox="1"/>
          <p:nvPr/>
        </p:nvSpPr>
        <p:spPr>
          <a:xfrm>
            <a:off x="705059" y="4148138"/>
            <a:ext cx="7895064" cy="2585323"/>
          </a:xfrm>
          <a:prstGeom prst="rect">
            <a:avLst/>
          </a:prstGeom>
          <a:noFill/>
        </p:spPr>
        <p:txBody>
          <a:bodyPr wrap="square" rtlCol="0">
            <a:spAutoFit/>
          </a:bodyPr>
          <a:lstStyle/>
          <a:p>
            <a:r>
              <a:rPr lang="fr-FR" dirty="0">
                <a:latin typeface="Calibri" panose="020F0502020204030204" pitchFamily="34" charset="0"/>
                <a:cs typeface="Calibri" panose="020F0502020204030204" pitchFamily="34" charset="0"/>
              </a:rPr>
              <a:t>On fait trois hypothèses : </a:t>
            </a:r>
          </a:p>
          <a:p>
            <a:endParaRPr lang="fr-FR"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fr-FR"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fr-FR"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fr-FR" dirty="0">
                <a:latin typeface="Calibri" panose="020F0502020204030204" pitchFamily="34" charset="0"/>
                <a:cs typeface="Calibri" panose="020F0502020204030204" pitchFamily="34" charset="0"/>
              </a:rPr>
              <a:t>Les individus sont </a:t>
            </a:r>
            <a:r>
              <a:rPr lang="fr-FR" b="1" dirty="0">
                <a:latin typeface="Calibri" panose="020F0502020204030204" pitchFamily="34" charset="0"/>
                <a:cs typeface="Calibri" panose="020F0502020204030204" pitchFamily="34" charset="0"/>
              </a:rPr>
              <a:t>indépendants</a:t>
            </a:r>
          </a:p>
          <a:p>
            <a:endParaRPr lang="fr-FR" dirty="0">
              <a:latin typeface="Calibri" panose="020F0502020204030204" pitchFamily="34" charset="0"/>
              <a:cs typeface="Calibri" panose="020F0502020204030204" pitchFamily="34" charset="0"/>
            </a:endParaRPr>
          </a:p>
          <a:p>
            <a:r>
              <a:rPr lang="fr-FR" i="1" dirty="0">
                <a:latin typeface="Calibri" panose="020F0502020204030204" pitchFamily="34" charset="0"/>
                <a:cs typeface="Calibri" panose="020F0502020204030204" pitchFamily="34" charset="0"/>
              </a:rPr>
              <a:t>L’écartement d’un point par rapport à la droite ne dépend pas de l’écartement d’un autre point par rapport à la droite</a:t>
            </a:r>
          </a:p>
          <a:p>
            <a:endParaRPr lang="fr-FR" dirty="0">
              <a:latin typeface="Calibri" panose="020F0502020204030204" pitchFamily="34" charset="0"/>
              <a:cs typeface="Calibri" panose="020F0502020204030204" pitchFamily="34" charset="0"/>
              <a:sym typeface="Wingdings" panose="05000000000000000000" pitchFamily="2" charset="2"/>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087" y="177411"/>
            <a:ext cx="3012884" cy="2931455"/>
          </a:xfrm>
          <a:prstGeom prst="rect">
            <a:avLst/>
          </a:prstGeom>
        </p:spPr>
      </p:pic>
      <p:sp>
        <p:nvSpPr>
          <p:cNvPr id="2" name="Espace réservé du numéro de diapositive 1">
            <a:extLst>
              <a:ext uri="{FF2B5EF4-FFF2-40B4-BE49-F238E27FC236}">
                <a16:creationId xmlns:a16="http://schemas.microsoft.com/office/drawing/2014/main" id="{9BB9714C-0C27-BF85-ECC2-AFC8EB60DAB1}"/>
              </a:ext>
            </a:extLst>
          </p:cNvPr>
          <p:cNvSpPr>
            <a:spLocks noGrp="1"/>
          </p:cNvSpPr>
          <p:nvPr>
            <p:ph type="sldNum" sz="quarter" idx="12"/>
          </p:nvPr>
        </p:nvSpPr>
        <p:spPr/>
        <p:txBody>
          <a:bodyPr/>
          <a:lstStyle/>
          <a:p>
            <a:fld id="{04C8D40A-45DA-49FB-8D9A-B1F265F8EE6C}" type="slidenum">
              <a:rPr lang="fr-FR" smtClean="0"/>
              <a:t>26</a:t>
            </a:fld>
            <a:endParaRPr lang="fr-FR"/>
          </a:p>
        </p:txBody>
      </p:sp>
    </p:spTree>
    <p:extLst>
      <p:ext uri="{BB962C8B-B14F-4D97-AF65-F5344CB8AC3E}">
        <p14:creationId xmlns:p14="http://schemas.microsoft.com/office/powerpoint/2010/main" val="2997451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417690" y="3366433"/>
            <a:ext cx="8404622" cy="646331"/>
          </a:xfrm>
          <a:prstGeom prst="rect">
            <a:avLst/>
          </a:prstGeom>
          <a:noFill/>
        </p:spPr>
        <p:txBody>
          <a:bodyPr wrap="square" rtlCol="0">
            <a:spAutoFit/>
          </a:bodyPr>
          <a:lstStyle/>
          <a:p>
            <a:r>
              <a:rPr lang="fr-FR" dirty="0"/>
              <a:t>Ces hypothèses impliquent que l’</a:t>
            </a:r>
            <a:r>
              <a:rPr lang="fr-FR" b="1" dirty="0"/>
              <a:t>erreur </a:t>
            </a:r>
            <a:r>
              <a:rPr lang="fr-FR" dirty="0"/>
              <a:t>autour de la droite est </a:t>
            </a:r>
            <a:r>
              <a:rPr lang="fr-FR" b="1" dirty="0"/>
              <a:t>distribuée selon une loi normale centrée sur 0</a:t>
            </a: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087" y="177411"/>
            <a:ext cx="3012884" cy="2931455"/>
          </a:xfrm>
          <a:prstGeom prst="rect">
            <a:avLst/>
          </a:prstGeom>
        </p:spPr>
      </p:pic>
      <p:sp>
        <p:nvSpPr>
          <p:cNvPr id="2" name="ZoneTexte 1"/>
          <p:cNvSpPr txBox="1"/>
          <p:nvPr/>
        </p:nvSpPr>
        <p:spPr>
          <a:xfrm>
            <a:off x="564994" y="4133385"/>
            <a:ext cx="6936059" cy="369332"/>
          </a:xfrm>
          <a:prstGeom prst="rect">
            <a:avLst/>
          </a:prstGeom>
          <a:noFill/>
        </p:spPr>
        <p:txBody>
          <a:bodyPr wrap="square" rtlCol="0">
            <a:spAutoFit/>
          </a:bodyPr>
          <a:lstStyle/>
          <a:p>
            <a:r>
              <a:rPr lang="fr-FR" dirty="0"/>
              <a:t>L’erreur se calcule comme l’</a:t>
            </a:r>
            <a:r>
              <a:rPr lang="fr-FR" b="1" dirty="0"/>
              <a:t>écart entre chaque point et la droite </a:t>
            </a:r>
            <a:r>
              <a:rPr lang="fr-FR" dirty="0"/>
              <a:t>:</a:t>
            </a:r>
          </a:p>
        </p:txBody>
      </p:sp>
      <p:cxnSp>
        <p:nvCxnSpPr>
          <p:cNvPr id="5" name="Connecteur droit 4"/>
          <p:cNvCxnSpPr/>
          <p:nvPr/>
        </p:nvCxnSpPr>
        <p:spPr>
          <a:xfrm flipH="1">
            <a:off x="3947532" y="981307"/>
            <a:ext cx="141248" cy="28249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flipH="1">
            <a:off x="4159405" y="1423639"/>
            <a:ext cx="141248" cy="28249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4300653" y="1643138"/>
            <a:ext cx="477484" cy="95881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flipH="1">
            <a:off x="5687122" y="1809853"/>
            <a:ext cx="113210" cy="21966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840109" y="4759801"/>
            <a:ext cx="2713948" cy="369332"/>
          </a:xfrm>
          <a:prstGeom prst="rect">
            <a:avLst/>
          </a:prstGeom>
        </p:spPr>
        <p:txBody>
          <a:bodyPr wrap="none">
            <a:spAutoFit/>
          </a:bodyPr>
          <a:lstStyle/>
          <a:p>
            <a:r>
              <a:rPr lang="fr-FR" i="1" dirty="0"/>
              <a:t>136,5 - 5,87 * Température</a:t>
            </a:r>
          </a:p>
        </p:txBody>
      </p:sp>
      <p:sp>
        <p:nvSpPr>
          <p:cNvPr id="14" name="ZoneTexte 13"/>
          <p:cNvSpPr txBox="1"/>
          <p:nvPr/>
        </p:nvSpPr>
        <p:spPr>
          <a:xfrm>
            <a:off x="89210" y="4743959"/>
            <a:ext cx="5047786" cy="369332"/>
          </a:xfrm>
          <a:prstGeom prst="rect">
            <a:avLst/>
          </a:prstGeom>
          <a:noFill/>
        </p:spPr>
        <p:txBody>
          <a:bodyPr wrap="square" rtlCol="0">
            <a:spAutoFit/>
          </a:bodyPr>
          <a:lstStyle/>
          <a:p>
            <a:r>
              <a:rPr lang="fr-FR" dirty="0"/>
              <a:t>On calcule les dates de sortie prédites par la droite :  </a:t>
            </a:r>
          </a:p>
        </p:txBody>
      </p:sp>
      <p:sp>
        <p:nvSpPr>
          <p:cNvPr id="15" name="ZoneTexte 14"/>
          <p:cNvSpPr txBox="1"/>
          <p:nvPr/>
        </p:nvSpPr>
        <p:spPr>
          <a:xfrm>
            <a:off x="89210" y="5225904"/>
            <a:ext cx="5047786" cy="369332"/>
          </a:xfrm>
          <a:prstGeom prst="rect">
            <a:avLst/>
          </a:prstGeom>
          <a:noFill/>
        </p:spPr>
        <p:txBody>
          <a:bodyPr wrap="square" rtlCol="0">
            <a:spAutoFit/>
          </a:bodyPr>
          <a:lstStyle/>
          <a:p>
            <a:r>
              <a:rPr lang="fr-FR" dirty="0"/>
              <a:t>On soustrait la valeur observée et la valeur prédite :</a:t>
            </a:r>
          </a:p>
        </p:txBody>
      </p:sp>
      <mc:AlternateContent xmlns:mc="http://schemas.openxmlformats.org/markup-compatibility/2006" xmlns:a14="http://schemas.microsoft.com/office/drawing/2010/main">
        <mc:Choice Requires="a14">
          <p:sp>
            <p:nvSpPr>
              <p:cNvPr id="16" name="ZoneTexte 15"/>
              <p:cNvSpPr txBox="1"/>
              <p:nvPr/>
            </p:nvSpPr>
            <p:spPr>
              <a:xfrm>
                <a:off x="5004266" y="4799996"/>
                <a:ext cx="791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i="1" smtClean="0">
                              <a:latin typeface="Cambria Math" panose="02040503050406030204" pitchFamily="18" charset="0"/>
                            </a:rPr>
                          </m:ctrlPr>
                        </m:accPr>
                        <m:e>
                          <m:r>
                            <m:rPr>
                              <m:nor/>
                            </m:rPr>
                            <a:rPr lang="fr-FR" i="1" dirty="0"/>
                            <m:t>Date</m:t>
                          </m:r>
                          <m:r>
                            <m:rPr>
                              <m:nor/>
                            </m:rPr>
                            <a:rPr lang="fr-FR" i="1" dirty="0"/>
                            <m:t> </m:t>
                          </m:r>
                          <m:r>
                            <a:rPr lang="fr-FR" b="0" i="1" dirty="0" smtClean="0">
                              <a:latin typeface="Cambria Math" panose="02040503050406030204" pitchFamily="18" charset="0"/>
                            </a:rPr>
                            <m:t>=</m:t>
                          </m:r>
                        </m:e>
                      </m:acc>
                    </m:oMath>
                  </m:oMathPara>
                </a14:m>
                <a:endParaRPr lang="fr-FR" dirty="0"/>
              </a:p>
            </p:txBody>
          </p:sp>
        </mc:Choice>
        <mc:Fallback xmlns="">
          <p:sp>
            <p:nvSpPr>
              <p:cNvPr id="16" name="ZoneTexte 15"/>
              <p:cNvSpPr txBox="1">
                <a:spLocks noRot="1" noChangeAspect="1" noMove="1" noResize="1" noEditPoints="1" noAdjustHandles="1" noChangeArrowheads="1" noChangeShapeType="1" noTextEdit="1"/>
              </p:cNvSpPr>
              <p:nvPr/>
            </p:nvSpPr>
            <p:spPr>
              <a:xfrm>
                <a:off x="5004266" y="4799996"/>
                <a:ext cx="791883" cy="276999"/>
              </a:xfrm>
              <a:prstGeom prst="rect">
                <a:avLst/>
              </a:prstGeom>
              <a:blipFill>
                <a:blip r:embed="rId3"/>
                <a:stretch>
                  <a:fillRect l="-6154" t="-17391" r="-31538" b="-652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ZoneTexte 16"/>
              <p:cNvSpPr txBox="1"/>
              <p:nvPr/>
            </p:nvSpPr>
            <p:spPr>
              <a:xfrm>
                <a:off x="5843310" y="5249754"/>
                <a:ext cx="13804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𝐷𝑎𝑡𝑒</m:t>
                      </m:r>
                      <m:r>
                        <a:rPr lang="fr-FR" b="0" i="1" smtClean="0">
                          <a:latin typeface="Cambria Math" panose="02040503050406030204" pitchFamily="18" charset="0"/>
                        </a:rPr>
                        <m:t> −</m:t>
                      </m:r>
                      <m:acc>
                        <m:accPr>
                          <m:chr m:val="̂"/>
                          <m:ctrlPr>
                            <a:rPr lang="fr-FR" i="1">
                              <a:latin typeface="Cambria Math" panose="02040503050406030204" pitchFamily="18" charset="0"/>
                            </a:rPr>
                          </m:ctrlPr>
                        </m:accPr>
                        <m:e>
                          <m:r>
                            <m:rPr>
                              <m:nor/>
                            </m:rPr>
                            <a:rPr lang="fr-FR" i="1" dirty="0"/>
                            <m:t>Date</m:t>
                          </m:r>
                          <m:r>
                            <m:rPr>
                              <m:nor/>
                            </m:rPr>
                            <a:rPr lang="fr-FR" i="1" dirty="0"/>
                            <m:t> </m:t>
                          </m:r>
                        </m:e>
                      </m:acc>
                    </m:oMath>
                  </m:oMathPara>
                </a14:m>
                <a:endParaRPr lang="fr-FR" dirty="0"/>
              </a:p>
            </p:txBody>
          </p:sp>
        </mc:Choice>
        <mc:Fallback xmlns="">
          <p:sp>
            <p:nvSpPr>
              <p:cNvPr id="17" name="ZoneTexte 16"/>
              <p:cNvSpPr txBox="1">
                <a:spLocks noRot="1" noChangeAspect="1" noMove="1" noResize="1" noEditPoints="1" noAdjustHandles="1" noChangeArrowheads="1" noChangeShapeType="1" noTextEdit="1"/>
              </p:cNvSpPr>
              <p:nvPr/>
            </p:nvSpPr>
            <p:spPr>
              <a:xfrm>
                <a:off x="5843310" y="5249754"/>
                <a:ext cx="1380441" cy="276999"/>
              </a:xfrm>
              <a:prstGeom prst="rect">
                <a:avLst/>
              </a:prstGeom>
              <a:blipFill>
                <a:blip r:embed="rId4"/>
                <a:stretch>
                  <a:fillRect l="-3982" t="-17391" r="-69027" b="-6522"/>
                </a:stretch>
              </a:blipFill>
            </p:spPr>
            <p:txBody>
              <a:bodyPr/>
              <a:lstStyle/>
              <a:p>
                <a:r>
                  <a:rPr lang="fr-FR">
                    <a:noFill/>
                  </a:rPr>
                  <a:t> </a:t>
                </a:r>
              </a:p>
            </p:txBody>
          </p:sp>
        </mc:Fallback>
      </mc:AlternateContent>
      <p:sp>
        <p:nvSpPr>
          <p:cNvPr id="18" name="ZoneTexte 17"/>
          <p:cNvSpPr txBox="1"/>
          <p:nvPr/>
        </p:nvSpPr>
        <p:spPr>
          <a:xfrm>
            <a:off x="1631121" y="5855171"/>
            <a:ext cx="5977761" cy="646331"/>
          </a:xfrm>
          <a:prstGeom prst="rect">
            <a:avLst/>
          </a:prstGeom>
          <a:noFill/>
        </p:spPr>
        <p:txBody>
          <a:bodyPr wrap="square" rtlCol="0">
            <a:spAutoFit/>
          </a:bodyPr>
          <a:lstStyle/>
          <a:p>
            <a:pPr algn="just"/>
            <a:r>
              <a:rPr lang="fr-FR" dirty="0"/>
              <a:t>Cette quantité est </a:t>
            </a:r>
            <a:r>
              <a:rPr lang="fr-FR" b="1" dirty="0"/>
              <a:t>le résidu </a:t>
            </a:r>
            <a:r>
              <a:rPr lang="fr-FR" dirty="0"/>
              <a:t>: la quantité de variation des données que le modèle n’explique pas.</a:t>
            </a:r>
          </a:p>
        </p:txBody>
      </p:sp>
      <p:sp>
        <p:nvSpPr>
          <p:cNvPr id="4" name="Espace réservé du numéro de diapositive 3">
            <a:extLst>
              <a:ext uri="{FF2B5EF4-FFF2-40B4-BE49-F238E27FC236}">
                <a16:creationId xmlns:a16="http://schemas.microsoft.com/office/drawing/2014/main" id="{C9C477B3-7919-B19A-4A18-C7C291BDE0FA}"/>
              </a:ext>
            </a:extLst>
          </p:cNvPr>
          <p:cNvSpPr>
            <a:spLocks noGrp="1"/>
          </p:cNvSpPr>
          <p:nvPr>
            <p:ph type="sldNum" sz="quarter" idx="12"/>
          </p:nvPr>
        </p:nvSpPr>
        <p:spPr/>
        <p:txBody>
          <a:bodyPr/>
          <a:lstStyle/>
          <a:p>
            <a:fld id="{04C8D40A-45DA-49FB-8D9A-B1F265F8EE6C}" type="slidenum">
              <a:rPr lang="fr-FR" smtClean="0"/>
              <a:t>27</a:t>
            </a:fld>
            <a:endParaRPr lang="fr-FR"/>
          </a:p>
        </p:txBody>
      </p:sp>
    </p:spTree>
    <p:extLst>
      <p:ext uri="{BB962C8B-B14F-4D97-AF65-F5344CB8AC3E}">
        <p14:creationId xmlns:p14="http://schemas.microsoft.com/office/powerpoint/2010/main" val="2143158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087" y="177411"/>
            <a:ext cx="3012884" cy="2931455"/>
          </a:xfrm>
          <a:prstGeom prst="rect">
            <a:avLst/>
          </a:prstGeom>
        </p:spPr>
      </p:pic>
      <p:cxnSp>
        <p:nvCxnSpPr>
          <p:cNvPr id="5" name="Connecteur droit 4"/>
          <p:cNvCxnSpPr/>
          <p:nvPr/>
        </p:nvCxnSpPr>
        <p:spPr>
          <a:xfrm flipH="1">
            <a:off x="3947532" y="981307"/>
            <a:ext cx="141248" cy="28249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flipH="1">
            <a:off x="4159405" y="1423639"/>
            <a:ext cx="141248" cy="28249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4300653" y="1643138"/>
            <a:ext cx="477484" cy="95881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flipH="1">
            <a:off x="5687122" y="1809853"/>
            <a:ext cx="113210" cy="21966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417690" y="3366433"/>
            <a:ext cx="8404622" cy="646331"/>
          </a:xfrm>
          <a:prstGeom prst="rect">
            <a:avLst/>
          </a:prstGeom>
          <a:noFill/>
        </p:spPr>
        <p:txBody>
          <a:bodyPr wrap="square" rtlCol="0">
            <a:spAutoFit/>
          </a:bodyPr>
          <a:lstStyle/>
          <a:p>
            <a:r>
              <a:rPr lang="fr-FR" dirty="0"/>
              <a:t>Ces hypothèses impliquent que l’</a:t>
            </a:r>
            <a:r>
              <a:rPr lang="fr-FR" b="1" dirty="0"/>
              <a:t>erreur </a:t>
            </a:r>
            <a:r>
              <a:rPr lang="fr-FR" dirty="0"/>
              <a:t>autour de la droite est </a:t>
            </a:r>
            <a:r>
              <a:rPr lang="fr-FR" b="1" dirty="0"/>
              <a:t>distribuée selon une loi normale centrée sur 0</a:t>
            </a:r>
          </a:p>
        </p:txBody>
      </p:sp>
      <p:pic>
        <p:nvPicPr>
          <p:cNvPr id="7" name="Imag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75908" y="3328365"/>
            <a:ext cx="3104762" cy="3295238"/>
          </a:xfrm>
          <a:prstGeom prst="rect">
            <a:avLst/>
          </a:prstGeom>
        </p:spPr>
      </p:pic>
      <p:pic>
        <p:nvPicPr>
          <p:cNvPr id="21" name="Imag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3872" y="3678167"/>
            <a:ext cx="3095238" cy="2961905"/>
          </a:xfrm>
          <a:prstGeom prst="rect">
            <a:avLst/>
          </a:prstGeom>
        </p:spPr>
      </p:pic>
      <p:sp>
        <p:nvSpPr>
          <p:cNvPr id="2" name="Espace réservé du numéro de diapositive 1">
            <a:extLst>
              <a:ext uri="{FF2B5EF4-FFF2-40B4-BE49-F238E27FC236}">
                <a16:creationId xmlns:a16="http://schemas.microsoft.com/office/drawing/2014/main" id="{AFD1FE7B-31E9-6BD3-91E8-29F39944096E}"/>
              </a:ext>
            </a:extLst>
          </p:cNvPr>
          <p:cNvSpPr>
            <a:spLocks noGrp="1"/>
          </p:cNvSpPr>
          <p:nvPr>
            <p:ph type="sldNum" sz="quarter" idx="12"/>
          </p:nvPr>
        </p:nvSpPr>
        <p:spPr/>
        <p:txBody>
          <a:bodyPr/>
          <a:lstStyle/>
          <a:p>
            <a:fld id="{04C8D40A-45DA-49FB-8D9A-B1F265F8EE6C}" type="slidenum">
              <a:rPr lang="fr-FR" smtClean="0"/>
              <a:t>28</a:t>
            </a:fld>
            <a:endParaRPr lang="fr-FR"/>
          </a:p>
        </p:txBody>
      </p:sp>
    </p:spTree>
    <p:extLst>
      <p:ext uri="{BB962C8B-B14F-4D97-AF65-F5344CB8AC3E}">
        <p14:creationId xmlns:p14="http://schemas.microsoft.com/office/powerpoint/2010/main" val="1638179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lipse 22"/>
          <p:cNvSpPr/>
          <p:nvPr/>
        </p:nvSpPr>
        <p:spPr>
          <a:xfrm>
            <a:off x="706244" y="3799595"/>
            <a:ext cx="2630605" cy="1150884"/>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087" y="177411"/>
            <a:ext cx="3012884" cy="2931455"/>
          </a:xfrm>
          <a:prstGeom prst="rect">
            <a:avLst/>
          </a:prstGeom>
        </p:spPr>
      </p:pic>
      <p:cxnSp>
        <p:nvCxnSpPr>
          <p:cNvPr id="4" name="Connecteur droit 3"/>
          <p:cNvCxnSpPr/>
          <p:nvPr/>
        </p:nvCxnSpPr>
        <p:spPr>
          <a:xfrm flipH="1">
            <a:off x="3947532" y="981307"/>
            <a:ext cx="141248" cy="28249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 name="Connecteur droit 4"/>
          <p:cNvCxnSpPr/>
          <p:nvPr/>
        </p:nvCxnSpPr>
        <p:spPr>
          <a:xfrm flipH="1">
            <a:off x="4159405" y="1423639"/>
            <a:ext cx="141248" cy="28249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flipH="1">
            <a:off x="4300653" y="1643138"/>
            <a:ext cx="477484" cy="95881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p:nvCxnSpPr>
        <p:spPr>
          <a:xfrm flipH="1">
            <a:off x="5687122" y="1809853"/>
            <a:ext cx="113210" cy="21966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862038" y="2122544"/>
            <a:ext cx="735981" cy="307777"/>
          </a:xfrm>
          <a:prstGeom prst="rect">
            <a:avLst/>
          </a:prstGeom>
          <a:noFill/>
        </p:spPr>
        <p:txBody>
          <a:bodyPr wrap="square" rtlCol="0">
            <a:spAutoFit/>
          </a:bodyPr>
          <a:lstStyle/>
          <a:p>
            <a:r>
              <a:rPr lang="fr-FR" sz="1400" dirty="0">
                <a:solidFill>
                  <a:schemeClr val="accent1">
                    <a:lumMod val="75000"/>
                  </a:schemeClr>
                </a:solidFill>
              </a:rPr>
              <a:t>résidu</a:t>
            </a:r>
            <a:endParaRPr lang="fr-FR" dirty="0">
              <a:solidFill>
                <a:schemeClr val="accent1">
                  <a:lumMod val="75000"/>
                </a:schemeClr>
              </a:solidFill>
            </a:endParaRPr>
          </a:p>
        </p:txBody>
      </p:sp>
      <p:sp>
        <p:nvSpPr>
          <p:cNvPr id="11" name="ZoneTexte 10"/>
          <p:cNvSpPr txBox="1"/>
          <p:nvPr/>
        </p:nvSpPr>
        <p:spPr>
          <a:xfrm rot="1359577">
            <a:off x="5772898" y="2147886"/>
            <a:ext cx="1351669" cy="307777"/>
          </a:xfrm>
          <a:prstGeom prst="rect">
            <a:avLst/>
          </a:prstGeom>
          <a:noFill/>
        </p:spPr>
        <p:txBody>
          <a:bodyPr wrap="square" rtlCol="0">
            <a:spAutoFit/>
          </a:bodyPr>
          <a:lstStyle/>
          <a:p>
            <a:r>
              <a:rPr lang="fr-FR" sz="1400" dirty="0"/>
              <a:t>valeurs prédites</a:t>
            </a:r>
            <a:endParaRPr lang="fr-FR" dirty="0"/>
          </a:p>
        </p:txBody>
      </p:sp>
      <p:cxnSp>
        <p:nvCxnSpPr>
          <p:cNvPr id="15" name="Connecteur droit 14"/>
          <p:cNvCxnSpPr/>
          <p:nvPr/>
        </p:nvCxnSpPr>
        <p:spPr>
          <a:xfrm>
            <a:off x="206815" y="4475356"/>
            <a:ext cx="3952590"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4159405" y="4336856"/>
            <a:ext cx="3334215" cy="276999"/>
          </a:xfrm>
          <a:prstGeom prst="rect">
            <a:avLst/>
          </a:prstGeom>
          <a:noFill/>
        </p:spPr>
        <p:txBody>
          <a:bodyPr wrap="square" rtlCol="0">
            <a:spAutoFit/>
          </a:bodyPr>
          <a:lstStyle/>
          <a:p>
            <a:r>
              <a:rPr lang="fr-FR" sz="1200" dirty="0">
                <a:solidFill>
                  <a:srgbClr val="FF0000"/>
                </a:solidFill>
              </a:rPr>
              <a:t>L’erreur moyenne est 0 : le modèle est </a:t>
            </a:r>
            <a:r>
              <a:rPr lang="fr-FR" sz="1200" b="1" dirty="0">
                <a:solidFill>
                  <a:srgbClr val="FF0000"/>
                </a:solidFill>
              </a:rPr>
              <a:t>non biaisé</a:t>
            </a:r>
            <a:r>
              <a:rPr lang="fr-FR" sz="1200" dirty="0">
                <a:solidFill>
                  <a:srgbClr val="FF0000"/>
                </a:solidFill>
              </a:rPr>
              <a:t> </a:t>
            </a:r>
          </a:p>
        </p:txBody>
      </p:sp>
      <p:cxnSp>
        <p:nvCxnSpPr>
          <p:cNvPr id="18" name="Connecteur droit avec flèche 17"/>
          <p:cNvCxnSpPr/>
          <p:nvPr/>
        </p:nvCxnSpPr>
        <p:spPr>
          <a:xfrm flipH="1">
            <a:off x="1273615" y="3954303"/>
            <a:ext cx="14868" cy="996176"/>
          </a:xfrm>
          <a:prstGeom prst="straightConnector1">
            <a:avLst/>
          </a:prstGeom>
          <a:ln>
            <a:solidFill>
              <a:schemeClr val="tx2">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flipH="1">
            <a:off x="2875673" y="3954303"/>
            <a:ext cx="14868" cy="996176"/>
          </a:xfrm>
          <a:prstGeom prst="straightConnector1">
            <a:avLst/>
          </a:prstGeom>
          <a:ln>
            <a:solidFill>
              <a:schemeClr val="tx2">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1129991" y="3330445"/>
            <a:ext cx="2445834" cy="461665"/>
          </a:xfrm>
          <a:prstGeom prst="rect">
            <a:avLst/>
          </a:prstGeom>
          <a:noFill/>
        </p:spPr>
        <p:txBody>
          <a:bodyPr wrap="square" rtlCol="0">
            <a:spAutoFit/>
          </a:bodyPr>
          <a:lstStyle/>
          <a:p>
            <a:r>
              <a:rPr lang="fr-FR" sz="1200" dirty="0">
                <a:solidFill>
                  <a:schemeClr val="tx2">
                    <a:lumMod val="60000"/>
                    <a:lumOff val="40000"/>
                  </a:schemeClr>
                </a:solidFill>
              </a:rPr>
              <a:t>La variance est homogène : le modèle est </a:t>
            </a:r>
            <a:r>
              <a:rPr lang="fr-FR" sz="1200" dirty="0" err="1">
                <a:solidFill>
                  <a:schemeClr val="tx2">
                    <a:lumMod val="60000"/>
                    <a:lumOff val="40000"/>
                  </a:schemeClr>
                </a:solidFill>
              </a:rPr>
              <a:t>homoscédastique</a:t>
            </a:r>
            <a:endParaRPr lang="fr-FR" sz="1200" dirty="0">
              <a:solidFill>
                <a:schemeClr val="tx2">
                  <a:lumMod val="60000"/>
                  <a:lumOff val="40000"/>
                </a:schemeClr>
              </a:solidFill>
            </a:endParaRPr>
          </a:p>
        </p:txBody>
      </p:sp>
      <p:pic>
        <p:nvPicPr>
          <p:cNvPr id="12" name="Image 1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6815" y="3337930"/>
            <a:ext cx="3130034" cy="3031811"/>
          </a:xfrm>
          <a:prstGeom prst="rect">
            <a:avLst/>
          </a:prstGeom>
        </p:spPr>
      </p:pic>
      <p:sp>
        <p:nvSpPr>
          <p:cNvPr id="24" name="ZoneTexte 23"/>
          <p:cNvSpPr txBox="1"/>
          <p:nvPr/>
        </p:nvSpPr>
        <p:spPr>
          <a:xfrm>
            <a:off x="3054087" y="4732139"/>
            <a:ext cx="5272157" cy="276999"/>
          </a:xfrm>
          <a:prstGeom prst="rect">
            <a:avLst/>
          </a:prstGeom>
          <a:noFill/>
        </p:spPr>
        <p:txBody>
          <a:bodyPr wrap="square" rtlCol="0">
            <a:spAutoFit/>
          </a:bodyPr>
          <a:lstStyle/>
          <a:p>
            <a:r>
              <a:rPr lang="fr-FR" sz="1200" dirty="0">
                <a:solidFill>
                  <a:schemeClr val="accent4">
                    <a:lumMod val="75000"/>
                  </a:schemeClr>
                </a:solidFill>
              </a:rPr>
              <a:t>Il n’y a qu’un groupe de résidus : l’erreur n’est </a:t>
            </a:r>
            <a:r>
              <a:rPr lang="fr-FR" sz="1200" b="1" dirty="0">
                <a:solidFill>
                  <a:schemeClr val="accent4">
                    <a:lumMod val="75000"/>
                  </a:schemeClr>
                </a:solidFill>
              </a:rPr>
              <a:t>pas structurée</a:t>
            </a:r>
          </a:p>
        </p:txBody>
      </p:sp>
      <p:sp>
        <p:nvSpPr>
          <p:cNvPr id="25" name="Ellipse 24"/>
          <p:cNvSpPr/>
          <p:nvPr/>
        </p:nvSpPr>
        <p:spPr>
          <a:xfrm>
            <a:off x="1419922" y="5092390"/>
            <a:ext cx="351910" cy="245327"/>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p:cNvSpPr/>
          <p:nvPr/>
        </p:nvSpPr>
        <p:spPr>
          <a:xfrm>
            <a:off x="2055543" y="5542159"/>
            <a:ext cx="351910" cy="245327"/>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p:cNvSpPr txBox="1"/>
          <p:nvPr/>
        </p:nvSpPr>
        <p:spPr>
          <a:xfrm>
            <a:off x="2185678" y="5215282"/>
            <a:ext cx="5272157" cy="276999"/>
          </a:xfrm>
          <a:prstGeom prst="rect">
            <a:avLst/>
          </a:prstGeom>
          <a:noFill/>
        </p:spPr>
        <p:txBody>
          <a:bodyPr wrap="square" rtlCol="0">
            <a:spAutoFit/>
          </a:bodyPr>
          <a:lstStyle/>
          <a:p>
            <a:r>
              <a:rPr lang="fr-FR" sz="1200" dirty="0">
                <a:solidFill>
                  <a:schemeClr val="accent2">
                    <a:lumMod val="50000"/>
                  </a:schemeClr>
                </a:solidFill>
              </a:rPr>
              <a:t>Il y a deux résidus particuliers (</a:t>
            </a:r>
            <a:r>
              <a:rPr lang="fr-FR" sz="1200" dirty="0" err="1">
                <a:solidFill>
                  <a:schemeClr val="accent2">
                    <a:lumMod val="50000"/>
                  </a:schemeClr>
                </a:solidFill>
              </a:rPr>
              <a:t>outliers</a:t>
            </a:r>
            <a:r>
              <a:rPr lang="fr-FR" sz="1200" dirty="0">
                <a:solidFill>
                  <a:schemeClr val="accent2">
                    <a:lumMod val="50000"/>
                  </a:schemeClr>
                </a:solidFill>
              </a:rPr>
              <a:t>) : il faudra vérifier à quoi ils correspondent</a:t>
            </a:r>
            <a:endParaRPr lang="fr-FR" sz="1200" b="1" dirty="0">
              <a:solidFill>
                <a:schemeClr val="accent2">
                  <a:lumMod val="50000"/>
                </a:schemeClr>
              </a:solidFill>
            </a:endParaRPr>
          </a:p>
        </p:txBody>
      </p:sp>
      <p:sp>
        <p:nvSpPr>
          <p:cNvPr id="2" name="Espace réservé du numéro de diapositive 1">
            <a:extLst>
              <a:ext uri="{FF2B5EF4-FFF2-40B4-BE49-F238E27FC236}">
                <a16:creationId xmlns:a16="http://schemas.microsoft.com/office/drawing/2014/main" id="{63B307C0-18B2-9CF6-AE3F-F997E7BD2AB3}"/>
              </a:ext>
            </a:extLst>
          </p:cNvPr>
          <p:cNvSpPr>
            <a:spLocks noGrp="1"/>
          </p:cNvSpPr>
          <p:nvPr>
            <p:ph type="sldNum" sz="quarter" idx="12"/>
          </p:nvPr>
        </p:nvSpPr>
        <p:spPr/>
        <p:txBody>
          <a:bodyPr/>
          <a:lstStyle/>
          <a:p>
            <a:fld id="{04C8D40A-45DA-49FB-8D9A-B1F265F8EE6C}" type="slidenum">
              <a:rPr lang="fr-FR" smtClean="0"/>
              <a:t>29</a:t>
            </a:fld>
            <a:endParaRPr lang="fr-FR"/>
          </a:p>
        </p:txBody>
      </p:sp>
    </p:spTree>
    <p:extLst>
      <p:ext uri="{BB962C8B-B14F-4D97-AF65-F5344CB8AC3E}">
        <p14:creationId xmlns:p14="http://schemas.microsoft.com/office/powerpoint/2010/main" val="884087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7611" y="2906749"/>
            <a:ext cx="3159140" cy="3115465"/>
          </a:xfrm>
          <a:prstGeom prst="rect">
            <a:avLst/>
          </a:prstGeom>
        </p:spPr>
      </p:pic>
      <p:sp>
        <p:nvSpPr>
          <p:cNvPr id="5" name="ZoneTexte 4"/>
          <p:cNvSpPr txBox="1"/>
          <p:nvPr/>
        </p:nvSpPr>
        <p:spPr>
          <a:xfrm>
            <a:off x="1330712" y="282498"/>
            <a:ext cx="6928625" cy="2308324"/>
          </a:xfrm>
          <a:prstGeom prst="rect">
            <a:avLst/>
          </a:prstGeom>
          <a:noFill/>
        </p:spPr>
        <p:txBody>
          <a:bodyPr wrap="square" rtlCol="0">
            <a:spAutoFit/>
          </a:bodyPr>
          <a:lstStyle/>
          <a:p>
            <a:r>
              <a:rPr lang="fr-FR" b="1" dirty="0"/>
              <a:t>Objectif : </a:t>
            </a:r>
            <a:r>
              <a:rPr lang="fr-FR" dirty="0"/>
              <a:t>répondre à une question biologique du type : </a:t>
            </a:r>
          </a:p>
          <a:p>
            <a:endParaRPr lang="fr-FR" b="1" dirty="0"/>
          </a:p>
          <a:p>
            <a:pPr algn="ctr"/>
            <a:r>
              <a:rPr lang="fr-FR" dirty="0"/>
              <a:t>«</a:t>
            </a:r>
            <a:r>
              <a:rPr lang="fr-FR" b="1" u="sng" dirty="0"/>
              <a:t> Est-ce qu’une variable X explique une variable Y?</a:t>
            </a:r>
            <a:r>
              <a:rPr lang="fr-FR" dirty="0"/>
              <a:t> »</a:t>
            </a:r>
          </a:p>
          <a:p>
            <a:endParaRPr lang="fr-FR" dirty="0"/>
          </a:p>
          <a:p>
            <a:r>
              <a:rPr lang="fr-FR" i="1" dirty="0"/>
              <a:t>Est-ce que la productivité primaire diminue avec l’altitude?</a:t>
            </a:r>
          </a:p>
          <a:p>
            <a:r>
              <a:rPr lang="fr-FR" i="1" dirty="0"/>
              <a:t>Est-ce que la salinité ou l’oxygénation changent avec le niveau d’eau? </a:t>
            </a:r>
          </a:p>
          <a:p>
            <a:r>
              <a:rPr lang="fr-FR" i="1" dirty="0"/>
              <a:t>Est-ce qu’on rejette plus de CO² quand le rythme cardiaque augmente? </a:t>
            </a:r>
          </a:p>
          <a:p>
            <a:r>
              <a:rPr lang="fr-FR" i="1" dirty="0"/>
              <a:t>Est-ce que la densité de végétation augmente avec l’humidité?</a:t>
            </a:r>
          </a:p>
        </p:txBody>
      </p:sp>
      <p:sp>
        <p:nvSpPr>
          <p:cNvPr id="6" name="ZoneTexte 5"/>
          <p:cNvSpPr txBox="1"/>
          <p:nvPr/>
        </p:nvSpPr>
        <p:spPr>
          <a:xfrm>
            <a:off x="237893" y="3910360"/>
            <a:ext cx="3531219" cy="923330"/>
          </a:xfrm>
          <a:prstGeom prst="rect">
            <a:avLst/>
          </a:prstGeom>
          <a:noFill/>
        </p:spPr>
        <p:txBody>
          <a:bodyPr wrap="square" rtlCol="0">
            <a:spAutoFit/>
          </a:bodyPr>
          <a:lstStyle/>
          <a:p>
            <a:r>
              <a:rPr lang="fr-FR" dirty="0"/>
              <a:t>Graphiquement, le résultat qu’on va chercher à obtenir sera une droite passant dans un nuage de points </a:t>
            </a:r>
          </a:p>
        </p:txBody>
      </p:sp>
      <p:sp>
        <p:nvSpPr>
          <p:cNvPr id="7" name="Triangle isocèle 6"/>
          <p:cNvSpPr/>
          <p:nvPr/>
        </p:nvSpPr>
        <p:spPr>
          <a:xfrm rot="5400000">
            <a:off x="3083405" y="4148530"/>
            <a:ext cx="2549912" cy="63190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859DB40F-6F04-36C2-995C-ACF9BEBAE0F9}"/>
              </a:ext>
            </a:extLst>
          </p:cNvPr>
          <p:cNvSpPr>
            <a:spLocks noGrp="1"/>
          </p:cNvSpPr>
          <p:nvPr>
            <p:ph type="sldNum" sz="quarter" idx="12"/>
          </p:nvPr>
        </p:nvSpPr>
        <p:spPr/>
        <p:txBody>
          <a:bodyPr/>
          <a:lstStyle/>
          <a:p>
            <a:fld id="{04C8D40A-45DA-49FB-8D9A-B1F265F8EE6C}" type="slidenum">
              <a:rPr lang="fr-FR" smtClean="0"/>
              <a:t>3</a:t>
            </a:fld>
            <a:endParaRPr lang="fr-FR"/>
          </a:p>
        </p:txBody>
      </p:sp>
    </p:spTree>
    <p:extLst>
      <p:ext uri="{BB962C8B-B14F-4D97-AF65-F5344CB8AC3E}">
        <p14:creationId xmlns:p14="http://schemas.microsoft.com/office/powerpoint/2010/main" val="1633775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087" y="177411"/>
            <a:ext cx="3012884" cy="2931455"/>
          </a:xfrm>
          <a:prstGeom prst="rect">
            <a:avLst/>
          </a:prstGeom>
        </p:spPr>
      </p:pic>
      <p:cxnSp>
        <p:nvCxnSpPr>
          <p:cNvPr id="4" name="Connecteur droit 3"/>
          <p:cNvCxnSpPr/>
          <p:nvPr/>
        </p:nvCxnSpPr>
        <p:spPr>
          <a:xfrm flipH="1">
            <a:off x="3947532" y="981307"/>
            <a:ext cx="141248" cy="28249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 name="Connecteur droit 4"/>
          <p:cNvCxnSpPr/>
          <p:nvPr/>
        </p:nvCxnSpPr>
        <p:spPr>
          <a:xfrm flipH="1">
            <a:off x="4159405" y="1423639"/>
            <a:ext cx="141248" cy="28249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flipH="1">
            <a:off x="4300653" y="1643138"/>
            <a:ext cx="477484" cy="95881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p:nvCxnSpPr>
        <p:spPr>
          <a:xfrm flipH="1">
            <a:off x="5687122" y="1809853"/>
            <a:ext cx="113210" cy="21966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862038" y="2122544"/>
            <a:ext cx="735981" cy="307777"/>
          </a:xfrm>
          <a:prstGeom prst="rect">
            <a:avLst/>
          </a:prstGeom>
          <a:noFill/>
        </p:spPr>
        <p:txBody>
          <a:bodyPr wrap="square" rtlCol="0">
            <a:spAutoFit/>
          </a:bodyPr>
          <a:lstStyle/>
          <a:p>
            <a:r>
              <a:rPr lang="fr-FR" sz="1400" dirty="0">
                <a:solidFill>
                  <a:schemeClr val="accent1">
                    <a:lumMod val="75000"/>
                  </a:schemeClr>
                </a:solidFill>
              </a:rPr>
              <a:t>résidu</a:t>
            </a:r>
            <a:endParaRPr lang="fr-FR" dirty="0">
              <a:solidFill>
                <a:schemeClr val="accent1">
                  <a:lumMod val="75000"/>
                </a:schemeClr>
              </a:solidFill>
            </a:endParaRPr>
          </a:p>
        </p:txBody>
      </p:sp>
      <p:sp>
        <p:nvSpPr>
          <p:cNvPr id="11" name="ZoneTexte 10"/>
          <p:cNvSpPr txBox="1"/>
          <p:nvPr/>
        </p:nvSpPr>
        <p:spPr>
          <a:xfrm rot="1359577">
            <a:off x="5772898" y="2147886"/>
            <a:ext cx="1351669" cy="307777"/>
          </a:xfrm>
          <a:prstGeom prst="rect">
            <a:avLst/>
          </a:prstGeom>
          <a:noFill/>
        </p:spPr>
        <p:txBody>
          <a:bodyPr wrap="square" rtlCol="0">
            <a:spAutoFit/>
          </a:bodyPr>
          <a:lstStyle/>
          <a:p>
            <a:r>
              <a:rPr lang="fr-FR" sz="1400" dirty="0"/>
              <a:t>valeurs prédites</a:t>
            </a:r>
            <a:endParaRPr lang="fr-FR"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8780" y="3274203"/>
            <a:ext cx="3092686" cy="2934210"/>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856" y="3430558"/>
            <a:ext cx="2898792" cy="2750252"/>
          </a:xfrm>
          <a:prstGeom prst="rect">
            <a:avLst/>
          </a:prstGeom>
        </p:spPr>
      </p:pic>
      <p:sp>
        <p:nvSpPr>
          <p:cNvPr id="13" name="Triangle isocèle 12"/>
          <p:cNvSpPr/>
          <p:nvPr/>
        </p:nvSpPr>
        <p:spPr>
          <a:xfrm rot="5400000">
            <a:off x="2945335" y="4527395"/>
            <a:ext cx="1319241" cy="39401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6504878" y="3199725"/>
            <a:ext cx="2259981" cy="461665"/>
          </a:xfrm>
          <a:prstGeom prst="rect">
            <a:avLst/>
          </a:prstGeom>
          <a:noFill/>
        </p:spPr>
        <p:txBody>
          <a:bodyPr wrap="square" rtlCol="0">
            <a:spAutoFit/>
          </a:bodyPr>
          <a:lstStyle/>
          <a:p>
            <a:r>
              <a:rPr lang="fr-FR" sz="1200" dirty="0">
                <a:solidFill>
                  <a:srgbClr val="FF0000"/>
                </a:solidFill>
              </a:rPr>
              <a:t>résidus théoriques prédits par une loi normale centrée-réduite</a:t>
            </a:r>
          </a:p>
        </p:txBody>
      </p:sp>
      <p:sp>
        <p:nvSpPr>
          <p:cNvPr id="28" name="ZoneTexte 27"/>
          <p:cNvSpPr txBox="1"/>
          <p:nvPr/>
        </p:nvSpPr>
        <p:spPr>
          <a:xfrm>
            <a:off x="6504878" y="3879962"/>
            <a:ext cx="2259981" cy="276999"/>
          </a:xfrm>
          <a:prstGeom prst="rect">
            <a:avLst/>
          </a:prstGeom>
          <a:noFill/>
        </p:spPr>
        <p:txBody>
          <a:bodyPr wrap="square" rtlCol="0">
            <a:spAutoFit/>
          </a:bodyPr>
          <a:lstStyle/>
          <a:p>
            <a:r>
              <a:rPr lang="fr-FR" sz="1200" dirty="0"/>
              <a:t>résidus observés centrés-réduits</a:t>
            </a:r>
          </a:p>
        </p:txBody>
      </p:sp>
      <p:sp>
        <p:nvSpPr>
          <p:cNvPr id="3" name="Espace réservé du numéro de diapositive 2">
            <a:extLst>
              <a:ext uri="{FF2B5EF4-FFF2-40B4-BE49-F238E27FC236}">
                <a16:creationId xmlns:a16="http://schemas.microsoft.com/office/drawing/2014/main" id="{DF02F70E-BDB2-4919-9CD9-1A677766812D}"/>
              </a:ext>
            </a:extLst>
          </p:cNvPr>
          <p:cNvSpPr>
            <a:spLocks noGrp="1"/>
          </p:cNvSpPr>
          <p:nvPr>
            <p:ph type="sldNum" sz="quarter" idx="12"/>
          </p:nvPr>
        </p:nvSpPr>
        <p:spPr/>
        <p:txBody>
          <a:bodyPr/>
          <a:lstStyle/>
          <a:p>
            <a:fld id="{04C8D40A-45DA-49FB-8D9A-B1F265F8EE6C}" type="slidenum">
              <a:rPr lang="fr-FR" smtClean="0"/>
              <a:t>30</a:t>
            </a:fld>
            <a:endParaRPr lang="fr-FR"/>
          </a:p>
        </p:txBody>
      </p:sp>
    </p:spTree>
    <p:extLst>
      <p:ext uri="{BB962C8B-B14F-4D97-AF65-F5344CB8AC3E}">
        <p14:creationId xmlns:p14="http://schemas.microsoft.com/office/powerpoint/2010/main" val="1566986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087" y="177411"/>
            <a:ext cx="3012884" cy="2931455"/>
          </a:xfrm>
          <a:prstGeom prst="rect">
            <a:avLst/>
          </a:prstGeom>
        </p:spPr>
      </p:pic>
      <mc:AlternateContent xmlns:mc="http://schemas.openxmlformats.org/markup-compatibility/2006" xmlns:a14="http://schemas.microsoft.com/office/drawing/2010/main">
        <mc:Choice Requires="a14">
          <p:sp>
            <p:nvSpPr>
              <p:cNvPr id="19" name="ZoneTexte 18"/>
              <p:cNvSpPr txBox="1"/>
              <p:nvPr/>
            </p:nvSpPr>
            <p:spPr>
              <a:xfrm>
                <a:off x="4855876" y="3231558"/>
                <a:ext cx="3254778" cy="982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𝐼𝐶</m:t>
                          </m:r>
                        </m:e>
                        <m:sub>
                          <m:r>
                            <a:rPr lang="fr-FR" i="1" smtClean="0">
                              <a:latin typeface="Cambria Math" panose="02040503050406030204" pitchFamily="18" charset="0"/>
                              <a:ea typeface="Cambria Math" panose="02040503050406030204" pitchFamily="18" charset="0"/>
                            </a:rPr>
                            <m:t>𝛼</m:t>
                          </m:r>
                          <m:r>
                            <a:rPr lang="fr-FR" b="0" i="1" smtClean="0">
                              <a:latin typeface="Cambria Math" panose="02040503050406030204" pitchFamily="18" charset="0"/>
                              <a:ea typeface="Cambria Math" panose="02040503050406030204" pitchFamily="18" charset="0"/>
                            </a:rPr>
                            <m:t>,95%</m:t>
                          </m:r>
                        </m:sub>
                      </m:sSub>
                      <m:r>
                        <a:rPr lang="fr-FR" b="0" i="1" smtClean="0">
                          <a:latin typeface="Cambria Math" panose="02040503050406030204" pitchFamily="18" charset="0"/>
                        </a:rPr>
                        <m:t>=</m:t>
                      </m:r>
                      <m:acc>
                        <m:accPr>
                          <m:chr m:val="̂"/>
                          <m:ctrlPr>
                            <a:rPr lang="fr-FR" b="0" i="1" smtClean="0">
                              <a:latin typeface="Cambria Math" panose="02040503050406030204" pitchFamily="18" charset="0"/>
                            </a:rPr>
                          </m:ctrlPr>
                        </m:accPr>
                        <m:e>
                          <m:r>
                            <m:rPr>
                              <m:nor/>
                            </m:rPr>
                            <a:rPr lang="el-GR" dirty="0"/>
                            <m:t>α</m:t>
                          </m:r>
                        </m:e>
                      </m:acc>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𝑞𝑡</m:t>
                          </m:r>
                        </m:e>
                        <m:sub>
                          <m:r>
                            <a:rPr lang="fr-FR" b="0" i="1" smtClean="0">
                              <a:latin typeface="Cambria Math" panose="02040503050406030204" pitchFamily="18" charset="0"/>
                            </a:rPr>
                            <m:t>0,95,</m:t>
                          </m:r>
                          <m:r>
                            <a:rPr lang="fr-FR" b="0" i="1" smtClean="0">
                              <a:latin typeface="Cambria Math" panose="02040503050406030204" pitchFamily="18" charset="0"/>
                            </a:rPr>
                            <m:t>𝑑𝑑𝑙</m:t>
                          </m:r>
                        </m:sub>
                      </m:sSub>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i="1">
                              <a:latin typeface="Cambria Math" panose="02040503050406030204" pitchFamily="18" charset="0"/>
                            </a:rPr>
                            <m:t>𝑆𝐸</m:t>
                          </m:r>
                        </m:e>
                        <m:sub>
                          <m:r>
                            <m:rPr>
                              <m:sty m:val="p"/>
                            </m:rPr>
                            <a:rPr lang="el-GR" b="0" i="1" smtClean="0">
                              <a:latin typeface="Cambria Math" panose="02040503050406030204" pitchFamily="18" charset="0"/>
                            </a:rPr>
                            <m:t>α</m:t>
                          </m:r>
                        </m:sub>
                      </m:sSub>
                    </m:oMath>
                  </m:oMathPara>
                </a14:m>
                <a:endParaRPr lang="fr-FR" dirty="0"/>
              </a:p>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𝐼𝐶</m:t>
                          </m:r>
                        </m:e>
                        <m:sub>
                          <m:r>
                            <a:rPr lang="fr-FR" i="1" smtClean="0">
                              <a:latin typeface="Cambria Math" panose="02040503050406030204" pitchFamily="18" charset="0"/>
                              <a:ea typeface="Cambria Math" panose="02040503050406030204" pitchFamily="18" charset="0"/>
                            </a:rPr>
                            <m:t>𝛽</m:t>
                          </m:r>
                          <m:r>
                            <a:rPr lang="fr-FR" i="1">
                              <a:latin typeface="Cambria Math" panose="02040503050406030204" pitchFamily="18" charset="0"/>
                              <a:ea typeface="Cambria Math" panose="02040503050406030204" pitchFamily="18" charset="0"/>
                            </a:rPr>
                            <m:t>,95%</m:t>
                          </m:r>
                        </m:sub>
                      </m:sSub>
                      <m:r>
                        <a:rPr lang="fr-FR" i="1">
                          <a:latin typeface="Cambria Math" panose="02040503050406030204" pitchFamily="18" charset="0"/>
                        </a:rPr>
                        <m:t>=</m:t>
                      </m:r>
                      <m:acc>
                        <m:accPr>
                          <m:chr m:val="̂"/>
                          <m:ctrlPr>
                            <a:rPr lang="fr-FR" i="1">
                              <a:latin typeface="Cambria Math" panose="02040503050406030204" pitchFamily="18" charset="0"/>
                            </a:rPr>
                          </m:ctrlPr>
                        </m:accPr>
                        <m:e>
                          <m:r>
                            <m:rPr>
                              <m:sty m:val="p"/>
                            </m:rPr>
                            <a:rPr lang="el-GR" i="1" dirty="0" smtClean="0">
                              <a:latin typeface="Cambria Math" panose="02040503050406030204" pitchFamily="18" charset="0"/>
                              <a:ea typeface="Cambria Math" panose="02040503050406030204" pitchFamily="18" charset="0"/>
                            </a:rPr>
                            <m:t>β</m:t>
                          </m:r>
                        </m:e>
                      </m:acc>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𝑞𝑡</m:t>
                          </m:r>
                        </m:e>
                        <m:sub>
                          <m:r>
                            <a:rPr lang="fr-FR" i="1">
                              <a:latin typeface="Cambria Math" panose="02040503050406030204" pitchFamily="18" charset="0"/>
                            </a:rPr>
                            <m:t>0,95,</m:t>
                          </m:r>
                          <m:r>
                            <a:rPr lang="fr-FR" i="1">
                              <a:latin typeface="Cambria Math" panose="02040503050406030204" pitchFamily="18" charset="0"/>
                            </a:rPr>
                            <m:t>𝑑𝑑𝑙</m:t>
                          </m:r>
                        </m:sub>
                      </m:sSub>
                      <m:r>
                        <a:rPr lang="fr-FR" i="1">
                          <a:latin typeface="Cambria Math" panose="02040503050406030204" pitchFamily="18" charset="0"/>
                        </a:rPr>
                        <m:t>∗</m:t>
                      </m:r>
                      <m:sSub>
                        <m:sSubPr>
                          <m:ctrlPr>
                            <a:rPr lang="fr-FR" i="1" smtClean="0">
                              <a:latin typeface="Cambria Math" panose="02040503050406030204" pitchFamily="18" charset="0"/>
                            </a:rPr>
                          </m:ctrlPr>
                        </m:sSubPr>
                        <m:e>
                          <m:r>
                            <a:rPr lang="fr-FR" i="1">
                              <a:latin typeface="Cambria Math" panose="02040503050406030204" pitchFamily="18" charset="0"/>
                            </a:rPr>
                            <m:t>𝑆𝐸</m:t>
                          </m:r>
                        </m:e>
                        <m:sub>
                          <m:r>
                            <a:rPr lang="fr-FR" i="1" smtClean="0">
                              <a:latin typeface="Cambria Math" panose="02040503050406030204" pitchFamily="18" charset="0"/>
                              <a:ea typeface="Cambria Math" panose="02040503050406030204" pitchFamily="18" charset="0"/>
                            </a:rPr>
                            <m:t>𝛽</m:t>
                          </m:r>
                        </m:sub>
                      </m:sSub>
                    </m:oMath>
                  </m:oMathPara>
                </a14:m>
                <a:endParaRPr lang="fr-FR" dirty="0"/>
              </a:p>
              <a:p>
                <a:endParaRPr lang="fr-FR" b="1" dirty="0"/>
              </a:p>
            </p:txBody>
          </p:sp>
        </mc:Choice>
        <mc:Fallback xmlns="">
          <p:sp>
            <p:nvSpPr>
              <p:cNvPr id="19" name="ZoneTexte 18"/>
              <p:cNvSpPr txBox="1">
                <a:spLocks noRot="1" noChangeAspect="1" noMove="1" noResize="1" noEditPoints="1" noAdjustHandles="1" noChangeArrowheads="1" noChangeShapeType="1" noTextEdit="1"/>
              </p:cNvSpPr>
              <p:nvPr/>
            </p:nvSpPr>
            <p:spPr>
              <a:xfrm>
                <a:off x="4855876" y="3231558"/>
                <a:ext cx="3254778" cy="982064"/>
              </a:xfrm>
              <a:prstGeom prst="rect">
                <a:avLst/>
              </a:prstGeom>
              <a:blipFill rotWithShape="0">
                <a:blip r:embed="rId3"/>
                <a:stretch>
                  <a:fillRect t="-1242"/>
                </a:stretch>
              </a:blipFill>
            </p:spPr>
            <p:txBody>
              <a:bodyPr/>
              <a:lstStyle/>
              <a:p>
                <a:r>
                  <a:rPr lang="fr-FR">
                    <a:noFill/>
                  </a:rPr>
                  <a:t> </a:t>
                </a:r>
              </a:p>
            </p:txBody>
          </p:sp>
        </mc:Fallback>
      </mc:AlternateContent>
      <p:sp>
        <p:nvSpPr>
          <p:cNvPr id="2" name="ZoneTexte 1"/>
          <p:cNvSpPr txBox="1"/>
          <p:nvPr/>
        </p:nvSpPr>
        <p:spPr>
          <a:xfrm>
            <a:off x="5003181" y="3972520"/>
            <a:ext cx="4334107" cy="369332"/>
          </a:xfrm>
          <a:prstGeom prst="rect">
            <a:avLst/>
          </a:prstGeom>
          <a:noFill/>
        </p:spPr>
        <p:txBody>
          <a:bodyPr wrap="square" rtlCol="0">
            <a:spAutoFit/>
          </a:bodyPr>
          <a:lstStyle/>
          <a:p>
            <a:r>
              <a:rPr lang="fr-FR" dirty="0"/>
              <a:t>Il faut donc estimer les erreurs standard!</a:t>
            </a:r>
          </a:p>
        </p:txBody>
      </p:sp>
      <mc:AlternateContent xmlns:mc="http://schemas.openxmlformats.org/markup-compatibility/2006" xmlns:a14="http://schemas.microsoft.com/office/drawing/2010/main">
        <mc:Choice Requires="a14">
          <p:sp>
            <p:nvSpPr>
              <p:cNvPr id="4" name="ZoneTexte 3"/>
              <p:cNvSpPr txBox="1"/>
              <p:nvPr/>
            </p:nvSpPr>
            <p:spPr>
              <a:xfrm>
                <a:off x="2899961" y="4444568"/>
                <a:ext cx="3053208"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𝑆𝐸</m:t>
                          </m:r>
                        </m:e>
                        <m:sub>
                          <m:r>
                            <a:rPr lang="fr-FR" i="1">
                              <a:latin typeface="Cambria Math" panose="02040503050406030204" pitchFamily="18" charset="0"/>
                              <a:ea typeface="Cambria Math" panose="02040503050406030204" pitchFamily="18" charset="0"/>
                            </a:rPr>
                            <m:t>𝛽</m:t>
                          </m:r>
                        </m:sub>
                      </m:sSub>
                      <m:r>
                        <a:rPr lang="fr-FR" b="0" i="0" smtClean="0">
                          <a:latin typeface="Cambria Math" panose="02040503050406030204" pitchFamily="18" charset="0"/>
                          <a:ea typeface="Cambria Math" panose="02040503050406030204" pitchFamily="18" charset="0"/>
                        </a:rPr>
                        <m:t>=</m:t>
                      </m:r>
                      <m:rad>
                        <m:radPr>
                          <m:degHide m:val="on"/>
                          <m:ctrlPr>
                            <a:rPr lang="fr-FR" b="0" i="1" smtClean="0">
                              <a:latin typeface="Cambria Math" panose="02040503050406030204" pitchFamily="18" charset="0"/>
                              <a:ea typeface="Cambria Math" panose="02040503050406030204" pitchFamily="18" charset="0"/>
                            </a:rPr>
                          </m:ctrlPr>
                        </m:radPr>
                        <m:deg/>
                        <m:e>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𝑛</m:t>
                              </m:r>
                              <m:r>
                                <a:rPr lang="fr-FR" b="0" i="1" smtClean="0">
                                  <a:latin typeface="Cambria Math" panose="02040503050406030204" pitchFamily="18" charset="0"/>
                                  <a:ea typeface="Cambria Math" panose="02040503050406030204" pitchFamily="18" charset="0"/>
                                </a:rPr>
                                <m:t>−2</m:t>
                              </m:r>
                            </m:den>
                          </m:f>
                          <m:r>
                            <a:rPr lang="fr-FR" b="0" i="1" smtClean="0">
                              <a:latin typeface="Cambria Math" panose="02040503050406030204" pitchFamily="18" charset="0"/>
                              <a:ea typeface="Cambria Math" panose="02040503050406030204" pitchFamily="18" charset="0"/>
                            </a:rPr>
                            <m:t>×</m:t>
                          </m:r>
                          <m:f>
                            <m:fPr>
                              <m:ctrlPr>
                                <a:rPr lang="fr-FR" b="0" i="1" smtClean="0">
                                  <a:latin typeface="Cambria Math" panose="02040503050406030204" pitchFamily="18" charset="0"/>
                                  <a:ea typeface="Cambria Math" panose="02040503050406030204" pitchFamily="18" charset="0"/>
                                </a:rPr>
                              </m:ctrlPr>
                            </m:fPr>
                            <m:num>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=1</m:t>
                                  </m:r>
                                </m:sub>
                                <m:sup>
                                  <m:r>
                                    <a:rPr lang="fr-FR" b="0" i="1" smtClean="0">
                                      <a:latin typeface="Cambria Math" panose="02040503050406030204" pitchFamily="18" charset="0"/>
                                      <a:ea typeface="Cambria Math" panose="02040503050406030204" pitchFamily="18" charset="0"/>
                                    </a:rPr>
                                    <m:t>𝑁</m:t>
                                  </m:r>
                                </m:sup>
                                <m:e>
                                  <m:d>
                                    <m:dPr>
                                      <m:ctrlPr>
                                        <a:rPr lang="fr-FR" i="1">
                                          <a:latin typeface="Cambria Math" panose="02040503050406030204" pitchFamily="18" charset="0"/>
                                          <a:ea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𝑦</m:t>
                                          </m:r>
                                        </m:e>
                                        <m:sub>
                                          <m:r>
                                            <a:rPr lang="fr-FR" i="1">
                                              <a:latin typeface="Cambria Math" panose="02040503050406030204" pitchFamily="18" charset="0"/>
                                              <a:ea typeface="Cambria Math" panose="02040503050406030204" pitchFamily="18" charset="0"/>
                                            </a:rPr>
                                            <m:t>𝑖</m:t>
                                          </m:r>
                                        </m:sub>
                                      </m:sSub>
                                      <m:r>
                                        <a:rPr lang="fr-FR" i="1">
                                          <a:latin typeface="Cambria Math" panose="02040503050406030204" pitchFamily="18" charset="0"/>
                                          <a:ea typeface="Cambria Math" panose="02040503050406030204" pitchFamily="18" charset="0"/>
                                        </a:rPr>
                                        <m:t>−</m:t>
                                      </m:r>
                                      <m:acc>
                                        <m:accPr>
                                          <m:chr m:val="̂"/>
                                          <m:ctrlPr>
                                            <a:rPr lang="fr-FR" i="1">
                                              <a:latin typeface="Cambria Math" panose="02040503050406030204" pitchFamily="18" charset="0"/>
                                              <a:ea typeface="Cambria Math" panose="02040503050406030204" pitchFamily="18" charset="0"/>
                                            </a:rPr>
                                          </m:ctrlPr>
                                        </m:accPr>
                                        <m:e>
                                          <m:r>
                                            <a:rPr lang="fr-FR" i="1">
                                              <a:latin typeface="Cambria Math" panose="02040503050406030204" pitchFamily="18" charset="0"/>
                                              <a:ea typeface="Cambria Math" panose="02040503050406030204" pitchFamily="18" charset="0"/>
                                            </a:rPr>
                                            <m:t>𝑦</m:t>
                                          </m:r>
                                        </m:e>
                                      </m:acc>
                                    </m:e>
                                  </m:d>
                                  <m:r>
                                    <a:rPr lang="fr-FR" i="1">
                                      <a:latin typeface="Cambria Math" panose="02040503050406030204" pitchFamily="18" charset="0"/>
                                      <a:ea typeface="Cambria Math" panose="02040503050406030204" pitchFamily="18" charset="0"/>
                                    </a:rPr>
                                    <m:t>²</m:t>
                                  </m:r>
                                </m:e>
                              </m:nary>
                            </m:num>
                            <m:den>
                              <m:nary>
                                <m:naryPr>
                                  <m:chr m:val="∑"/>
                                  <m:ctrlPr>
                                    <a:rPr lang="fr-FR" i="1">
                                      <a:latin typeface="Cambria Math" panose="02040503050406030204" pitchFamily="18" charset="0"/>
                                      <a:ea typeface="Cambria Math" panose="02040503050406030204" pitchFamily="18" charset="0"/>
                                    </a:rPr>
                                  </m:ctrlPr>
                                </m:naryPr>
                                <m:sub>
                                  <m:r>
                                    <m:rPr>
                                      <m:brk m:alnAt="23"/>
                                    </m:rPr>
                                    <a:rPr lang="fr-FR" i="1">
                                      <a:latin typeface="Cambria Math" panose="02040503050406030204" pitchFamily="18" charset="0"/>
                                      <a:ea typeface="Cambria Math" panose="02040503050406030204" pitchFamily="18" charset="0"/>
                                    </a:rPr>
                                    <m:t>𝑖</m:t>
                                  </m:r>
                                  <m:r>
                                    <a:rPr lang="fr-FR" i="1">
                                      <a:latin typeface="Cambria Math" panose="02040503050406030204" pitchFamily="18" charset="0"/>
                                      <a:ea typeface="Cambria Math" panose="02040503050406030204" pitchFamily="18" charset="0"/>
                                    </a:rPr>
                                    <m:t>=1</m:t>
                                  </m:r>
                                </m:sub>
                                <m:sup>
                                  <m:r>
                                    <a:rPr lang="fr-FR" i="1">
                                      <a:latin typeface="Cambria Math" panose="02040503050406030204" pitchFamily="18" charset="0"/>
                                      <a:ea typeface="Cambria Math" panose="02040503050406030204" pitchFamily="18" charset="0"/>
                                    </a:rPr>
                                    <m:t>𝑁</m:t>
                                  </m:r>
                                </m:sup>
                                <m:e>
                                  <m:d>
                                    <m:dPr>
                                      <m:ctrlPr>
                                        <a:rPr lang="fr-FR" i="1">
                                          <a:latin typeface="Cambria Math" panose="02040503050406030204" pitchFamily="18" charset="0"/>
                                          <a:ea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𝑥</m:t>
                                          </m:r>
                                        </m:e>
                                        <m:sub>
                                          <m:r>
                                            <a:rPr lang="fr-FR" i="1">
                                              <a:latin typeface="Cambria Math" panose="02040503050406030204" pitchFamily="18" charset="0"/>
                                              <a:ea typeface="Cambria Math" panose="02040503050406030204" pitchFamily="18" charset="0"/>
                                            </a:rPr>
                                            <m:t>𝑖</m:t>
                                          </m:r>
                                        </m:sub>
                                      </m:sSub>
                                      <m:r>
                                        <a:rPr lang="fr-FR" i="1">
                                          <a:latin typeface="Cambria Math" panose="02040503050406030204" pitchFamily="18" charset="0"/>
                                          <a:ea typeface="Cambria Math" panose="02040503050406030204" pitchFamily="18" charset="0"/>
                                        </a:rPr>
                                        <m:t>−</m:t>
                                      </m:r>
                                      <m:acc>
                                        <m:accPr>
                                          <m:chr m:val="̂"/>
                                          <m:ctrlPr>
                                            <a:rPr lang="fr-FR" i="1">
                                              <a:latin typeface="Cambria Math" panose="02040503050406030204" pitchFamily="18" charset="0"/>
                                              <a:ea typeface="Cambria Math" panose="02040503050406030204" pitchFamily="18" charset="0"/>
                                            </a:rPr>
                                          </m:ctrlPr>
                                        </m:accPr>
                                        <m:e>
                                          <m:acc>
                                            <m:accPr>
                                              <m:chr m:val="̅"/>
                                              <m:ctrlPr>
                                                <a:rPr lang="fr-FR" i="1" smtClean="0">
                                                  <a:latin typeface="Cambria Math" panose="02040503050406030204" pitchFamily="18" charset="0"/>
                                                  <a:ea typeface="Cambria Math" panose="02040503050406030204" pitchFamily="18" charset="0"/>
                                                </a:rPr>
                                              </m:ctrlPr>
                                            </m:accPr>
                                            <m:e>
                                              <m:r>
                                                <a:rPr lang="fr-FR" b="0" i="1" smtClean="0">
                                                  <a:latin typeface="Cambria Math" panose="02040503050406030204" pitchFamily="18" charset="0"/>
                                                  <a:ea typeface="Cambria Math" panose="02040503050406030204" pitchFamily="18" charset="0"/>
                                                </a:rPr>
                                                <m:t>𝑥</m:t>
                                              </m:r>
                                            </m:e>
                                          </m:acc>
                                        </m:e>
                                      </m:acc>
                                    </m:e>
                                  </m:d>
                                  <m:r>
                                    <a:rPr lang="fr-FR" i="1">
                                      <a:latin typeface="Cambria Math" panose="02040503050406030204" pitchFamily="18" charset="0"/>
                                      <a:ea typeface="Cambria Math" panose="02040503050406030204" pitchFamily="18" charset="0"/>
                                    </a:rPr>
                                    <m:t>²</m:t>
                                  </m:r>
                                </m:e>
                              </m:nary>
                            </m:den>
                          </m:f>
                        </m:e>
                      </m:rad>
                    </m:oMath>
                  </m:oMathPara>
                </a14:m>
                <a:endParaRPr lang="fr-FR" dirty="0"/>
              </a:p>
            </p:txBody>
          </p:sp>
        </mc:Choice>
        <mc:Fallback xmlns="">
          <p:sp>
            <p:nvSpPr>
              <p:cNvPr id="4" name="ZoneTexte 3"/>
              <p:cNvSpPr txBox="1">
                <a:spLocks noRot="1" noChangeAspect="1" noMove="1" noResize="1" noEditPoints="1" noAdjustHandles="1" noChangeArrowheads="1" noChangeShapeType="1" noTextEdit="1"/>
              </p:cNvSpPr>
              <p:nvPr/>
            </p:nvSpPr>
            <p:spPr>
              <a:xfrm>
                <a:off x="2899961" y="4444568"/>
                <a:ext cx="3053208" cy="818366"/>
              </a:xfrm>
              <a:prstGeom prst="rect">
                <a:avLst/>
              </a:prstGeom>
              <a:blipFill rotWithShape="0">
                <a:blip r:embed="rId4"/>
                <a:stretch>
                  <a:fillRect b="-746"/>
                </a:stretch>
              </a:blipFill>
            </p:spPr>
            <p:txBody>
              <a:bodyPr/>
              <a:lstStyle/>
              <a:p>
                <a:r>
                  <a:rPr lang="fr-FR">
                    <a:noFill/>
                  </a:rPr>
                  <a:t> </a:t>
                </a:r>
              </a:p>
            </p:txBody>
          </p:sp>
        </mc:Fallback>
      </mc:AlternateContent>
      <p:cxnSp>
        <p:nvCxnSpPr>
          <p:cNvPr id="13" name="Connecteur droit avec flèche 12"/>
          <p:cNvCxnSpPr/>
          <p:nvPr/>
        </p:nvCxnSpPr>
        <p:spPr>
          <a:xfrm flipV="1">
            <a:off x="2930417" y="5262934"/>
            <a:ext cx="1105671" cy="5279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2392098" y="5888726"/>
            <a:ext cx="1529415" cy="369332"/>
          </a:xfrm>
          <a:prstGeom prst="rect">
            <a:avLst/>
          </a:prstGeom>
          <a:noFill/>
        </p:spPr>
        <p:txBody>
          <a:bodyPr wrap="square" rtlCol="0">
            <a:spAutoFit/>
          </a:bodyPr>
          <a:lstStyle/>
          <a:p>
            <a:r>
              <a:rPr lang="fr-FR" dirty="0"/>
              <a:t>1 / </a:t>
            </a:r>
            <a:r>
              <a:rPr lang="fr-FR" dirty="0" err="1"/>
              <a:t>ddl</a:t>
            </a:r>
            <a:endParaRPr lang="fr-FR" dirty="0"/>
          </a:p>
        </p:txBody>
      </p:sp>
      <p:cxnSp>
        <p:nvCxnSpPr>
          <p:cNvPr id="17" name="Connecteur droit avec flèche 16"/>
          <p:cNvCxnSpPr/>
          <p:nvPr/>
        </p:nvCxnSpPr>
        <p:spPr>
          <a:xfrm flipH="1" flipV="1">
            <a:off x="5465001" y="5314973"/>
            <a:ext cx="1203939" cy="4759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5159299" y="5888726"/>
            <a:ext cx="3650166" cy="923330"/>
          </a:xfrm>
          <a:prstGeom prst="rect">
            <a:avLst/>
          </a:prstGeom>
          <a:noFill/>
        </p:spPr>
        <p:txBody>
          <a:bodyPr wrap="square" rtlCol="0">
            <a:spAutoFit/>
          </a:bodyPr>
          <a:lstStyle/>
          <a:p>
            <a:pPr algn="just"/>
            <a:r>
              <a:rPr lang="fr-FR" dirty="0"/>
              <a:t>somme des résidus portés au carré, rapportés à la somme des carrés de la variation des températures </a:t>
            </a:r>
          </a:p>
        </p:txBody>
      </p:sp>
      <p:cxnSp>
        <p:nvCxnSpPr>
          <p:cNvPr id="23" name="Connecteur droit avec flèche 22"/>
          <p:cNvCxnSpPr/>
          <p:nvPr/>
        </p:nvCxnSpPr>
        <p:spPr>
          <a:xfrm flipV="1">
            <a:off x="5709424" y="1880839"/>
            <a:ext cx="163552" cy="304800"/>
          </a:xfrm>
          <a:prstGeom prst="straightConnector1">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107325" y="3122425"/>
            <a:ext cx="4319240" cy="1200329"/>
          </a:xfrm>
          <a:prstGeom prst="rect">
            <a:avLst/>
          </a:prstGeom>
          <a:noFill/>
        </p:spPr>
        <p:txBody>
          <a:bodyPr wrap="square" rtlCol="0">
            <a:spAutoFit/>
          </a:bodyPr>
          <a:lstStyle/>
          <a:p>
            <a:pPr algn="just"/>
            <a:r>
              <a:rPr lang="fr-FR" dirty="0"/>
              <a:t>Parce que l’erreur est normalement distribuée, on peut calculer l’intervalle de confiance des paramètres </a:t>
            </a:r>
            <a:r>
              <a:rPr lang="el-GR" dirty="0"/>
              <a:t>α</a:t>
            </a:r>
            <a:r>
              <a:rPr lang="fr-FR" dirty="0"/>
              <a:t> et </a:t>
            </a:r>
            <a:r>
              <a:rPr lang="el-GR" dirty="0"/>
              <a:t>β</a:t>
            </a:r>
            <a:r>
              <a:rPr lang="fr-FR" dirty="0"/>
              <a:t> </a:t>
            </a:r>
            <a:r>
              <a:rPr lang="fr-FR" b="1" dirty="0"/>
              <a:t>de la même manière que pour une moyenne</a:t>
            </a:r>
          </a:p>
        </p:txBody>
      </p:sp>
      <p:sp>
        <p:nvSpPr>
          <p:cNvPr id="15" name="Triangle isocèle 14"/>
          <p:cNvSpPr/>
          <p:nvPr/>
        </p:nvSpPr>
        <p:spPr>
          <a:xfrm rot="5400000">
            <a:off x="4303601" y="3548909"/>
            <a:ext cx="822544" cy="39401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DD4163A4-82BF-E5C3-ADBA-143DACF44B22}"/>
              </a:ext>
            </a:extLst>
          </p:cNvPr>
          <p:cNvSpPr>
            <a:spLocks noGrp="1"/>
          </p:cNvSpPr>
          <p:nvPr>
            <p:ph type="sldNum" sz="quarter" idx="12"/>
          </p:nvPr>
        </p:nvSpPr>
        <p:spPr/>
        <p:txBody>
          <a:bodyPr/>
          <a:lstStyle/>
          <a:p>
            <a:fld id="{04C8D40A-45DA-49FB-8D9A-B1F265F8EE6C}" type="slidenum">
              <a:rPr lang="fr-FR" smtClean="0"/>
              <a:t>31</a:t>
            </a:fld>
            <a:endParaRPr lang="fr-FR"/>
          </a:p>
        </p:txBody>
      </p:sp>
    </p:spTree>
    <p:extLst>
      <p:ext uri="{BB962C8B-B14F-4D97-AF65-F5344CB8AC3E}">
        <p14:creationId xmlns:p14="http://schemas.microsoft.com/office/powerpoint/2010/main" val="2063542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087" y="177411"/>
            <a:ext cx="3012884" cy="2931455"/>
          </a:xfrm>
          <a:prstGeom prst="rect">
            <a:avLst/>
          </a:prstGeom>
        </p:spPr>
      </p:pic>
      <mc:AlternateContent xmlns:mc="http://schemas.openxmlformats.org/markup-compatibility/2006" xmlns:a14="http://schemas.microsoft.com/office/drawing/2010/main">
        <mc:Choice Requires="a14">
          <p:sp>
            <p:nvSpPr>
              <p:cNvPr id="19" name="ZoneTexte 18"/>
              <p:cNvSpPr txBox="1"/>
              <p:nvPr/>
            </p:nvSpPr>
            <p:spPr>
              <a:xfrm>
                <a:off x="417690" y="3366433"/>
                <a:ext cx="3254778" cy="982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𝐼𝐶</m:t>
                          </m:r>
                        </m:e>
                        <m:sub>
                          <m:r>
                            <a:rPr lang="fr-FR" i="1" smtClean="0">
                              <a:latin typeface="Cambria Math" panose="02040503050406030204" pitchFamily="18" charset="0"/>
                              <a:ea typeface="Cambria Math" panose="02040503050406030204" pitchFamily="18" charset="0"/>
                            </a:rPr>
                            <m:t>𝛼</m:t>
                          </m:r>
                          <m:r>
                            <a:rPr lang="fr-FR" b="0" i="1" smtClean="0">
                              <a:latin typeface="Cambria Math" panose="02040503050406030204" pitchFamily="18" charset="0"/>
                              <a:ea typeface="Cambria Math" panose="02040503050406030204" pitchFamily="18" charset="0"/>
                            </a:rPr>
                            <m:t>,95%</m:t>
                          </m:r>
                        </m:sub>
                      </m:sSub>
                      <m:r>
                        <a:rPr lang="fr-FR" b="0" i="1" smtClean="0">
                          <a:latin typeface="Cambria Math" panose="02040503050406030204" pitchFamily="18" charset="0"/>
                        </a:rPr>
                        <m:t>=</m:t>
                      </m:r>
                      <m:acc>
                        <m:accPr>
                          <m:chr m:val="̂"/>
                          <m:ctrlPr>
                            <a:rPr lang="fr-FR" b="0" i="1" smtClean="0">
                              <a:latin typeface="Cambria Math" panose="02040503050406030204" pitchFamily="18" charset="0"/>
                            </a:rPr>
                          </m:ctrlPr>
                        </m:accPr>
                        <m:e>
                          <m:r>
                            <m:rPr>
                              <m:nor/>
                            </m:rPr>
                            <a:rPr lang="el-GR" dirty="0"/>
                            <m:t>α</m:t>
                          </m:r>
                        </m:e>
                      </m:acc>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𝑞𝑡</m:t>
                          </m:r>
                        </m:e>
                        <m:sub>
                          <m:r>
                            <a:rPr lang="fr-FR" b="0" i="1" smtClean="0">
                              <a:latin typeface="Cambria Math" panose="02040503050406030204" pitchFamily="18" charset="0"/>
                            </a:rPr>
                            <m:t>0,95,</m:t>
                          </m:r>
                          <m:r>
                            <a:rPr lang="fr-FR" b="0" i="1" smtClean="0">
                              <a:latin typeface="Cambria Math" panose="02040503050406030204" pitchFamily="18" charset="0"/>
                            </a:rPr>
                            <m:t>𝑑𝑑𝑙</m:t>
                          </m:r>
                        </m:sub>
                      </m:sSub>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i="1">
                              <a:latin typeface="Cambria Math" panose="02040503050406030204" pitchFamily="18" charset="0"/>
                            </a:rPr>
                            <m:t>𝑆𝐸</m:t>
                          </m:r>
                        </m:e>
                        <m:sub>
                          <m:r>
                            <m:rPr>
                              <m:sty m:val="p"/>
                            </m:rPr>
                            <a:rPr lang="el-GR" b="0" i="1" smtClean="0">
                              <a:latin typeface="Cambria Math" panose="02040503050406030204" pitchFamily="18" charset="0"/>
                            </a:rPr>
                            <m:t>α</m:t>
                          </m:r>
                        </m:sub>
                      </m:sSub>
                    </m:oMath>
                  </m:oMathPara>
                </a14:m>
                <a:endParaRPr lang="fr-FR" dirty="0"/>
              </a:p>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𝐼𝐶</m:t>
                          </m:r>
                        </m:e>
                        <m:sub>
                          <m:r>
                            <a:rPr lang="fr-FR" i="1" smtClean="0">
                              <a:latin typeface="Cambria Math" panose="02040503050406030204" pitchFamily="18" charset="0"/>
                              <a:ea typeface="Cambria Math" panose="02040503050406030204" pitchFamily="18" charset="0"/>
                            </a:rPr>
                            <m:t>𝛽</m:t>
                          </m:r>
                          <m:r>
                            <a:rPr lang="fr-FR" i="1">
                              <a:latin typeface="Cambria Math" panose="02040503050406030204" pitchFamily="18" charset="0"/>
                              <a:ea typeface="Cambria Math" panose="02040503050406030204" pitchFamily="18" charset="0"/>
                            </a:rPr>
                            <m:t>,95%</m:t>
                          </m:r>
                        </m:sub>
                      </m:sSub>
                      <m:r>
                        <a:rPr lang="fr-FR" i="1">
                          <a:latin typeface="Cambria Math" panose="02040503050406030204" pitchFamily="18" charset="0"/>
                        </a:rPr>
                        <m:t>=</m:t>
                      </m:r>
                      <m:acc>
                        <m:accPr>
                          <m:chr m:val="̂"/>
                          <m:ctrlPr>
                            <a:rPr lang="fr-FR" i="1">
                              <a:latin typeface="Cambria Math" panose="02040503050406030204" pitchFamily="18" charset="0"/>
                            </a:rPr>
                          </m:ctrlPr>
                        </m:accPr>
                        <m:e>
                          <m:r>
                            <m:rPr>
                              <m:sty m:val="p"/>
                            </m:rPr>
                            <a:rPr lang="el-GR" i="1" dirty="0" smtClean="0">
                              <a:latin typeface="Cambria Math" panose="02040503050406030204" pitchFamily="18" charset="0"/>
                              <a:ea typeface="Cambria Math" panose="02040503050406030204" pitchFamily="18" charset="0"/>
                            </a:rPr>
                            <m:t>β</m:t>
                          </m:r>
                        </m:e>
                      </m:acc>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𝑞𝑡</m:t>
                          </m:r>
                        </m:e>
                        <m:sub>
                          <m:r>
                            <a:rPr lang="fr-FR" i="1">
                              <a:latin typeface="Cambria Math" panose="02040503050406030204" pitchFamily="18" charset="0"/>
                            </a:rPr>
                            <m:t>0,95,</m:t>
                          </m:r>
                          <m:r>
                            <a:rPr lang="fr-FR" i="1">
                              <a:latin typeface="Cambria Math" panose="02040503050406030204" pitchFamily="18" charset="0"/>
                            </a:rPr>
                            <m:t>𝑑𝑑𝑙</m:t>
                          </m:r>
                        </m:sub>
                      </m:sSub>
                      <m:r>
                        <a:rPr lang="fr-FR" i="1">
                          <a:latin typeface="Cambria Math" panose="02040503050406030204" pitchFamily="18" charset="0"/>
                        </a:rPr>
                        <m:t>∗</m:t>
                      </m:r>
                      <m:sSub>
                        <m:sSubPr>
                          <m:ctrlPr>
                            <a:rPr lang="fr-FR" i="1" smtClean="0">
                              <a:latin typeface="Cambria Math" panose="02040503050406030204" pitchFamily="18" charset="0"/>
                            </a:rPr>
                          </m:ctrlPr>
                        </m:sSubPr>
                        <m:e>
                          <m:r>
                            <a:rPr lang="fr-FR" i="1">
                              <a:latin typeface="Cambria Math" panose="02040503050406030204" pitchFamily="18" charset="0"/>
                            </a:rPr>
                            <m:t>𝑆𝐸</m:t>
                          </m:r>
                        </m:e>
                        <m:sub>
                          <m:r>
                            <a:rPr lang="fr-FR" i="1" smtClean="0">
                              <a:latin typeface="Cambria Math" panose="02040503050406030204" pitchFamily="18" charset="0"/>
                              <a:ea typeface="Cambria Math" panose="02040503050406030204" pitchFamily="18" charset="0"/>
                            </a:rPr>
                            <m:t>𝛽</m:t>
                          </m:r>
                        </m:sub>
                      </m:sSub>
                    </m:oMath>
                  </m:oMathPara>
                </a14:m>
                <a:endParaRPr lang="fr-FR" dirty="0"/>
              </a:p>
              <a:p>
                <a:endParaRPr lang="fr-FR" b="1" dirty="0"/>
              </a:p>
            </p:txBody>
          </p:sp>
        </mc:Choice>
        <mc:Fallback xmlns="">
          <p:sp>
            <p:nvSpPr>
              <p:cNvPr id="19" name="ZoneTexte 18"/>
              <p:cNvSpPr txBox="1">
                <a:spLocks noRot="1" noChangeAspect="1" noMove="1" noResize="1" noEditPoints="1" noAdjustHandles="1" noChangeArrowheads="1" noChangeShapeType="1" noTextEdit="1"/>
              </p:cNvSpPr>
              <p:nvPr/>
            </p:nvSpPr>
            <p:spPr>
              <a:xfrm>
                <a:off x="417690" y="3366433"/>
                <a:ext cx="3254778" cy="982064"/>
              </a:xfrm>
              <a:prstGeom prst="rect">
                <a:avLst/>
              </a:prstGeom>
              <a:blipFill rotWithShape="0">
                <a:blip r:embed="rId3"/>
                <a:stretch>
                  <a:fillRect t="-1242"/>
                </a:stretch>
              </a:blipFill>
            </p:spPr>
            <p:txBody>
              <a:bodyPr/>
              <a:lstStyle/>
              <a:p>
                <a:r>
                  <a:rPr lang="fr-FR">
                    <a:noFill/>
                  </a:rPr>
                  <a:t> </a:t>
                </a:r>
              </a:p>
            </p:txBody>
          </p:sp>
        </mc:Fallback>
      </mc:AlternateContent>
      <p:sp>
        <p:nvSpPr>
          <p:cNvPr id="2" name="ZoneTexte 1"/>
          <p:cNvSpPr txBox="1"/>
          <p:nvPr/>
        </p:nvSpPr>
        <p:spPr>
          <a:xfrm>
            <a:off x="4371278" y="3449444"/>
            <a:ext cx="4334107" cy="369332"/>
          </a:xfrm>
          <a:prstGeom prst="rect">
            <a:avLst/>
          </a:prstGeom>
          <a:noFill/>
        </p:spPr>
        <p:txBody>
          <a:bodyPr wrap="square" rtlCol="0">
            <a:spAutoFit/>
          </a:bodyPr>
          <a:lstStyle/>
          <a:p>
            <a:r>
              <a:rPr lang="fr-FR" dirty="0"/>
              <a:t>Il faut donc estimer les erreurs standard!</a:t>
            </a:r>
          </a:p>
        </p:txBody>
      </p:sp>
      <mc:AlternateContent xmlns:mc="http://schemas.openxmlformats.org/markup-compatibility/2006" xmlns:a14="http://schemas.microsoft.com/office/drawing/2010/main">
        <mc:Choice Requires="a14">
          <p:sp>
            <p:nvSpPr>
              <p:cNvPr id="4" name="ZoneTexte 3"/>
              <p:cNvSpPr txBox="1"/>
              <p:nvPr/>
            </p:nvSpPr>
            <p:spPr>
              <a:xfrm>
                <a:off x="2899961" y="4444568"/>
                <a:ext cx="3372077" cy="590867"/>
              </a:xfrm>
              <a:prstGeom prst="rect">
                <a:avLst/>
              </a:prstGeom>
              <a:noFill/>
            </p:spPr>
            <p:txBody>
              <a:bodyPr wrap="none" lIns="0" tIns="0" rIns="0" bIns="0" rtlCol="0">
                <a:spAutoFit/>
              </a:bodyPr>
              <a:lstStyle/>
              <a:p>
                <a:r>
                  <a:rPr lang="fr-FR" b="0" dirty="0">
                    <a:ea typeface="Cambria Math" panose="02040503050406030204" pitchFamily="18" charset="0"/>
                  </a:rPr>
                  <a:t>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𝑆𝐸</m:t>
                        </m:r>
                      </m:e>
                      <m:sub>
                        <m:r>
                          <a:rPr lang="fr-FR" b="0" i="1" smtClean="0">
                            <a:latin typeface="Cambria Math" panose="02040503050406030204" pitchFamily="18" charset="0"/>
                            <a:ea typeface="Cambria Math" panose="02040503050406030204" pitchFamily="18" charset="0"/>
                          </a:rPr>
                          <m:t>𝛼</m:t>
                        </m:r>
                      </m:sub>
                    </m:sSub>
                    <m:r>
                      <a:rPr lang="fr-FR" b="0" i="0" smtClean="0">
                        <a:latin typeface="Cambria Math" panose="02040503050406030204" pitchFamily="18" charset="0"/>
                        <a:ea typeface="Cambria Math" panose="02040503050406030204" pitchFamily="18" charset="0"/>
                      </a:rPr>
                      <m:t>= </m:t>
                    </m:r>
                    <m:rad>
                      <m:radPr>
                        <m:degHide m:val="on"/>
                        <m:ctrlPr>
                          <a:rPr lang="fr-FR" b="0" i="1" smtClean="0">
                            <a:latin typeface="Cambria Math" panose="02040503050406030204" pitchFamily="18" charset="0"/>
                            <a:ea typeface="Cambria Math" panose="02040503050406030204" pitchFamily="18" charset="0"/>
                          </a:rPr>
                        </m:ctrlPr>
                      </m:radPr>
                      <m:deg/>
                      <m:e>
                        <m:f>
                          <m:fPr>
                            <m:ctrlPr>
                              <a:rPr lang="fr-FR" b="0" i="1" smtClean="0">
                                <a:latin typeface="Cambria Math" panose="02040503050406030204" pitchFamily="18" charset="0"/>
                                <a:ea typeface="Cambria Math" panose="02040503050406030204" pitchFamily="18" charset="0"/>
                              </a:rPr>
                            </m:ctrlPr>
                          </m:fPr>
                          <m:num>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=1</m:t>
                                </m:r>
                              </m:sub>
                              <m:sup>
                                <m:r>
                                  <a:rPr lang="fr-FR" b="0" i="1" smtClean="0">
                                    <a:latin typeface="Cambria Math" panose="02040503050406030204" pitchFamily="18" charset="0"/>
                                    <a:ea typeface="Cambria Math" panose="02040503050406030204" pitchFamily="18" charset="0"/>
                                  </a:rPr>
                                  <m:t>𝑁</m:t>
                                </m:r>
                              </m:sup>
                              <m:e>
                                <m:d>
                                  <m:dPr>
                                    <m:ctrlPr>
                                      <a:rPr lang="fr-FR" b="0" i="1" smtClean="0">
                                        <a:latin typeface="Cambria Math" panose="02040503050406030204" pitchFamily="18" charset="0"/>
                                        <a:ea typeface="Cambria Math" panose="02040503050406030204" pitchFamily="18" charset="0"/>
                                      </a:rPr>
                                    </m:ctrlPr>
                                  </m:dPr>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𝑦</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acc>
                                      <m:accPr>
                                        <m:chr m:val="̂"/>
                                        <m:ctrlPr>
                                          <a:rPr lang="fr-FR" b="0" i="1" smtClean="0">
                                            <a:latin typeface="Cambria Math" panose="02040503050406030204" pitchFamily="18" charset="0"/>
                                            <a:ea typeface="Cambria Math" panose="02040503050406030204" pitchFamily="18" charset="0"/>
                                          </a:rPr>
                                        </m:ctrlPr>
                                      </m:accPr>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𝑦</m:t>
                                            </m:r>
                                          </m:e>
                                          <m:sub>
                                            <m:r>
                                              <a:rPr lang="fr-FR" b="0" i="1" smtClean="0">
                                                <a:latin typeface="Cambria Math" panose="02040503050406030204" pitchFamily="18" charset="0"/>
                                                <a:ea typeface="Cambria Math" panose="02040503050406030204" pitchFamily="18" charset="0"/>
                                              </a:rPr>
                                              <m:t>𝑖</m:t>
                                            </m:r>
                                          </m:sub>
                                        </m:sSub>
                                      </m:e>
                                    </m:acc>
                                  </m:e>
                                </m:d>
                              </m:e>
                            </m:nary>
                          </m:num>
                          <m:den>
                            <m:r>
                              <a:rPr lang="fr-FR" b="0" i="1" smtClean="0">
                                <a:latin typeface="Cambria Math" panose="02040503050406030204" pitchFamily="18" charset="0"/>
                                <a:ea typeface="Cambria Math" panose="02040503050406030204" pitchFamily="18" charset="0"/>
                              </a:rPr>
                              <m:t>𝑛</m:t>
                            </m:r>
                            <m:r>
                              <a:rPr lang="fr-FR" b="0" i="1" smtClean="0">
                                <a:latin typeface="Cambria Math" panose="02040503050406030204" pitchFamily="18" charset="0"/>
                                <a:ea typeface="Cambria Math" panose="02040503050406030204" pitchFamily="18" charset="0"/>
                              </a:rPr>
                              <m:t>−2</m:t>
                            </m:r>
                          </m:den>
                        </m:f>
                      </m:e>
                    </m:rad>
                    <m:r>
                      <a:rPr lang="fr-FR" i="1">
                        <a:latin typeface="Cambria Math" panose="02040503050406030204" pitchFamily="18" charset="0"/>
                        <a:ea typeface="Cambria Math" panose="02040503050406030204" pitchFamily="18" charset="0"/>
                      </a:rPr>
                      <m:t>×</m:t>
                    </m:r>
                    <m:rad>
                      <m:radPr>
                        <m:degHide m:val="on"/>
                        <m:ctrlPr>
                          <a:rPr lang="fr-FR" i="1">
                            <a:latin typeface="Cambria Math" panose="02040503050406030204" pitchFamily="18" charset="0"/>
                            <a:ea typeface="Cambria Math" panose="02040503050406030204" pitchFamily="18" charset="0"/>
                          </a:rPr>
                        </m:ctrlPr>
                      </m:radPr>
                      <m:deg/>
                      <m:e>
                        <m:f>
                          <m:fPr>
                            <m:ctrlPr>
                              <a:rPr lang="fr-FR" i="1">
                                <a:latin typeface="Cambria Math" panose="02040503050406030204" pitchFamily="18" charset="0"/>
                                <a:ea typeface="Cambria Math" panose="02040503050406030204" pitchFamily="18" charset="0"/>
                              </a:rPr>
                            </m:ctrlPr>
                          </m:fPr>
                          <m:num>
                            <m:nary>
                              <m:naryPr>
                                <m:chr m:val="∑"/>
                                <m:ctrlPr>
                                  <a:rPr lang="fr-FR" i="1">
                                    <a:latin typeface="Cambria Math" panose="02040503050406030204" pitchFamily="18" charset="0"/>
                                    <a:ea typeface="Cambria Math" panose="02040503050406030204" pitchFamily="18" charset="0"/>
                                  </a:rPr>
                                </m:ctrlPr>
                              </m:naryPr>
                              <m:sub>
                                <m:r>
                                  <m:rPr>
                                    <m:brk m:alnAt="23"/>
                                  </m:rPr>
                                  <a:rPr lang="fr-FR" i="1">
                                    <a:latin typeface="Cambria Math" panose="02040503050406030204" pitchFamily="18" charset="0"/>
                                    <a:ea typeface="Cambria Math" panose="02040503050406030204" pitchFamily="18" charset="0"/>
                                  </a:rPr>
                                  <m:t>𝑖</m:t>
                                </m:r>
                                <m:r>
                                  <a:rPr lang="fr-FR" i="1">
                                    <a:latin typeface="Cambria Math" panose="02040503050406030204" pitchFamily="18" charset="0"/>
                                    <a:ea typeface="Cambria Math" panose="02040503050406030204" pitchFamily="18" charset="0"/>
                                  </a:rPr>
                                  <m:t>=</m:t>
                                </m:r>
                                <m:r>
                                  <m:rPr>
                                    <m:brk m:alnAt="23"/>
                                  </m:rPr>
                                  <a:rPr lang="fr-FR" i="1">
                                    <a:latin typeface="Cambria Math" panose="02040503050406030204" pitchFamily="18" charset="0"/>
                                    <a:ea typeface="Cambria Math" panose="02040503050406030204" pitchFamily="18" charset="0"/>
                                  </a:rPr>
                                  <m:t>1</m:t>
                                </m:r>
                              </m:sub>
                              <m:sup>
                                <m:r>
                                  <a:rPr lang="fr-FR" i="1">
                                    <a:latin typeface="Cambria Math" panose="02040503050406030204" pitchFamily="18" charset="0"/>
                                    <a:ea typeface="Cambria Math" panose="02040503050406030204" pitchFamily="18" charset="0"/>
                                  </a:rPr>
                                  <m:t>𝑁</m:t>
                                </m:r>
                              </m:sup>
                              <m:e>
                                <m:sSubSup>
                                  <m:sSubSupPr>
                                    <m:ctrlPr>
                                      <a:rPr lang="fr-FR" i="1">
                                        <a:latin typeface="Cambria Math" panose="02040503050406030204" pitchFamily="18" charset="0"/>
                                        <a:ea typeface="Cambria Math" panose="02040503050406030204" pitchFamily="18" charset="0"/>
                                      </a:rPr>
                                    </m:ctrlPr>
                                  </m:sSubSupPr>
                                  <m:e>
                                    <m:r>
                                      <a:rPr lang="fr-FR" i="1">
                                        <a:latin typeface="Cambria Math" panose="02040503050406030204" pitchFamily="18" charset="0"/>
                                        <a:ea typeface="Cambria Math" panose="02040503050406030204" pitchFamily="18" charset="0"/>
                                      </a:rPr>
                                      <m:t>𝑥</m:t>
                                    </m:r>
                                  </m:e>
                                  <m:sub>
                                    <m:r>
                                      <a:rPr lang="fr-FR" i="1">
                                        <a:latin typeface="Cambria Math" panose="02040503050406030204" pitchFamily="18" charset="0"/>
                                        <a:ea typeface="Cambria Math" panose="02040503050406030204" pitchFamily="18" charset="0"/>
                                      </a:rPr>
                                      <m:t>𝑖</m:t>
                                    </m:r>
                                  </m:sub>
                                  <m:sup>
                                    <m:r>
                                      <a:rPr lang="fr-FR" i="1">
                                        <a:latin typeface="Cambria Math" panose="02040503050406030204" pitchFamily="18" charset="0"/>
                                        <a:ea typeface="Cambria Math" panose="02040503050406030204" pitchFamily="18" charset="0"/>
                                      </a:rPr>
                                      <m:t>2</m:t>
                                    </m:r>
                                  </m:sup>
                                </m:sSubSup>
                              </m:e>
                            </m:nary>
                          </m:num>
                          <m:den>
                            <m:r>
                              <a:rPr lang="fr-FR" i="1">
                                <a:latin typeface="Cambria Math" panose="02040503050406030204" pitchFamily="18" charset="0"/>
                                <a:ea typeface="Cambria Math" panose="02040503050406030204" pitchFamily="18" charset="0"/>
                              </a:rPr>
                              <m:t>𝑛</m:t>
                            </m:r>
                            <m:nary>
                              <m:naryPr>
                                <m:chr m:val="∑"/>
                                <m:ctrlPr>
                                  <a:rPr lang="fr-FR" i="1">
                                    <a:latin typeface="Cambria Math" panose="02040503050406030204" pitchFamily="18" charset="0"/>
                                    <a:ea typeface="Cambria Math" panose="02040503050406030204" pitchFamily="18" charset="0"/>
                                  </a:rPr>
                                </m:ctrlPr>
                              </m:naryPr>
                              <m:sub>
                                <m:r>
                                  <m:rPr>
                                    <m:brk m:alnAt="23"/>
                                  </m:rPr>
                                  <a:rPr lang="fr-FR" i="1">
                                    <a:latin typeface="Cambria Math" panose="02040503050406030204" pitchFamily="18" charset="0"/>
                                    <a:ea typeface="Cambria Math" panose="02040503050406030204" pitchFamily="18" charset="0"/>
                                  </a:rPr>
                                  <m:t>𝑖</m:t>
                                </m:r>
                                <m:r>
                                  <a:rPr lang="fr-FR" i="1">
                                    <a:latin typeface="Cambria Math" panose="02040503050406030204" pitchFamily="18" charset="0"/>
                                    <a:ea typeface="Cambria Math" panose="02040503050406030204" pitchFamily="18" charset="0"/>
                                  </a:rPr>
                                  <m:t>=</m:t>
                                </m:r>
                                <m:r>
                                  <m:rPr>
                                    <m:brk m:alnAt="23"/>
                                  </m:rPr>
                                  <a:rPr lang="fr-FR" i="1">
                                    <a:latin typeface="Cambria Math" panose="02040503050406030204" pitchFamily="18" charset="0"/>
                                    <a:ea typeface="Cambria Math" panose="02040503050406030204" pitchFamily="18" charset="0"/>
                                  </a:rPr>
                                  <m:t>1</m:t>
                                </m:r>
                              </m:sub>
                              <m:sup>
                                <m:r>
                                  <a:rPr lang="fr-FR" i="1">
                                    <a:latin typeface="Cambria Math" panose="02040503050406030204" pitchFamily="18" charset="0"/>
                                    <a:ea typeface="Cambria Math" panose="02040503050406030204" pitchFamily="18" charset="0"/>
                                  </a:rPr>
                                  <m:t>𝑁</m:t>
                                </m:r>
                              </m:sup>
                              <m:e>
                                <m:d>
                                  <m:dPr>
                                    <m:ctrlPr>
                                      <a:rPr lang="fr-FR" i="1">
                                        <a:latin typeface="Cambria Math" panose="02040503050406030204" pitchFamily="18" charset="0"/>
                                        <a:ea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𝑥</m:t>
                                        </m:r>
                                      </m:e>
                                      <m:sub>
                                        <m:r>
                                          <a:rPr lang="fr-FR" i="1">
                                            <a:latin typeface="Cambria Math" panose="02040503050406030204" pitchFamily="18" charset="0"/>
                                            <a:ea typeface="Cambria Math" panose="02040503050406030204" pitchFamily="18" charset="0"/>
                                          </a:rPr>
                                          <m:t>𝑖</m:t>
                                        </m:r>
                                      </m:sub>
                                    </m:sSub>
                                    <m:r>
                                      <a:rPr lang="fr-FR" i="1">
                                        <a:latin typeface="Cambria Math" panose="02040503050406030204" pitchFamily="18" charset="0"/>
                                        <a:ea typeface="Cambria Math" panose="02040503050406030204" pitchFamily="18" charset="0"/>
                                      </a:rPr>
                                      <m:t>−</m:t>
                                    </m:r>
                                    <m:acc>
                                      <m:accPr>
                                        <m:chr m:val="̅"/>
                                        <m:ctrlPr>
                                          <a:rPr lang="fr-FR" i="1">
                                            <a:latin typeface="Cambria Math" panose="02040503050406030204" pitchFamily="18" charset="0"/>
                                            <a:ea typeface="Cambria Math" panose="02040503050406030204" pitchFamily="18" charset="0"/>
                                          </a:rPr>
                                        </m:ctrlPr>
                                      </m:accPr>
                                      <m:e>
                                        <m:r>
                                          <a:rPr lang="fr-FR" i="1">
                                            <a:latin typeface="Cambria Math" panose="02040503050406030204" pitchFamily="18" charset="0"/>
                                            <a:ea typeface="Cambria Math" panose="02040503050406030204" pitchFamily="18" charset="0"/>
                                          </a:rPr>
                                          <m:t>𝑥</m:t>
                                        </m:r>
                                      </m:e>
                                    </m:acc>
                                  </m:e>
                                </m:d>
                              </m:e>
                            </m:nary>
                          </m:den>
                        </m:f>
                      </m:e>
                    </m:rad>
                  </m:oMath>
                </a14:m>
                <a:endParaRPr lang="fr-FR" dirty="0"/>
              </a:p>
            </p:txBody>
          </p:sp>
        </mc:Choice>
        <mc:Fallback xmlns="">
          <p:sp>
            <p:nvSpPr>
              <p:cNvPr id="4" name="ZoneTexte 3"/>
              <p:cNvSpPr txBox="1">
                <a:spLocks noRot="1" noChangeAspect="1" noMove="1" noResize="1" noEditPoints="1" noAdjustHandles="1" noChangeArrowheads="1" noChangeShapeType="1" noTextEdit="1"/>
              </p:cNvSpPr>
              <p:nvPr/>
            </p:nvSpPr>
            <p:spPr>
              <a:xfrm>
                <a:off x="2899961" y="4444568"/>
                <a:ext cx="3372077" cy="590867"/>
              </a:xfrm>
              <a:prstGeom prst="rect">
                <a:avLst/>
              </a:prstGeom>
              <a:blipFill rotWithShape="0">
                <a:blip r:embed="rId4"/>
                <a:stretch>
                  <a:fillRect/>
                </a:stretch>
              </a:blipFill>
            </p:spPr>
            <p:txBody>
              <a:bodyPr/>
              <a:lstStyle/>
              <a:p>
                <a:r>
                  <a:rPr lang="fr-FR">
                    <a:noFill/>
                  </a:rPr>
                  <a:t> </a:t>
                </a:r>
              </a:p>
            </p:txBody>
          </p:sp>
        </mc:Fallback>
      </mc:AlternateContent>
      <p:cxnSp>
        <p:nvCxnSpPr>
          <p:cNvPr id="17" name="Connecteur droit avec flèche 16"/>
          <p:cNvCxnSpPr/>
          <p:nvPr/>
        </p:nvCxnSpPr>
        <p:spPr>
          <a:xfrm flipV="1">
            <a:off x="2787805" y="5154479"/>
            <a:ext cx="1170756" cy="4257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219996" y="5580267"/>
            <a:ext cx="3650166" cy="646331"/>
          </a:xfrm>
          <a:prstGeom prst="rect">
            <a:avLst/>
          </a:prstGeom>
          <a:noFill/>
        </p:spPr>
        <p:txBody>
          <a:bodyPr wrap="square" rtlCol="0">
            <a:spAutoFit/>
          </a:bodyPr>
          <a:lstStyle/>
          <a:p>
            <a:pPr algn="just"/>
            <a:r>
              <a:rPr lang="fr-FR" dirty="0"/>
              <a:t>erreur standard </a:t>
            </a:r>
            <a:r>
              <a:rPr lang="fr-FR" b="1" dirty="0"/>
              <a:t>de la régression </a:t>
            </a:r>
            <a:r>
              <a:rPr lang="fr-FR" dirty="0"/>
              <a:t>: </a:t>
            </a:r>
          </a:p>
          <a:p>
            <a:pPr algn="just"/>
            <a:r>
              <a:rPr lang="fr-FR" dirty="0"/>
              <a:t>résidu rapporté au degré de liberté</a:t>
            </a:r>
          </a:p>
        </p:txBody>
      </p:sp>
      <p:cxnSp>
        <p:nvCxnSpPr>
          <p:cNvPr id="23" name="Connecteur droit avec flèche 22"/>
          <p:cNvCxnSpPr/>
          <p:nvPr/>
        </p:nvCxnSpPr>
        <p:spPr>
          <a:xfrm flipV="1">
            <a:off x="5709424" y="1880839"/>
            <a:ext cx="163552" cy="304800"/>
          </a:xfrm>
          <a:prstGeom prst="straightConnector1">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1775" y="1696033"/>
            <a:ext cx="2562225" cy="838200"/>
          </a:xfrm>
          <a:prstGeom prst="rect">
            <a:avLst/>
          </a:prstGeom>
        </p:spPr>
      </p:pic>
      <p:sp>
        <p:nvSpPr>
          <p:cNvPr id="18" name="ZoneTexte 17"/>
          <p:cNvSpPr txBox="1"/>
          <p:nvPr/>
        </p:nvSpPr>
        <p:spPr>
          <a:xfrm>
            <a:off x="5300546" y="5580267"/>
            <a:ext cx="3843454" cy="369332"/>
          </a:xfrm>
          <a:prstGeom prst="rect">
            <a:avLst/>
          </a:prstGeom>
          <a:noFill/>
        </p:spPr>
        <p:txBody>
          <a:bodyPr wrap="square" rtlCol="0">
            <a:spAutoFit/>
          </a:bodyPr>
          <a:lstStyle/>
          <a:p>
            <a:pPr algn="just"/>
            <a:r>
              <a:rPr lang="fr-FR" dirty="0"/>
              <a:t>variation moyenne de la température</a:t>
            </a:r>
          </a:p>
        </p:txBody>
      </p:sp>
      <p:cxnSp>
        <p:nvCxnSpPr>
          <p:cNvPr id="21" name="Connecteur droit avec flèche 20"/>
          <p:cNvCxnSpPr/>
          <p:nvPr/>
        </p:nvCxnSpPr>
        <p:spPr>
          <a:xfrm flipH="1" flipV="1">
            <a:off x="5731286" y="5161832"/>
            <a:ext cx="1167602" cy="4184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FD276796-A3D5-D477-05A4-83C49354C582}"/>
              </a:ext>
            </a:extLst>
          </p:cNvPr>
          <p:cNvSpPr>
            <a:spLocks noGrp="1"/>
          </p:cNvSpPr>
          <p:nvPr>
            <p:ph type="sldNum" sz="quarter" idx="12"/>
          </p:nvPr>
        </p:nvSpPr>
        <p:spPr/>
        <p:txBody>
          <a:bodyPr/>
          <a:lstStyle/>
          <a:p>
            <a:fld id="{04C8D40A-45DA-49FB-8D9A-B1F265F8EE6C}" type="slidenum">
              <a:rPr lang="fr-FR" smtClean="0"/>
              <a:t>32</a:t>
            </a:fld>
            <a:endParaRPr lang="fr-FR"/>
          </a:p>
        </p:txBody>
      </p:sp>
    </p:spTree>
    <p:extLst>
      <p:ext uri="{BB962C8B-B14F-4D97-AF65-F5344CB8AC3E}">
        <p14:creationId xmlns:p14="http://schemas.microsoft.com/office/powerpoint/2010/main" val="3818003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4820" y="193287"/>
            <a:ext cx="3159140" cy="3115465"/>
          </a:xfrm>
          <a:prstGeom prst="rect">
            <a:avLst/>
          </a:prstGeom>
        </p:spPr>
      </p:pic>
      <p:sp>
        <p:nvSpPr>
          <p:cNvPr id="9" name="ZoneTexte 8"/>
          <p:cNvSpPr txBox="1"/>
          <p:nvPr/>
        </p:nvSpPr>
        <p:spPr>
          <a:xfrm>
            <a:off x="2661423" y="3181814"/>
            <a:ext cx="6765073" cy="923330"/>
          </a:xfrm>
          <a:prstGeom prst="rect">
            <a:avLst/>
          </a:prstGeom>
          <a:noFill/>
        </p:spPr>
        <p:txBody>
          <a:bodyPr wrap="square" rtlCol="0">
            <a:spAutoFit/>
          </a:bodyPr>
          <a:lstStyle/>
          <a:p>
            <a:endParaRPr lang="fr-FR" dirty="0"/>
          </a:p>
          <a:p>
            <a:endParaRPr lang="fr-FR" dirty="0"/>
          </a:p>
          <a:p>
            <a:r>
              <a:rPr lang="fr-FR" dirty="0"/>
              <a:t>Date = </a:t>
            </a:r>
            <a:r>
              <a:rPr lang="el-GR" dirty="0">
                <a:solidFill>
                  <a:schemeClr val="accent4">
                    <a:lumMod val="75000"/>
                  </a:schemeClr>
                </a:solidFill>
              </a:rPr>
              <a:t>α</a:t>
            </a:r>
            <a:r>
              <a:rPr lang="fr-FR" dirty="0">
                <a:solidFill>
                  <a:schemeClr val="accent4">
                    <a:lumMod val="75000"/>
                  </a:schemeClr>
                </a:solidFill>
              </a:rPr>
              <a:t> + </a:t>
            </a:r>
            <a:r>
              <a:rPr lang="el-GR" dirty="0">
                <a:solidFill>
                  <a:schemeClr val="accent4">
                    <a:lumMod val="75000"/>
                  </a:schemeClr>
                </a:solidFill>
              </a:rPr>
              <a:t>β</a:t>
            </a:r>
            <a:r>
              <a:rPr lang="fr-FR" dirty="0">
                <a:solidFill>
                  <a:schemeClr val="accent4">
                    <a:lumMod val="75000"/>
                  </a:schemeClr>
                </a:solidFill>
              </a:rPr>
              <a:t> * </a:t>
            </a:r>
            <a:r>
              <a:rPr lang="fr-FR" dirty="0"/>
              <a:t>Température</a:t>
            </a:r>
          </a:p>
        </p:txBody>
      </p:sp>
      <p:sp>
        <p:nvSpPr>
          <p:cNvPr id="10" name="Rectangle 9"/>
          <p:cNvSpPr/>
          <p:nvPr/>
        </p:nvSpPr>
        <p:spPr>
          <a:xfrm>
            <a:off x="3339723" y="4233075"/>
            <a:ext cx="2249334" cy="646331"/>
          </a:xfrm>
          <a:prstGeom prst="rect">
            <a:avLst/>
          </a:prstGeom>
        </p:spPr>
        <p:txBody>
          <a:bodyPr wrap="none">
            <a:spAutoFit/>
          </a:bodyPr>
          <a:lstStyle/>
          <a:p>
            <a:r>
              <a:rPr lang="el-GR" dirty="0">
                <a:solidFill>
                  <a:schemeClr val="accent4">
                    <a:lumMod val="75000"/>
                  </a:schemeClr>
                </a:solidFill>
              </a:rPr>
              <a:t>α</a:t>
            </a:r>
            <a:r>
              <a:rPr lang="fr-FR" dirty="0">
                <a:solidFill>
                  <a:schemeClr val="accent4">
                    <a:lumMod val="75000"/>
                  </a:schemeClr>
                </a:solidFill>
              </a:rPr>
              <a:t> = 136,5 ; SE = 20,56 </a:t>
            </a:r>
          </a:p>
          <a:p>
            <a:r>
              <a:rPr lang="el-GR" dirty="0">
                <a:solidFill>
                  <a:schemeClr val="accent4">
                    <a:lumMod val="75000"/>
                  </a:schemeClr>
                </a:solidFill>
              </a:rPr>
              <a:t>β</a:t>
            </a:r>
            <a:r>
              <a:rPr lang="fr-FR" dirty="0">
                <a:solidFill>
                  <a:schemeClr val="accent4">
                    <a:lumMod val="75000"/>
                  </a:schemeClr>
                </a:solidFill>
              </a:rPr>
              <a:t> = -5,87 ; SE = 1,46</a:t>
            </a:r>
            <a:endParaRPr lang="fr-FR" dirty="0"/>
          </a:p>
        </p:txBody>
      </p:sp>
      <p:sp>
        <p:nvSpPr>
          <p:cNvPr id="13" name="Rectangle 12"/>
          <p:cNvSpPr/>
          <p:nvPr/>
        </p:nvSpPr>
        <p:spPr>
          <a:xfrm>
            <a:off x="1479395" y="5007337"/>
            <a:ext cx="7203873" cy="1754326"/>
          </a:xfrm>
          <a:prstGeom prst="rect">
            <a:avLst/>
          </a:prstGeom>
        </p:spPr>
        <p:txBody>
          <a:bodyPr wrap="square">
            <a:spAutoFit/>
          </a:bodyPr>
          <a:lstStyle/>
          <a:p>
            <a:r>
              <a:rPr lang="fr-FR" dirty="0"/>
              <a:t>Ce modèle est une </a:t>
            </a:r>
            <a:r>
              <a:rPr lang="fr-FR" b="1" dirty="0"/>
              <a:t>régression </a:t>
            </a:r>
            <a:r>
              <a:rPr lang="fr-FR" dirty="0"/>
              <a:t>: la quantification d’une relation entre une variable continue à expliquer et une variable continue explicative.</a:t>
            </a:r>
          </a:p>
          <a:p>
            <a:endParaRPr lang="fr-FR" b="1" dirty="0"/>
          </a:p>
          <a:p>
            <a:r>
              <a:rPr lang="fr-FR" dirty="0"/>
              <a:t>C’est un type de </a:t>
            </a:r>
            <a:r>
              <a:rPr lang="fr-FR" b="1" dirty="0"/>
              <a:t>modèle statistique</a:t>
            </a:r>
            <a:r>
              <a:rPr lang="fr-FR" dirty="0"/>
              <a:t>, car il se base sur une relation estimée à partir d’un échantillon de données, donc avec une incertitude.</a:t>
            </a:r>
          </a:p>
          <a:p>
            <a:endParaRPr lang="fr-FR" b="1" dirty="0"/>
          </a:p>
        </p:txBody>
      </p:sp>
      <p:sp>
        <p:nvSpPr>
          <p:cNvPr id="2" name="Espace réservé du numéro de diapositive 1">
            <a:extLst>
              <a:ext uri="{FF2B5EF4-FFF2-40B4-BE49-F238E27FC236}">
                <a16:creationId xmlns:a16="http://schemas.microsoft.com/office/drawing/2014/main" id="{FD4D7934-1D94-6767-6ECC-C8FAC98BA5F6}"/>
              </a:ext>
            </a:extLst>
          </p:cNvPr>
          <p:cNvSpPr>
            <a:spLocks noGrp="1"/>
          </p:cNvSpPr>
          <p:nvPr>
            <p:ph type="sldNum" sz="quarter" idx="12"/>
          </p:nvPr>
        </p:nvSpPr>
        <p:spPr/>
        <p:txBody>
          <a:bodyPr/>
          <a:lstStyle/>
          <a:p>
            <a:fld id="{04C8D40A-45DA-49FB-8D9A-B1F265F8EE6C}" type="slidenum">
              <a:rPr lang="fr-FR" smtClean="0"/>
              <a:t>33</a:t>
            </a:fld>
            <a:endParaRPr lang="fr-FR"/>
          </a:p>
        </p:txBody>
      </p:sp>
    </p:spTree>
    <p:extLst>
      <p:ext uri="{BB962C8B-B14F-4D97-AF65-F5344CB8AC3E}">
        <p14:creationId xmlns:p14="http://schemas.microsoft.com/office/powerpoint/2010/main" val="28572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4820" y="193287"/>
            <a:ext cx="3159140" cy="3115465"/>
          </a:xfrm>
          <a:prstGeom prst="rect">
            <a:avLst/>
          </a:prstGeom>
        </p:spPr>
      </p:pic>
      <p:sp>
        <p:nvSpPr>
          <p:cNvPr id="5" name="Rectangle 4"/>
          <p:cNvSpPr/>
          <p:nvPr/>
        </p:nvSpPr>
        <p:spPr>
          <a:xfrm>
            <a:off x="4112874" y="4105144"/>
            <a:ext cx="2249334" cy="646331"/>
          </a:xfrm>
          <a:prstGeom prst="rect">
            <a:avLst/>
          </a:prstGeom>
        </p:spPr>
        <p:txBody>
          <a:bodyPr wrap="none">
            <a:spAutoFit/>
          </a:bodyPr>
          <a:lstStyle/>
          <a:p>
            <a:r>
              <a:rPr lang="el-GR" dirty="0">
                <a:solidFill>
                  <a:schemeClr val="accent4">
                    <a:lumMod val="75000"/>
                  </a:schemeClr>
                </a:solidFill>
              </a:rPr>
              <a:t>α</a:t>
            </a:r>
            <a:r>
              <a:rPr lang="fr-FR" dirty="0">
                <a:solidFill>
                  <a:schemeClr val="accent4">
                    <a:lumMod val="75000"/>
                  </a:schemeClr>
                </a:solidFill>
              </a:rPr>
              <a:t> = 136,5 ; SE = 20,56 </a:t>
            </a:r>
          </a:p>
          <a:p>
            <a:r>
              <a:rPr lang="el-GR" dirty="0">
                <a:solidFill>
                  <a:schemeClr val="accent4">
                    <a:lumMod val="75000"/>
                  </a:schemeClr>
                </a:solidFill>
              </a:rPr>
              <a:t>β</a:t>
            </a:r>
            <a:r>
              <a:rPr lang="fr-FR" dirty="0">
                <a:solidFill>
                  <a:schemeClr val="accent4">
                    <a:lumMod val="75000"/>
                  </a:schemeClr>
                </a:solidFill>
              </a:rPr>
              <a:t> = -5,87 ; SE = 1,46</a:t>
            </a:r>
            <a:endParaRPr lang="fr-FR" dirty="0"/>
          </a:p>
        </p:txBody>
      </p:sp>
      <p:sp>
        <p:nvSpPr>
          <p:cNvPr id="7" name="ZoneTexte 6"/>
          <p:cNvSpPr txBox="1"/>
          <p:nvPr/>
        </p:nvSpPr>
        <p:spPr>
          <a:xfrm>
            <a:off x="2661423" y="3181814"/>
            <a:ext cx="6765073" cy="923330"/>
          </a:xfrm>
          <a:prstGeom prst="rect">
            <a:avLst/>
          </a:prstGeom>
          <a:noFill/>
        </p:spPr>
        <p:txBody>
          <a:bodyPr wrap="square" rtlCol="0">
            <a:spAutoFit/>
          </a:bodyPr>
          <a:lstStyle/>
          <a:p>
            <a:endParaRPr lang="fr-FR" dirty="0"/>
          </a:p>
          <a:p>
            <a:endParaRPr lang="fr-FR" dirty="0"/>
          </a:p>
          <a:p>
            <a:r>
              <a:rPr lang="fr-FR" dirty="0"/>
              <a:t>Date = </a:t>
            </a:r>
            <a:r>
              <a:rPr lang="el-GR" dirty="0">
                <a:solidFill>
                  <a:schemeClr val="accent4">
                    <a:lumMod val="75000"/>
                  </a:schemeClr>
                </a:solidFill>
              </a:rPr>
              <a:t>α</a:t>
            </a:r>
            <a:r>
              <a:rPr lang="fr-FR" dirty="0">
                <a:solidFill>
                  <a:schemeClr val="accent4">
                    <a:lumMod val="75000"/>
                  </a:schemeClr>
                </a:solidFill>
              </a:rPr>
              <a:t> + </a:t>
            </a:r>
            <a:r>
              <a:rPr lang="el-GR" dirty="0">
                <a:solidFill>
                  <a:schemeClr val="accent4">
                    <a:lumMod val="75000"/>
                  </a:schemeClr>
                </a:solidFill>
              </a:rPr>
              <a:t>β</a:t>
            </a:r>
            <a:r>
              <a:rPr lang="fr-FR" dirty="0">
                <a:solidFill>
                  <a:schemeClr val="accent4">
                    <a:lumMod val="75000"/>
                  </a:schemeClr>
                </a:solidFill>
              </a:rPr>
              <a:t> * </a:t>
            </a:r>
            <a:r>
              <a:rPr lang="fr-FR" dirty="0"/>
              <a:t>Température</a:t>
            </a:r>
          </a:p>
        </p:txBody>
      </p:sp>
      <p:sp>
        <p:nvSpPr>
          <p:cNvPr id="8" name="ZoneTexte 7"/>
          <p:cNvSpPr txBox="1"/>
          <p:nvPr/>
        </p:nvSpPr>
        <p:spPr>
          <a:xfrm>
            <a:off x="1077952" y="5151863"/>
            <a:ext cx="3337932" cy="369332"/>
          </a:xfrm>
          <a:prstGeom prst="rect">
            <a:avLst/>
          </a:prstGeom>
          <a:noFill/>
        </p:spPr>
        <p:txBody>
          <a:bodyPr wrap="square" rtlCol="0">
            <a:spAutoFit/>
          </a:bodyPr>
          <a:lstStyle/>
          <a:p>
            <a:r>
              <a:rPr lang="fr-FR" dirty="0"/>
              <a:t>Que peut-on faire de ce </a:t>
            </a:r>
            <a:r>
              <a:rPr lang="fr-FR" b="1" dirty="0"/>
              <a:t>modèle</a:t>
            </a:r>
            <a:r>
              <a:rPr lang="fr-FR" dirty="0"/>
              <a:t>?</a:t>
            </a:r>
          </a:p>
        </p:txBody>
      </p:sp>
      <p:sp>
        <p:nvSpPr>
          <p:cNvPr id="2" name="Espace réservé du numéro de diapositive 1">
            <a:extLst>
              <a:ext uri="{FF2B5EF4-FFF2-40B4-BE49-F238E27FC236}">
                <a16:creationId xmlns:a16="http://schemas.microsoft.com/office/drawing/2014/main" id="{0501680B-A500-4DA2-33E0-49143FE64713}"/>
              </a:ext>
            </a:extLst>
          </p:cNvPr>
          <p:cNvSpPr>
            <a:spLocks noGrp="1"/>
          </p:cNvSpPr>
          <p:nvPr>
            <p:ph type="sldNum" sz="quarter" idx="12"/>
          </p:nvPr>
        </p:nvSpPr>
        <p:spPr/>
        <p:txBody>
          <a:bodyPr/>
          <a:lstStyle/>
          <a:p>
            <a:fld id="{04C8D40A-45DA-49FB-8D9A-B1F265F8EE6C}" type="slidenum">
              <a:rPr lang="fr-FR" smtClean="0"/>
              <a:t>34</a:t>
            </a:fld>
            <a:endParaRPr lang="fr-FR"/>
          </a:p>
        </p:txBody>
      </p:sp>
    </p:spTree>
    <p:extLst>
      <p:ext uri="{BB962C8B-B14F-4D97-AF65-F5344CB8AC3E}">
        <p14:creationId xmlns:p14="http://schemas.microsoft.com/office/powerpoint/2010/main" val="1723909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4820" y="193287"/>
            <a:ext cx="3159140" cy="3115465"/>
          </a:xfrm>
          <a:prstGeom prst="rect">
            <a:avLst/>
          </a:prstGeom>
        </p:spPr>
      </p:pic>
      <p:sp>
        <p:nvSpPr>
          <p:cNvPr id="5" name="Rectangle 4"/>
          <p:cNvSpPr/>
          <p:nvPr/>
        </p:nvSpPr>
        <p:spPr>
          <a:xfrm>
            <a:off x="4112874" y="4105144"/>
            <a:ext cx="2249334" cy="646331"/>
          </a:xfrm>
          <a:prstGeom prst="rect">
            <a:avLst/>
          </a:prstGeom>
        </p:spPr>
        <p:txBody>
          <a:bodyPr wrap="none">
            <a:spAutoFit/>
          </a:bodyPr>
          <a:lstStyle/>
          <a:p>
            <a:r>
              <a:rPr lang="el-GR" dirty="0">
                <a:solidFill>
                  <a:schemeClr val="accent4">
                    <a:lumMod val="75000"/>
                  </a:schemeClr>
                </a:solidFill>
              </a:rPr>
              <a:t>α</a:t>
            </a:r>
            <a:r>
              <a:rPr lang="fr-FR" dirty="0">
                <a:solidFill>
                  <a:schemeClr val="accent4">
                    <a:lumMod val="75000"/>
                  </a:schemeClr>
                </a:solidFill>
              </a:rPr>
              <a:t> = 136,5 ; SE = 20,56 </a:t>
            </a:r>
          </a:p>
          <a:p>
            <a:r>
              <a:rPr lang="el-GR" dirty="0">
                <a:solidFill>
                  <a:schemeClr val="accent4">
                    <a:lumMod val="75000"/>
                  </a:schemeClr>
                </a:solidFill>
              </a:rPr>
              <a:t>β</a:t>
            </a:r>
            <a:r>
              <a:rPr lang="fr-FR" dirty="0">
                <a:solidFill>
                  <a:schemeClr val="accent4">
                    <a:lumMod val="75000"/>
                  </a:schemeClr>
                </a:solidFill>
              </a:rPr>
              <a:t> = -5,87 ; SE = 1,46</a:t>
            </a:r>
            <a:endParaRPr lang="fr-FR" dirty="0"/>
          </a:p>
        </p:txBody>
      </p:sp>
      <p:sp>
        <p:nvSpPr>
          <p:cNvPr id="7" name="ZoneTexte 6"/>
          <p:cNvSpPr txBox="1"/>
          <p:nvPr/>
        </p:nvSpPr>
        <p:spPr>
          <a:xfrm>
            <a:off x="2661423" y="3181814"/>
            <a:ext cx="6765073" cy="923330"/>
          </a:xfrm>
          <a:prstGeom prst="rect">
            <a:avLst/>
          </a:prstGeom>
          <a:noFill/>
        </p:spPr>
        <p:txBody>
          <a:bodyPr wrap="square" rtlCol="0">
            <a:spAutoFit/>
          </a:bodyPr>
          <a:lstStyle/>
          <a:p>
            <a:endParaRPr lang="fr-FR" dirty="0"/>
          </a:p>
          <a:p>
            <a:endParaRPr lang="fr-FR" dirty="0"/>
          </a:p>
          <a:p>
            <a:r>
              <a:rPr lang="fr-FR" dirty="0"/>
              <a:t>Date = </a:t>
            </a:r>
            <a:r>
              <a:rPr lang="el-GR" dirty="0">
                <a:solidFill>
                  <a:schemeClr val="accent4">
                    <a:lumMod val="75000"/>
                  </a:schemeClr>
                </a:solidFill>
              </a:rPr>
              <a:t>α</a:t>
            </a:r>
            <a:r>
              <a:rPr lang="fr-FR" dirty="0">
                <a:solidFill>
                  <a:schemeClr val="accent4">
                    <a:lumMod val="75000"/>
                  </a:schemeClr>
                </a:solidFill>
              </a:rPr>
              <a:t> + </a:t>
            </a:r>
            <a:r>
              <a:rPr lang="el-GR" dirty="0">
                <a:solidFill>
                  <a:schemeClr val="accent4">
                    <a:lumMod val="75000"/>
                  </a:schemeClr>
                </a:solidFill>
              </a:rPr>
              <a:t>β</a:t>
            </a:r>
            <a:r>
              <a:rPr lang="fr-FR" dirty="0">
                <a:solidFill>
                  <a:schemeClr val="accent4">
                    <a:lumMod val="75000"/>
                  </a:schemeClr>
                </a:solidFill>
              </a:rPr>
              <a:t> * </a:t>
            </a:r>
            <a:r>
              <a:rPr lang="fr-FR" dirty="0"/>
              <a:t>Température</a:t>
            </a:r>
          </a:p>
        </p:txBody>
      </p:sp>
      <p:sp>
        <p:nvSpPr>
          <p:cNvPr id="8" name="ZoneTexte 7"/>
          <p:cNvSpPr txBox="1"/>
          <p:nvPr/>
        </p:nvSpPr>
        <p:spPr>
          <a:xfrm>
            <a:off x="1077952" y="5151863"/>
            <a:ext cx="3337932" cy="369332"/>
          </a:xfrm>
          <a:prstGeom prst="rect">
            <a:avLst/>
          </a:prstGeom>
          <a:noFill/>
        </p:spPr>
        <p:txBody>
          <a:bodyPr wrap="square" rtlCol="0">
            <a:spAutoFit/>
          </a:bodyPr>
          <a:lstStyle/>
          <a:p>
            <a:r>
              <a:rPr lang="fr-FR" dirty="0"/>
              <a:t>Que peut-on faire de ce </a:t>
            </a:r>
            <a:r>
              <a:rPr lang="fr-FR" b="1" dirty="0"/>
              <a:t>modèle</a:t>
            </a:r>
            <a:r>
              <a:rPr lang="fr-FR" dirty="0"/>
              <a:t>?</a:t>
            </a:r>
          </a:p>
        </p:txBody>
      </p:sp>
      <p:sp>
        <p:nvSpPr>
          <p:cNvPr id="6" name="ZoneTexte 5"/>
          <p:cNvSpPr txBox="1"/>
          <p:nvPr/>
        </p:nvSpPr>
        <p:spPr>
          <a:xfrm>
            <a:off x="4259766" y="5547867"/>
            <a:ext cx="4809893" cy="1415772"/>
          </a:xfrm>
          <a:prstGeom prst="rect">
            <a:avLst/>
          </a:prstGeom>
          <a:noFill/>
        </p:spPr>
        <p:txBody>
          <a:bodyPr wrap="square" rtlCol="0">
            <a:spAutoFit/>
          </a:bodyPr>
          <a:lstStyle/>
          <a:p>
            <a:r>
              <a:rPr lang="fr-FR" b="1" dirty="0"/>
              <a:t>Interpréter : </a:t>
            </a:r>
            <a:r>
              <a:rPr lang="fr-FR" sz="1600" dirty="0"/>
              <a:t>plus il fait chaud en fin d’hiver, plus les crapauds sortent tôt de leur hibernation.</a:t>
            </a:r>
          </a:p>
          <a:p>
            <a:endParaRPr lang="fr-FR" sz="1600" dirty="0"/>
          </a:p>
          <a:p>
            <a:r>
              <a:rPr lang="fr-FR" sz="1600" dirty="0">
                <a:sym typeface="Wingdings" panose="05000000000000000000" pitchFamily="2" charset="2"/>
              </a:rPr>
              <a:t> On corrobore l’hypothèse biologique</a:t>
            </a:r>
            <a:r>
              <a:rPr lang="fr-FR" sz="1600" dirty="0"/>
              <a:t> </a:t>
            </a:r>
          </a:p>
          <a:p>
            <a:r>
              <a:rPr lang="fr-FR" b="1" dirty="0"/>
              <a:t>  </a:t>
            </a:r>
            <a:r>
              <a:rPr lang="fr-FR" dirty="0"/>
              <a:t> </a:t>
            </a:r>
          </a:p>
        </p:txBody>
      </p:sp>
      <p:sp>
        <p:nvSpPr>
          <p:cNvPr id="2" name="Espace réservé du numéro de diapositive 1">
            <a:extLst>
              <a:ext uri="{FF2B5EF4-FFF2-40B4-BE49-F238E27FC236}">
                <a16:creationId xmlns:a16="http://schemas.microsoft.com/office/drawing/2014/main" id="{9FA1E3C3-32D3-465D-7150-BB5F890441D5}"/>
              </a:ext>
            </a:extLst>
          </p:cNvPr>
          <p:cNvSpPr>
            <a:spLocks noGrp="1"/>
          </p:cNvSpPr>
          <p:nvPr>
            <p:ph type="sldNum" sz="quarter" idx="12"/>
          </p:nvPr>
        </p:nvSpPr>
        <p:spPr/>
        <p:txBody>
          <a:bodyPr/>
          <a:lstStyle/>
          <a:p>
            <a:fld id="{04C8D40A-45DA-49FB-8D9A-B1F265F8EE6C}" type="slidenum">
              <a:rPr lang="fr-FR" smtClean="0"/>
              <a:t>35</a:t>
            </a:fld>
            <a:endParaRPr lang="fr-FR"/>
          </a:p>
        </p:txBody>
      </p:sp>
    </p:spTree>
    <p:extLst>
      <p:ext uri="{BB962C8B-B14F-4D97-AF65-F5344CB8AC3E}">
        <p14:creationId xmlns:p14="http://schemas.microsoft.com/office/powerpoint/2010/main" val="841296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4820" y="193287"/>
            <a:ext cx="3159140" cy="3115465"/>
          </a:xfrm>
          <a:prstGeom prst="rect">
            <a:avLst/>
          </a:prstGeom>
        </p:spPr>
      </p:pic>
      <p:sp>
        <p:nvSpPr>
          <p:cNvPr id="5" name="Rectangle 4"/>
          <p:cNvSpPr/>
          <p:nvPr/>
        </p:nvSpPr>
        <p:spPr>
          <a:xfrm>
            <a:off x="4112874" y="4105144"/>
            <a:ext cx="2249334" cy="646331"/>
          </a:xfrm>
          <a:prstGeom prst="rect">
            <a:avLst/>
          </a:prstGeom>
        </p:spPr>
        <p:txBody>
          <a:bodyPr wrap="none">
            <a:spAutoFit/>
          </a:bodyPr>
          <a:lstStyle/>
          <a:p>
            <a:r>
              <a:rPr lang="el-GR" dirty="0">
                <a:solidFill>
                  <a:schemeClr val="accent4">
                    <a:lumMod val="75000"/>
                  </a:schemeClr>
                </a:solidFill>
              </a:rPr>
              <a:t>α</a:t>
            </a:r>
            <a:r>
              <a:rPr lang="fr-FR" dirty="0">
                <a:solidFill>
                  <a:schemeClr val="accent4">
                    <a:lumMod val="75000"/>
                  </a:schemeClr>
                </a:solidFill>
              </a:rPr>
              <a:t> = 136,5 ; SE = 20,56 </a:t>
            </a:r>
          </a:p>
          <a:p>
            <a:r>
              <a:rPr lang="el-GR" dirty="0">
                <a:solidFill>
                  <a:schemeClr val="accent4">
                    <a:lumMod val="75000"/>
                  </a:schemeClr>
                </a:solidFill>
              </a:rPr>
              <a:t>β</a:t>
            </a:r>
            <a:r>
              <a:rPr lang="fr-FR" dirty="0">
                <a:solidFill>
                  <a:schemeClr val="accent4">
                    <a:lumMod val="75000"/>
                  </a:schemeClr>
                </a:solidFill>
              </a:rPr>
              <a:t> = -5,87 ; SE = 1,46</a:t>
            </a:r>
            <a:endParaRPr lang="fr-FR" dirty="0"/>
          </a:p>
        </p:txBody>
      </p:sp>
      <p:sp>
        <p:nvSpPr>
          <p:cNvPr id="7" name="ZoneTexte 6"/>
          <p:cNvSpPr txBox="1"/>
          <p:nvPr/>
        </p:nvSpPr>
        <p:spPr>
          <a:xfrm>
            <a:off x="2661423" y="3181814"/>
            <a:ext cx="6765073" cy="923330"/>
          </a:xfrm>
          <a:prstGeom prst="rect">
            <a:avLst/>
          </a:prstGeom>
          <a:noFill/>
        </p:spPr>
        <p:txBody>
          <a:bodyPr wrap="square" rtlCol="0">
            <a:spAutoFit/>
          </a:bodyPr>
          <a:lstStyle/>
          <a:p>
            <a:endParaRPr lang="fr-FR" dirty="0"/>
          </a:p>
          <a:p>
            <a:endParaRPr lang="fr-FR" dirty="0"/>
          </a:p>
          <a:p>
            <a:r>
              <a:rPr lang="fr-FR" dirty="0"/>
              <a:t>Date = </a:t>
            </a:r>
            <a:r>
              <a:rPr lang="el-GR" dirty="0">
                <a:solidFill>
                  <a:schemeClr val="accent4">
                    <a:lumMod val="75000"/>
                  </a:schemeClr>
                </a:solidFill>
              </a:rPr>
              <a:t>α</a:t>
            </a:r>
            <a:r>
              <a:rPr lang="fr-FR" dirty="0">
                <a:solidFill>
                  <a:schemeClr val="accent4">
                    <a:lumMod val="75000"/>
                  </a:schemeClr>
                </a:solidFill>
              </a:rPr>
              <a:t> + </a:t>
            </a:r>
            <a:r>
              <a:rPr lang="el-GR" dirty="0">
                <a:solidFill>
                  <a:schemeClr val="accent4">
                    <a:lumMod val="75000"/>
                  </a:schemeClr>
                </a:solidFill>
              </a:rPr>
              <a:t>β</a:t>
            </a:r>
            <a:r>
              <a:rPr lang="fr-FR" dirty="0">
                <a:solidFill>
                  <a:schemeClr val="accent4">
                    <a:lumMod val="75000"/>
                  </a:schemeClr>
                </a:solidFill>
              </a:rPr>
              <a:t> * </a:t>
            </a:r>
            <a:r>
              <a:rPr lang="fr-FR" dirty="0"/>
              <a:t>Température</a:t>
            </a:r>
          </a:p>
        </p:txBody>
      </p:sp>
      <p:sp>
        <p:nvSpPr>
          <p:cNvPr id="8" name="ZoneTexte 7"/>
          <p:cNvSpPr txBox="1"/>
          <p:nvPr/>
        </p:nvSpPr>
        <p:spPr>
          <a:xfrm>
            <a:off x="1077952" y="5151863"/>
            <a:ext cx="3337932" cy="369332"/>
          </a:xfrm>
          <a:prstGeom prst="rect">
            <a:avLst/>
          </a:prstGeom>
          <a:noFill/>
        </p:spPr>
        <p:txBody>
          <a:bodyPr wrap="square" rtlCol="0">
            <a:spAutoFit/>
          </a:bodyPr>
          <a:lstStyle/>
          <a:p>
            <a:r>
              <a:rPr lang="fr-FR" dirty="0"/>
              <a:t>Que peut-on faire de ce </a:t>
            </a:r>
            <a:r>
              <a:rPr lang="fr-FR" b="1" dirty="0"/>
              <a:t>modèle</a:t>
            </a:r>
            <a:r>
              <a:rPr lang="fr-FR" dirty="0"/>
              <a:t>?</a:t>
            </a:r>
          </a:p>
        </p:txBody>
      </p:sp>
      <p:sp>
        <p:nvSpPr>
          <p:cNvPr id="6" name="ZoneTexte 5"/>
          <p:cNvSpPr txBox="1"/>
          <p:nvPr/>
        </p:nvSpPr>
        <p:spPr>
          <a:xfrm>
            <a:off x="4259766" y="5547867"/>
            <a:ext cx="4809893" cy="1107996"/>
          </a:xfrm>
          <a:prstGeom prst="rect">
            <a:avLst/>
          </a:prstGeom>
          <a:noFill/>
        </p:spPr>
        <p:txBody>
          <a:bodyPr wrap="square" rtlCol="0">
            <a:spAutoFit/>
          </a:bodyPr>
          <a:lstStyle/>
          <a:p>
            <a:r>
              <a:rPr lang="fr-FR" b="1" dirty="0"/>
              <a:t>Prédire : </a:t>
            </a:r>
            <a:r>
              <a:rPr lang="fr-FR" sz="1600" dirty="0"/>
              <a:t>s’il fait 12°C, les premiers crapauds devraient sortir autour de : </a:t>
            </a:r>
            <a:r>
              <a:rPr lang="fr-FR" sz="1600" dirty="0">
                <a:solidFill>
                  <a:schemeClr val="accent4">
                    <a:lumMod val="75000"/>
                  </a:schemeClr>
                </a:solidFill>
              </a:rPr>
              <a:t>136,5-5,87</a:t>
            </a:r>
            <a:r>
              <a:rPr lang="fr-FR" sz="1600" dirty="0"/>
              <a:t>*12 = </a:t>
            </a:r>
            <a:r>
              <a:rPr lang="fr-FR" sz="1600" b="1" dirty="0"/>
              <a:t> </a:t>
            </a:r>
            <a:r>
              <a:rPr lang="fr-FR" sz="1600" dirty="0"/>
              <a:t>66,06</a:t>
            </a:r>
            <a:r>
              <a:rPr lang="fr-FR" sz="1600" b="1" dirty="0"/>
              <a:t> </a:t>
            </a:r>
            <a:r>
              <a:rPr lang="fr-FR" sz="1600" dirty="0"/>
              <a:t> jours (le 6 mars), avec un intervalle de confiance à 95% de 58,6 à 73,5 jours (entre le 28 février et le 14 mars)</a:t>
            </a:r>
          </a:p>
        </p:txBody>
      </p:sp>
      <p:cxnSp>
        <p:nvCxnSpPr>
          <p:cNvPr id="9" name="Connecteur droit avec flèche 8"/>
          <p:cNvCxnSpPr/>
          <p:nvPr/>
        </p:nvCxnSpPr>
        <p:spPr>
          <a:xfrm flipV="1">
            <a:off x="3494049" y="1226634"/>
            <a:ext cx="0" cy="1553737"/>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a:extLst>
              <a:ext uri="{FF2B5EF4-FFF2-40B4-BE49-F238E27FC236}">
                <a16:creationId xmlns:a16="http://schemas.microsoft.com/office/drawing/2014/main" id="{C43F758A-9DC4-27BD-DD45-056877A0C04D}"/>
              </a:ext>
            </a:extLst>
          </p:cNvPr>
          <p:cNvSpPr>
            <a:spLocks noGrp="1"/>
          </p:cNvSpPr>
          <p:nvPr>
            <p:ph type="sldNum" sz="quarter" idx="12"/>
          </p:nvPr>
        </p:nvSpPr>
        <p:spPr/>
        <p:txBody>
          <a:bodyPr/>
          <a:lstStyle/>
          <a:p>
            <a:fld id="{04C8D40A-45DA-49FB-8D9A-B1F265F8EE6C}" type="slidenum">
              <a:rPr lang="fr-FR" smtClean="0"/>
              <a:t>36</a:t>
            </a:fld>
            <a:endParaRPr lang="fr-FR"/>
          </a:p>
        </p:txBody>
      </p:sp>
    </p:spTree>
    <p:extLst>
      <p:ext uri="{BB962C8B-B14F-4D97-AF65-F5344CB8AC3E}">
        <p14:creationId xmlns:p14="http://schemas.microsoft.com/office/powerpoint/2010/main" val="4184332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4820" y="193287"/>
            <a:ext cx="3159140" cy="3115465"/>
          </a:xfrm>
          <a:prstGeom prst="rect">
            <a:avLst/>
          </a:prstGeom>
        </p:spPr>
      </p:pic>
      <p:sp>
        <p:nvSpPr>
          <p:cNvPr id="5" name="Rectangle 4"/>
          <p:cNvSpPr/>
          <p:nvPr/>
        </p:nvSpPr>
        <p:spPr>
          <a:xfrm>
            <a:off x="4112874" y="4105144"/>
            <a:ext cx="2249334" cy="646331"/>
          </a:xfrm>
          <a:prstGeom prst="rect">
            <a:avLst/>
          </a:prstGeom>
        </p:spPr>
        <p:txBody>
          <a:bodyPr wrap="none">
            <a:spAutoFit/>
          </a:bodyPr>
          <a:lstStyle/>
          <a:p>
            <a:r>
              <a:rPr lang="el-GR" dirty="0">
                <a:solidFill>
                  <a:schemeClr val="accent4">
                    <a:lumMod val="75000"/>
                  </a:schemeClr>
                </a:solidFill>
              </a:rPr>
              <a:t>α</a:t>
            </a:r>
            <a:r>
              <a:rPr lang="fr-FR" dirty="0">
                <a:solidFill>
                  <a:schemeClr val="accent4">
                    <a:lumMod val="75000"/>
                  </a:schemeClr>
                </a:solidFill>
              </a:rPr>
              <a:t> = 136,5 ; SE = 20,56 </a:t>
            </a:r>
          </a:p>
          <a:p>
            <a:r>
              <a:rPr lang="el-GR" dirty="0">
                <a:solidFill>
                  <a:schemeClr val="accent4">
                    <a:lumMod val="75000"/>
                  </a:schemeClr>
                </a:solidFill>
              </a:rPr>
              <a:t>β</a:t>
            </a:r>
            <a:r>
              <a:rPr lang="fr-FR" dirty="0">
                <a:solidFill>
                  <a:schemeClr val="accent4">
                    <a:lumMod val="75000"/>
                  </a:schemeClr>
                </a:solidFill>
              </a:rPr>
              <a:t> = -5,87 ; SE = 1,46</a:t>
            </a:r>
            <a:endParaRPr lang="fr-FR" dirty="0"/>
          </a:p>
        </p:txBody>
      </p:sp>
      <p:sp>
        <p:nvSpPr>
          <p:cNvPr id="7" name="ZoneTexte 6"/>
          <p:cNvSpPr txBox="1"/>
          <p:nvPr/>
        </p:nvSpPr>
        <p:spPr>
          <a:xfrm>
            <a:off x="2661423" y="3181814"/>
            <a:ext cx="6765073" cy="923330"/>
          </a:xfrm>
          <a:prstGeom prst="rect">
            <a:avLst/>
          </a:prstGeom>
          <a:noFill/>
        </p:spPr>
        <p:txBody>
          <a:bodyPr wrap="square" rtlCol="0">
            <a:spAutoFit/>
          </a:bodyPr>
          <a:lstStyle/>
          <a:p>
            <a:endParaRPr lang="fr-FR" dirty="0"/>
          </a:p>
          <a:p>
            <a:endParaRPr lang="fr-FR" dirty="0"/>
          </a:p>
          <a:p>
            <a:r>
              <a:rPr lang="fr-FR" dirty="0"/>
              <a:t>Date = </a:t>
            </a:r>
            <a:r>
              <a:rPr lang="el-GR" dirty="0">
                <a:solidFill>
                  <a:schemeClr val="accent4">
                    <a:lumMod val="75000"/>
                  </a:schemeClr>
                </a:solidFill>
              </a:rPr>
              <a:t>α</a:t>
            </a:r>
            <a:r>
              <a:rPr lang="fr-FR" dirty="0">
                <a:solidFill>
                  <a:schemeClr val="accent4">
                    <a:lumMod val="75000"/>
                  </a:schemeClr>
                </a:solidFill>
              </a:rPr>
              <a:t> + </a:t>
            </a:r>
            <a:r>
              <a:rPr lang="el-GR" dirty="0">
                <a:solidFill>
                  <a:schemeClr val="accent4">
                    <a:lumMod val="75000"/>
                  </a:schemeClr>
                </a:solidFill>
              </a:rPr>
              <a:t>β</a:t>
            </a:r>
            <a:r>
              <a:rPr lang="fr-FR" dirty="0">
                <a:solidFill>
                  <a:schemeClr val="accent4">
                    <a:lumMod val="75000"/>
                  </a:schemeClr>
                </a:solidFill>
              </a:rPr>
              <a:t> * </a:t>
            </a:r>
            <a:r>
              <a:rPr lang="fr-FR" dirty="0"/>
              <a:t>Température</a:t>
            </a:r>
          </a:p>
        </p:txBody>
      </p:sp>
      <p:sp>
        <p:nvSpPr>
          <p:cNvPr id="8" name="ZoneTexte 7"/>
          <p:cNvSpPr txBox="1"/>
          <p:nvPr/>
        </p:nvSpPr>
        <p:spPr>
          <a:xfrm>
            <a:off x="133815" y="5178535"/>
            <a:ext cx="4088782" cy="369332"/>
          </a:xfrm>
          <a:prstGeom prst="rect">
            <a:avLst/>
          </a:prstGeom>
          <a:noFill/>
        </p:spPr>
        <p:txBody>
          <a:bodyPr wrap="square" rtlCol="0">
            <a:spAutoFit/>
          </a:bodyPr>
          <a:lstStyle/>
          <a:p>
            <a:r>
              <a:rPr lang="fr-FR" dirty="0"/>
              <a:t>Que ne peut-on pas faire de ce </a:t>
            </a:r>
            <a:r>
              <a:rPr lang="fr-FR" b="1" dirty="0"/>
              <a:t>modèle</a:t>
            </a:r>
            <a:r>
              <a:rPr lang="fr-FR" dirty="0"/>
              <a:t>?</a:t>
            </a:r>
          </a:p>
        </p:txBody>
      </p:sp>
      <p:sp>
        <p:nvSpPr>
          <p:cNvPr id="6" name="ZoneTexte 5"/>
          <p:cNvSpPr txBox="1"/>
          <p:nvPr/>
        </p:nvSpPr>
        <p:spPr>
          <a:xfrm>
            <a:off x="3984702" y="5547867"/>
            <a:ext cx="5084957" cy="923330"/>
          </a:xfrm>
          <a:prstGeom prst="rect">
            <a:avLst/>
          </a:prstGeom>
          <a:noFill/>
        </p:spPr>
        <p:txBody>
          <a:bodyPr wrap="square" rtlCol="0">
            <a:spAutoFit/>
          </a:bodyPr>
          <a:lstStyle/>
          <a:p>
            <a:r>
              <a:rPr lang="fr-FR" b="1" dirty="0"/>
              <a:t>Inférer une causalité : </a:t>
            </a:r>
            <a:r>
              <a:rPr lang="fr-FR" dirty="0"/>
              <a:t>on ne peut pas dire que c’est la température qui fait directement sortir les crapauds d’hibernation – juste que les deux sont liés</a:t>
            </a:r>
            <a:endParaRPr lang="fr-FR" sz="1600" dirty="0"/>
          </a:p>
        </p:txBody>
      </p:sp>
      <p:sp>
        <p:nvSpPr>
          <p:cNvPr id="2" name="Espace réservé du numéro de diapositive 1">
            <a:extLst>
              <a:ext uri="{FF2B5EF4-FFF2-40B4-BE49-F238E27FC236}">
                <a16:creationId xmlns:a16="http://schemas.microsoft.com/office/drawing/2014/main" id="{6D34120B-8E1B-A66F-5E07-4A56E3EC89FF}"/>
              </a:ext>
            </a:extLst>
          </p:cNvPr>
          <p:cNvSpPr>
            <a:spLocks noGrp="1"/>
          </p:cNvSpPr>
          <p:nvPr>
            <p:ph type="sldNum" sz="quarter" idx="12"/>
          </p:nvPr>
        </p:nvSpPr>
        <p:spPr/>
        <p:txBody>
          <a:bodyPr/>
          <a:lstStyle/>
          <a:p>
            <a:fld id="{04C8D40A-45DA-49FB-8D9A-B1F265F8EE6C}" type="slidenum">
              <a:rPr lang="fr-FR" smtClean="0"/>
              <a:t>37</a:t>
            </a:fld>
            <a:endParaRPr lang="fr-FR"/>
          </a:p>
        </p:txBody>
      </p:sp>
    </p:spTree>
    <p:extLst>
      <p:ext uri="{BB962C8B-B14F-4D97-AF65-F5344CB8AC3E}">
        <p14:creationId xmlns:p14="http://schemas.microsoft.com/office/powerpoint/2010/main" val="1964093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4820" y="193287"/>
            <a:ext cx="3159140" cy="3115465"/>
          </a:xfrm>
          <a:prstGeom prst="rect">
            <a:avLst/>
          </a:prstGeom>
        </p:spPr>
      </p:pic>
      <p:sp>
        <p:nvSpPr>
          <p:cNvPr id="5" name="Rectangle 4"/>
          <p:cNvSpPr/>
          <p:nvPr/>
        </p:nvSpPr>
        <p:spPr>
          <a:xfrm>
            <a:off x="4112874" y="4105144"/>
            <a:ext cx="2249334" cy="646331"/>
          </a:xfrm>
          <a:prstGeom prst="rect">
            <a:avLst/>
          </a:prstGeom>
        </p:spPr>
        <p:txBody>
          <a:bodyPr wrap="none">
            <a:spAutoFit/>
          </a:bodyPr>
          <a:lstStyle/>
          <a:p>
            <a:r>
              <a:rPr lang="el-GR" dirty="0">
                <a:solidFill>
                  <a:schemeClr val="accent4">
                    <a:lumMod val="75000"/>
                  </a:schemeClr>
                </a:solidFill>
              </a:rPr>
              <a:t>α</a:t>
            </a:r>
            <a:r>
              <a:rPr lang="fr-FR" dirty="0">
                <a:solidFill>
                  <a:schemeClr val="accent4">
                    <a:lumMod val="75000"/>
                  </a:schemeClr>
                </a:solidFill>
              </a:rPr>
              <a:t> = 136,5 ; SE = 20,56 </a:t>
            </a:r>
          </a:p>
          <a:p>
            <a:r>
              <a:rPr lang="el-GR" dirty="0">
                <a:solidFill>
                  <a:schemeClr val="accent4">
                    <a:lumMod val="75000"/>
                  </a:schemeClr>
                </a:solidFill>
              </a:rPr>
              <a:t>β</a:t>
            </a:r>
            <a:r>
              <a:rPr lang="fr-FR" dirty="0">
                <a:solidFill>
                  <a:schemeClr val="accent4">
                    <a:lumMod val="75000"/>
                  </a:schemeClr>
                </a:solidFill>
              </a:rPr>
              <a:t> = -5,87 ; SE = 1,46</a:t>
            </a:r>
            <a:endParaRPr lang="fr-FR" dirty="0"/>
          </a:p>
        </p:txBody>
      </p:sp>
      <p:sp>
        <p:nvSpPr>
          <p:cNvPr id="7" name="ZoneTexte 6"/>
          <p:cNvSpPr txBox="1"/>
          <p:nvPr/>
        </p:nvSpPr>
        <p:spPr>
          <a:xfrm>
            <a:off x="2661423" y="3181814"/>
            <a:ext cx="6765073" cy="923330"/>
          </a:xfrm>
          <a:prstGeom prst="rect">
            <a:avLst/>
          </a:prstGeom>
          <a:noFill/>
        </p:spPr>
        <p:txBody>
          <a:bodyPr wrap="square" rtlCol="0">
            <a:spAutoFit/>
          </a:bodyPr>
          <a:lstStyle/>
          <a:p>
            <a:endParaRPr lang="fr-FR" dirty="0"/>
          </a:p>
          <a:p>
            <a:endParaRPr lang="fr-FR" dirty="0"/>
          </a:p>
          <a:p>
            <a:r>
              <a:rPr lang="fr-FR" dirty="0"/>
              <a:t>Date = </a:t>
            </a:r>
            <a:r>
              <a:rPr lang="el-GR" dirty="0">
                <a:solidFill>
                  <a:schemeClr val="accent4">
                    <a:lumMod val="75000"/>
                  </a:schemeClr>
                </a:solidFill>
              </a:rPr>
              <a:t>α</a:t>
            </a:r>
            <a:r>
              <a:rPr lang="fr-FR" dirty="0">
                <a:solidFill>
                  <a:schemeClr val="accent4">
                    <a:lumMod val="75000"/>
                  </a:schemeClr>
                </a:solidFill>
              </a:rPr>
              <a:t> + </a:t>
            </a:r>
            <a:r>
              <a:rPr lang="el-GR" dirty="0">
                <a:solidFill>
                  <a:schemeClr val="accent4">
                    <a:lumMod val="75000"/>
                  </a:schemeClr>
                </a:solidFill>
              </a:rPr>
              <a:t>β</a:t>
            </a:r>
            <a:r>
              <a:rPr lang="fr-FR" dirty="0">
                <a:solidFill>
                  <a:schemeClr val="accent4">
                    <a:lumMod val="75000"/>
                  </a:schemeClr>
                </a:solidFill>
              </a:rPr>
              <a:t> * </a:t>
            </a:r>
            <a:r>
              <a:rPr lang="fr-FR" dirty="0"/>
              <a:t>Température</a:t>
            </a:r>
          </a:p>
        </p:txBody>
      </p:sp>
      <p:sp>
        <p:nvSpPr>
          <p:cNvPr id="8" name="ZoneTexte 7"/>
          <p:cNvSpPr txBox="1"/>
          <p:nvPr/>
        </p:nvSpPr>
        <p:spPr>
          <a:xfrm>
            <a:off x="133815" y="5178535"/>
            <a:ext cx="4088782" cy="369332"/>
          </a:xfrm>
          <a:prstGeom prst="rect">
            <a:avLst/>
          </a:prstGeom>
          <a:noFill/>
        </p:spPr>
        <p:txBody>
          <a:bodyPr wrap="square" rtlCol="0">
            <a:spAutoFit/>
          </a:bodyPr>
          <a:lstStyle/>
          <a:p>
            <a:r>
              <a:rPr lang="fr-FR" dirty="0"/>
              <a:t>Que ne peut-on pas faire de ce </a:t>
            </a:r>
            <a:r>
              <a:rPr lang="fr-FR" b="1" dirty="0"/>
              <a:t>modèle</a:t>
            </a:r>
            <a:r>
              <a:rPr lang="fr-FR" dirty="0"/>
              <a:t>?</a:t>
            </a:r>
          </a:p>
        </p:txBody>
      </p:sp>
      <p:sp>
        <p:nvSpPr>
          <p:cNvPr id="6" name="ZoneTexte 5"/>
          <p:cNvSpPr txBox="1"/>
          <p:nvPr/>
        </p:nvSpPr>
        <p:spPr>
          <a:xfrm>
            <a:off x="3033131" y="5547867"/>
            <a:ext cx="6110869" cy="1200329"/>
          </a:xfrm>
          <a:prstGeom prst="rect">
            <a:avLst/>
          </a:prstGeom>
          <a:noFill/>
        </p:spPr>
        <p:txBody>
          <a:bodyPr wrap="square" rtlCol="0">
            <a:spAutoFit/>
          </a:bodyPr>
          <a:lstStyle/>
          <a:p>
            <a:r>
              <a:rPr lang="fr-FR" b="1" dirty="0"/>
              <a:t>Extrapoler : </a:t>
            </a:r>
            <a:r>
              <a:rPr lang="fr-FR" dirty="0"/>
              <a:t>on ne peut pas utiliser cette droite pour prédire la sortie des crapauds pour une température de 10°C ou de 18°C. Les prédictions ne sont valides que sur la gamme de températures qui a servi à ajuster le modèle</a:t>
            </a:r>
            <a:endParaRPr lang="fr-FR" sz="1600" dirty="0"/>
          </a:p>
        </p:txBody>
      </p:sp>
      <p:cxnSp>
        <p:nvCxnSpPr>
          <p:cNvPr id="9" name="Connecteur droit avec flèche 8"/>
          <p:cNvCxnSpPr/>
          <p:nvPr/>
        </p:nvCxnSpPr>
        <p:spPr>
          <a:xfrm flipH="1" flipV="1">
            <a:off x="2371493" y="2847279"/>
            <a:ext cx="0" cy="572428"/>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H="1" flipV="1">
            <a:off x="6159191" y="2880731"/>
            <a:ext cx="0" cy="572428"/>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5858107" y="2207941"/>
            <a:ext cx="1635513" cy="67279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1620644" y="457200"/>
            <a:ext cx="1646664" cy="659561"/>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Arc 14"/>
          <p:cNvSpPr/>
          <p:nvPr/>
        </p:nvSpPr>
        <p:spPr>
          <a:xfrm rot="6778880">
            <a:off x="5258864" y="118287"/>
            <a:ext cx="2016986" cy="2337712"/>
          </a:xfrm>
          <a:prstGeom prst="arc">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Arc 15"/>
          <p:cNvSpPr/>
          <p:nvPr/>
        </p:nvSpPr>
        <p:spPr>
          <a:xfrm rot="812064">
            <a:off x="4628050" y="2210205"/>
            <a:ext cx="2016986" cy="2337712"/>
          </a:xfrm>
          <a:prstGeom prst="arc">
            <a:avLst>
              <a:gd name="adj1" fmla="val 16200000"/>
              <a:gd name="adj2" fmla="val 18816429"/>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Arc 16"/>
          <p:cNvSpPr/>
          <p:nvPr/>
        </p:nvSpPr>
        <p:spPr>
          <a:xfrm rot="11757518">
            <a:off x="2582943" y="-1180808"/>
            <a:ext cx="2016986" cy="2337712"/>
          </a:xfrm>
          <a:prstGeom prst="arc">
            <a:avLst>
              <a:gd name="adj1" fmla="val 16200000"/>
              <a:gd name="adj2" fmla="val 19774167"/>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Arc 17"/>
          <p:cNvSpPr/>
          <p:nvPr/>
        </p:nvSpPr>
        <p:spPr>
          <a:xfrm rot="18943794">
            <a:off x="2098611" y="968290"/>
            <a:ext cx="2016986" cy="2337712"/>
          </a:xfrm>
          <a:prstGeom prst="arc">
            <a:avLst>
              <a:gd name="adj1" fmla="val 16200000"/>
              <a:gd name="adj2" fmla="val 18816429"/>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A1E716A3-43BE-C8CD-AEA5-7B2991D9FD85}"/>
              </a:ext>
            </a:extLst>
          </p:cNvPr>
          <p:cNvSpPr>
            <a:spLocks noGrp="1"/>
          </p:cNvSpPr>
          <p:nvPr>
            <p:ph type="sldNum" sz="quarter" idx="12"/>
          </p:nvPr>
        </p:nvSpPr>
        <p:spPr/>
        <p:txBody>
          <a:bodyPr/>
          <a:lstStyle/>
          <a:p>
            <a:fld id="{04C8D40A-45DA-49FB-8D9A-B1F265F8EE6C}" type="slidenum">
              <a:rPr lang="fr-FR" smtClean="0"/>
              <a:t>38</a:t>
            </a:fld>
            <a:endParaRPr lang="fr-FR"/>
          </a:p>
        </p:txBody>
      </p:sp>
    </p:spTree>
    <p:extLst>
      <p:ext uri="{BB962C8B-B14F-4D97-AF65-F5344CB8AC3E}">
        <p14:creationId xmlns:p14="http://schemas.microsoft.com/office/powerpoint/2010/main" val="1563297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4820" y="193287"/>
            <a:ext cx="3159140" cy="3115465"/>
          </a:xfrm>
          <a:prstGeom prst="rect">
            <a:avLst/>
          </a:prstGeom>
        </p:spPr>
      </p:pic>
      <p:sp>
        <p:nvSpPr>
          <p:cNvPr id="9" name="ZoneTexte 8"/>
          <p:cNvSpPr txBox="1"/>
          <p:nvPr/>
        </p:nvSpPr>
        <p:spPr>
          <a:xfrm>
            <a:off x="2661423" y="3181814"/>
            <a:ext cx="6765073" cy="923330"/>
          </a:xfrm>
          <a:prstGeom prst="rect">
            <a:avLst/>
          </a:prstGeom>
          <a:noFill/>
        </p:spPr>
        <p:txBody>
          <a:bodyPr wrap="square" rtlCol="0">
            <a:spAutoFit/>
          </a:bodyPr>
          <a:lstStyle/>
          <a:p>
            <a:endParaRPr lang="fr-FR" dirty="0"/>
          </a:p>
          <a:p>
            <a:endParaRPr lang="fr-FR" dirty="0"/>
          </a:p>
          <a:p>
            <a:r>
              <a:rPr lang="fr-FR" dirty="0"/>
              <a:t>Date = </a:t>
            </a:r>
            <a:r>
              <a:rPr lang="el-GR" dirty="0">
                <a:solidFill>
                  <a:schemeClr val="accent4">
                    <a:lumMod val="75000"/>
                  </a:schemeClr>
                </a:solidFill>
              </a:rPr>
              <a:t>α</a:t>
            </a:r>
            <a:r>
              <a:rPr lang="fr-FR" dirty="0">
                <a:solidFill>
                  <a:schemeClr val="accent4">
                    <a:lumMod val="75000"/>
                  </a:schemeClr>
                </a:solidFill>
              </a:rPr>
              <a:t> + </a:t>
            </a:r>
            <a:r>
              <a:rPr lang="el-GR" dirty="0">
                <a:solidFill>
                  <a:schemeClr val="accent4">
                    <a:lumMod val="75000"/>
                  </a:schemeClr>
                </a:solidFill>
              </a:rPr>
              <a:t>β</a:t>
            </a:r>
            <a:r>
              <a:rPr lang="fr-FR" dirty="0">
                <a:solidFill>
                  <a:schemeClr val="accent4">
                    <a:lumMod val="75000"/>
                  </a:schemeClr>
                </a:solidFill>
              </a:rPr>
              <a:t> * </a:t>
            </a:r>
            <a:r>
              <a:rPr lang="fr-FR" dirty="0"/>
              <a:t>Température</a:t>
            </a:r>
          </a:p>
        </p:txBody>
      </p:sp>
      <p:sp>
        <p:nvSpPr>
          <p:cNvPr id="10" name="Rectangle 9"/>
          <p:cNvSpPr/>
          <p:nvPr/>
        </p:nvSpPr>
        <p:spPr>
          <a:xfrm>
            <a:off x="3339723" y="4233075"/>
            <a:ext cx="2249334" cy="646331"/>
          </a:xfrm>
          <a:prstGeom prst="rect">
            <a:avLst/>
          </a:prstGeom>
        </p:spPr>
        <p:txBody>
          <a:bodyPr wrap="none">
            <a:spAutoFit/>
          </a:bodyPr>
          <a:lstStyle/>
          <a:p>
            <a:r>
              <a:rPr lang="el-GR" dirty="0">
                <a:solidFill>
                  <a:schemeClr val="accent4">
                    <a:lumMod val="75000"/>
                  </a:schemeClr>
                </a:solidFill>
              </a:rPr>
              <a:t>α</a:t>
            </a:r>
            <a:r>
              <a:rPr lang="fr-FR" dirty="0">
                <a:solidFill>
                  <a:schemeClr val="accent4">
                    <a:lumMod val="75000"/>
                  </a:schemeClr>
                </a:solidFill>
              </a:rPr>
              <a:t> = 136,5 ; SE = 20,56 </a:t>
            </a:r>
          </a:p>
          <a:p>
            <a:r>
              <a:rPr lang="el-GR" dirty="0">
                <a:solidFill>
                  <a:schemeClr val="accent4">
                    <a:lumMod val="75000"/>
                  </a:schemeClr>
                </a:solidFill>
              </a:rPr>
              <a:t>β</a:t>
            </a:r>
            <a:r>
              <a:rPr lang="fr-FR" dirty="0">
                <a:solidFill>
                  <a:schemeClr val="accent4">
                    <a:lumMod val="75000"/>
                  </a:schemeClr>
                </a:solidFill>
              </a:rPr>
              <a:t> = -5,87 ; SE = 1,46</a:t>
            </a:r>
            <a:endParaRPr lang="fr-FR" dirty="0"/>
          </a:p>
        </p:txBody>
      </p:sp>
      <p:sp>
        <p:nvSpPr>
          <p:cNvPr id="13" name="Rectangle 12"/>
          <p:cNvSpPr/>
          <p:nvPr/>
        </p:nvSpPr>
        <p:spPr>
          <a:xfrm>
            <a:off x="2007219" y="5082082"/>
            <a:ext cx="5873161" cy="923330"/>
          </a:xfrm>
          <a:prstGeom prst="rect">
            <a:avLst/>
          </a:prstGeom>
        </p:spPr>
        <p:txBody>
          <a:bodyPr wrap="square">
            <a:spAutoFit/>
          </a:bodyPr>
          <a:lstStyle/>
          <a:p>
            <a:r>
              <a:rPr lang="fr-FR" dirty="0">
                <a:solidFill>
                  <a:schemeClr val="bg1">
                    <a:lumMod val="65000"/>
                  </a:schemeClr>
                </a:solidFill>
              </a:rPr>
              <a:t>1- </a:t>
            </a:r>
            <a:r>
              <a:rPr lang="fr-FR" b="1" dirty="0">
                <a:solidFill>
                  <a:schemeClr val="bg1">
                    <a:lumMod val="65000"/>
                  </a:schemeClr>
                </a:solidFill>
              </a:rPr>
              <a:t>mesurer la corrélation</a:t>
            </a:r>
            <a:endParaRPr lang="fr-FR" dirty="0">
              <a:solidFill>
                <a:schemeClr val="bg1">
                  <a:lumMod val="65000"/>
                </a:schemeClr>
              </a:solidFill>
            </a:endParaRPr>
          </a:p>
          <a:p>
            <a:r>
              <a:rPr lang="fr-FR" dirty="0"/>
              <a:t>2- quantifier </a:t>
            </a:r>
            <a:r>
              <a:rPr lang="fr-FR" b="1" dirty="0"/>
              <a:t>à quel point elle explique les données</a:t>
            </a:r>
          </a:p>
          <a:p>
            <a:r>
              <a:rPr lang="fr-FR" dirty="0">
                <a:solidFill>
                  <a:schemeClr val="bg1">
                    <a:lumMod val="50000"/>
                  </a:schemeClr>
                </a:solidFill>
              </a:rPr>
              <a:t>3- l’</a:t>
            </a:r>
            <a:r>
              <a:rPr lang="fr-FR" b="1" dirty="0">
                <a:solidFill>
                  <a:schemeClr val="bg1">
                    <a:lumMod val="50000"/>
                  </a:schemeClr>
                </a:solidFill>
              </a:rPr>
              <a:t>interpréter biologiquement</a:t>
            </a:r>
            <a:r>
              <a:rPr lang="fr-FR" dirty="0">
                <a:solidFill>
                  <a:schemeClr val="bg1">
                    <a:lumMod val="50000"/>
                  </a:schemeClr>
                </a:solidFill>
              </a:rPr>
              <a:t>. </a:t>
            </a:r>
          </a:p>
        </p:txBody>
      </p:sp>
      <p:sp>
        <p:nvSpPr>
          <p:cNvPr id="2" name="Espace réservé du numéro de diapositive 1">
            <a:extLst>
              <a:ext uri="{FF2B5EF4-FFF2-40B4-BE49-F238E27FC236}">
                <a16:creationId xmlns:a16="http://schemas.microsoft.com/office/drawing/2014/main" id="{4358EAA1-7392-26B9-B440-C3DB8CAA6EB9}"/>
              </a:ext>
            </a:extLst>
          </p:cNvPr>
          <p:cNvSpPr>
            <a:spLocks noGrp="1"/>
          </p:cNvSpPr>
          <p:nvPr>
            <p:ph type="sldNum" sz="quarter" idx="12"/>
          </p:nvPr>
        </p:nvSpPr>
        <p:spPr/>
        <p:txBody>
          <a:bodyPr/>
          <a:lstStyle/>
          <a:p>
            <a:fld id="{04C8D40A-45DA-49FB-8D9A-B1F265F8EE6C}" type="slidenum">
              <a:rPr lang="fr-FR" smtClean="0"/>
              <a:t>39</a:t>
            </a:fld>
            <a:endParaRPr lang="fr-FR"/>
          </a:p>
        </p:txBody>
      </p:sp>
    </p:spTree>
    <p:extLst>
      <p:ext uri="{BB962C8B-B14F-4D97-AF65-F5344CB8AC3E}">
        <p14:creationId xmlns:p14="http://schemas.microsoft.com/office/powerpoint/2010/main" val="189845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64890" y="200854"/>
            <a:ext cx="5839027" cy="2308324"/>
          </a:xfrm>
          <a:prstGeom prst="rect">
            <a:avLst/>
          </a:prstGeom>
          <a:noFill/>
        </p:spPr>
        <p:txBody>
          <a:bodyPr wrap="square" rtlCol="0">
            <a:spAutoFit/>
          </a:bodyPr>
          <a:lstStyle/>
          <a:p>
            <a:pPr algn="just"/>
            <a:r>
              <a:rPr lang="fr-FR" u="sng" dirty="0">
                <a:latin typeface="+mj-lt"/>
              </a:rPr>
              <a:t>Question :</a:t>
            </a:r>
            <a:r>
              <a:rPr lang="fr-FR" dirty="0">
                <a:latin typeface="+mj-lt"/>
              </a:rPr>
              <a:t> la température printanière explique-t-elle la date de sortie d’hibernation des crapauds?</a:t>
            </a:r>
          </a:p>
          <a:p>
            <a:pPr algn="just"/>
            <a:endParaRPr lang="fr-FR" dirty="0">
              <a:latin typeface="+mj-lt"/>
            </a:endParaRPr>
          </a:p>
          <a:p>
            <a:pPr algn="just"/>
            <a:r>
              <a:rPr lang="fr-FR" dirty="0">
                <a:latin typeface="+mj-lt"/>
              </a:rPr>
              <a:t>Hypothèse : le déterminisme de sortie d’hibernation est lié à des hormones activées par le réchauffement printanier</a:t>
            </a:r>
          </a:p>
          <a:p>
            <a:pPr algn="just"/>
            <a:endParaRPr lang="fr-FR" dirty="0">
              <a:latin typeface="+mj-lt"/>
            </a:endParaRPr>
          </a:p>
          <a:p>
            <a:pPr algn="just"/>
            <a:r>
              <a:rPr lang="fr-FR" u="sng" dirty="0">
                <a:latin typeface="+mj-lt"/>
              </a:rPr>
              <a:t>Prédiction :</a:t>
            </a:r>
            <a:r>
              <a:rPr lang="fr-FR" dirty="0">
                <a:latin typeface="+mj-lt"/>
              </a:rPr>
              <a:t> plus il fait chaud en fin d’hiver, plus les crapauds sortent tôt de leur hibernation. </a:t>
            </a: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5978" y="215590"/>
            <a:ext cx="2598089" cy="1739590"/>
          </a:xfrm>
          <a:prstGeom prst="rect">
            <a:avLst/>
          </a:prstGeom>
        </p:spPr>
      </p:pic>
      <p:sp>
        <p:nvSpPr>
          <p:cNvPr id="6" name="ZoneTexte 5"/>
          <p:cNvSpPr txBox="1"/>
          <p:nvPr/>
        </p:nvSpPr>
        <p:spPr>
          <a:xfrm>
            <a:off x="8177561" y="1693570"/>
            <a:ext cx="1092819" cy="261610"/>
          </a:xfrm>
          <a:prstGeom prst="rect">
            <a:avLst/>
          </a:prstGeom>
          <a:noFill/>
        </p:spPr>
        <p:txBody>
          <a:bodyPr wrap="square" rtlCol="0">
            <a:spAutoFit/>
          </a:bodyPr>
          <a:lstStyle/>
          <a:p>
            <a:r>
              <a:rPr lang="fr-FR" sz="1100" dirty="0">
                <a:solidFill>
                  <a:schemeClr val="bg1"/>
                </a:solidFill>
              </a:rPr>
              <a:t>P. </a:t>
            </a:r>
            <a:r>
              <a:rPr lang="fr-FR" sz="1100" dirty="0" err="1">
                <a:solidFill>
                  <a:schemeClr val="bg1"/>
                </a:solidFill>
              </a:rPr>
              <a:t>Geniez</a:t>
            </a:r>
            <a:endParaRPr lang="fr-FR" sz="1100" dirty="0">
              <a:solidFill>
                <a:schemeClr val="bg1"/>
              </a:solidFill>
            </a:endParaRPr>
          </a:p>
        </p:txBody>
      </p:sp>
      <p:sp>
        <p:nvSpPr>
          <p:cNvPr id="7" name="ZoneTexte 6">
            <a:extLst>
              <a:ext uri="{FF2B5EF4-FFF2-40B4-BE49-F238E27FC236}">
                <a16:creationId xmlns:a16="http://schemas.microsoft.com/office/drawing/2014/main" id="{4AE9DA64-00F0-4C11-897C-0DCDBF9DF3E5}"/>
              </a:ext>
            </a:extLst>
          </p:cNvPr>
          <p:cNvSpPr txBox="1"/>
          <p:nvPr/>
        </p:nvSpPr>
        <p:spPr>
          <a:xfrm>
            <a:off x="535298" y="3979491"/>
            <a:ext cx="1698171" cy="369332"/>
          </a:xfrm>
          <a:prstGeom prst="rect">
            <a:avLst/>
          </a:prstGeom>
          <a:noFill/>
        </p:spPr>
        <p:txBody>
          <a:bodyPr wrap="square" rtlCol="0">
            <a:spAutoFit/>
          </a:bodyPr>
          <a:lstStyle/>
          <a:p>
            <a:pPr algn="ctr"/>
            <a:r>
              <a:rPr lang="fr-FR" dirty="0">
                <a:latin typeface="+mj-lt"/>
              </a:rPr>
              <a:t>température</a:t>
            </a:r>
          </a:p>
        </p:txBody>
      </p:sp>
      <p:sp>
        <p:nvSpPr>
          <p:cNvPr id="8" name="ZoneTexte 7">
            <a:extLst>
              <a:ext uri="{FF2B5EF4-FFF2-40B4-BE49-F238E27FC236}">
                <a16:creationId xmlns:a16="http://schemas.microsoft.com/office/drawing/2014/main" id="{1DD46297-FDAB-AF90-4A36-9C407ECF584D}"/>
              </a:ext>
            </a:extLst>
          </p:cNvPr>
          <p:cNvSpPr txBox="1"/>
          <p:nvPr/>
        </p:nvSpPr>
        <p:spPr>
          <a:xfrm>
            <a:off x="3338782" y="3857500"/>
            <a:ext cx="1698171" cy="646331"/>
          </a:xfrm>
          <a:prstGeom prst="rect">
            <a:avLst/>
          </a:prstGeom>
          <a:noFill/>
        </p:spPr>
        <p:txBody>
          <a:bodyPr wrap="square" rtlCol="0">
            <a:spAutoFit/>
          </a:bodyPr>
          <a:lstStyle/>
          <a:p>
            <a:pPr algn="ctr"/>
            <a:r>
              <a:rPr lang="fr-FR" dirty="0">
                <a:latin typeface="+mj-lt"/>
              </a:rPr>
              <a:t>processus hormonaux</a:t>
            </a:r>
          </a:p>
        </p:txBody>
      </p:sp>
      <p:sp>
        <p:nvSpPr>
          <p:cNvPr id="9" name="ZoneTexte 8">
            <a:extLst>
              <a:ext uri="{FF2B5EF4-FFF2-40B4-BE49-F238E27FC236}">
                <a16:creationId xmlns:a16="http://schemas.microsoft.com/office/drawing/2014/main" id="{2483D732-4772-CCE5-4BD2-B743E889580A}"/>
              </a:ext>
            </a:extLst>
          </p:cNvPr>
          <p:cNvSpPr txBox="1"/>
          <p:nvPr/>
        </p:nvSpPr>
        <p:spPr>
          <a:xfrm>
            <a:off x="6317670" y="3857499"/>
            <a:ext cx="1698171" cy="646331"/>
          </a:xfrm>
          <a:prstGeom prst="rect">
            <a:avLst/>
          </a:prstGeom>
          <a:noFill/>
        </p:spPr>
        <p:txBody>
          <a:bodyPr wrap="square" rtlCol="0">
            <a:spAutoFit/>
          </a:bodyPr>
          <a:lstStyle/>
          <a:p>
            <a:pPr algn="ctr"/>
            <a:r>
              <a:rPr lang="fr-FR" dirty="0">
                <a:latin typeface="+mj-lt"/>
              </a:rPr>
              <a:t>sortie d’hibernation</a:t>
            </a:r>
          </a:p>
        </p:txBody>
      </p:sp>
      <p:sp>
        <p:nvSpPr>
          <p:cNvPr id="10" name="Ellipse 9">
            <a:extLst>
              <a:ext uri="{FF2B5EF4-FFF2-40B4-BE49-F238E27FC236}">
                <a16:creationId xmlns:a16="http://schemas.microsoft.com/office/drawing/2014/main" id="{D0ECCD23-3C81-0DA3-C554-FF5C7D62E0A7}"/>
              </a:ext>
            </a:extLst>
          </p:cNvPr>
          <p:cNvSpPr/>
          <p:nvPr/>
        </p:nvSpPr>
        <p:spPr>
          <a:xfrm>
            <a:off x="5961413" y="3705100"/>
            <a:ext cx="2410691" cy="997528"/>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EAC59FC3-00D1-7B8E-A750-D36D9B91EA88}"/>
              </a:ext>
            </a:extLst>
          </p:cNvPr>
          <p:cNvSpPr/>
          <p:nvPr/>
        </p:nvSpPr>
        <p:spPr>
          <a:xfrm>
            <a:off x="5961409" y="5568191"/>
            <a:ext cx="2410691" cy="997528"/>
          </a:xfrm>
          <a:prstGeom prst="ellipse">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AAECEBFC-D256-1BDD-8C58-6895171A4884}"/>
              </a:ext>
            </a:extLst>
          </p:cNvPr>
          <p:cNvSpPr txBox="1"/>
          <p:nvPr/>
        </p:nvSpPr>
        <p:spPr>
          <a:xfrm>
            <a:off x="6317670" y="5743789"/>
            <a:ext cx="1698171" cy="646331"/>
          </a:xfrm>
          <a:prstGeom prst="rect">
            <a:avLst/>
          </a:prstGeom>
          <a:noFill/>
        </p:spPr>
        <p:txBody>
          <a:bodyPr wrap="square" rtlCol="0">
            <a:spAutoFit/>
          </a:bodyPr>
          <a:lstStyle/>
          <a:p>
            <a:pPr algn="ctr"/>
            <a:r>
              <a:rPr lang="fr-FR" dirty="0">
                <a:latin typeface="+mj-lt"/>
              </a:rPr>
              <a:t>observation de crapauds</a:t>
            </a:r>
          </a:p>
        </p:txBody>
      </p:sp>
      <p:sp>
        <p:nvSpPr>
          <p:cNvPr id="14" name="Espace réservé du numéro de diapositive 13">
            <a:extLst>
              <a:ext uri="{FF2B5EF4-FFF2-40B4-BE49-F238E27FC236}">
                <a16:creationId xmlns:a16="http://schemas.microsoft.com/office/drawing/2014/main" id="{708D33C3-ACA9-C5A4-90AB-CC380F46E2FA}"/>
              </a:ext>
            </a:extLst>
          </p:cNvPr>
          <p:cNvSpPr>
            <a:spLocks noGrp="1"/>
          </p:cNvSpPr>
          <p:nvPr>
            <p:ph type="sldNum" sz="quarter" idx="12"/>
          </p:nvPr>
        </p:nvSpPr>
        <p:spPr/>
        <p:txBody>
          <a:bodyPr/>
          <a:lstStyle/>
          <a:p>
            <a:fld id="{04C8D40A-45DA-49FB-8D9A-B1F265F8EE6C}" type="slidenum">
              <a:rPr lang="fr-FR" smtClean="0"/>
              <a:t>4</a:t>
            </a:fld>
            <a:endParaRPr lang="fr-FR"/>
          </a:p>
        </p:txBody>
      </p:sp>
      <p:sp>
        <p:nvSpPr>
          <p:cNvPr id="17" name="Rectangle 16">
            <a:extLst>
              <a:ext uri="{FF2B5EF4-FFF2-40B4-BE49-F238E27FC236}">
                <a16:creationId xmlns:a16="http://schemas.microsoft.com/office/drawing/2014/main" id="{E25327ED-442D-A411-9170-400910933089}"/>
              </a:ext>
            </a:extLst>
          </p:cNvPr>
          <p:cNvSpPr/>
          <p:nvPr/>
        </p:nvSpPr>
        <p:spPr>
          <a:xfrm>
            <a:off x="3135085" y="3705100"/>
            <a:ext cx="2196936" cy="99752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083BDB2C-F27F-6418-E638-13AD648987B4}"/>
              </a:ext>
            </a:extLst>
          </p:cNvPr>
          <p:cNvSpPr/>
          <p:nvPr/>
        </p:nvSpPr>
        <p:spPr>
          <a:xfrm>
            <a:off x="391885" y="3714994"/>
            <a:ext cx="2078183" cy="997528"/>
          </a:xfrm>
          <a:prstGeom prst="rect">
            <a:avLst/>
          </a:prstGeom>
          <a:no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454920A9-ACB7-B941-5603-3ED2F39D0839}"/>
              </a:ext>
            </a:extLst>
          </p:cNvPr>
          <p:cNvCxnSpPr>
            <a:stCxn id="18" idx="3"/>
            <a:endCxn id="17" idx="1"/>
          </p:cNvCxnSpPr>
          <p:nvPr/>
        </p:nvCxnSpPr>
        <p:spPr>
          <a:xfrm flipV="1">
            <a:off x="2470068" y="4203864"/>
            <a:ext cx="665017"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737F4C94-970B-A5EB-F3FF-FD9E49BAFD21}"/>
              </a:ext>
            </a:extLst>
          </p:cNvPr>
          <p:cNvCxnSpPr>
            <a:cxnSpLocks/>
            <a:endCxn id="10" idx="2"/>
          </p:cNvCxnSpPr>
          <p:nvPr/>
        </p:nvCxnSpPr>
        <p:spPr>
          <a:xfrm>
            <a:off x="5332021" y="4203864"/>
            <a:ext cx="629392"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A3C5EEE5-686F-6932-054D-61D4A4ED73F5}"/>
              </a:ext>
            </a:extLst>
          </p:cNvPr>
          <p:cNvCxnSpPr>
            <a:cxnSpLocks/>
            <a:stCxn id="10" idx="4"/>
            <a:endCxn id="11" idx="0"/>
          </p:cNvCxnSpPr>
          <p:nvPr/>
        </p:nvCxnSpPr>
        <p:spPr>
          <a:xfrm flipH="1">
            <a:off x="7166755" y="4702628"/>
            <a:ext cx="4" cy="8655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e 29">
            <a:extLst>
              <a:ext uri="{FF2B5EF4-FFF2-40B4-BE49-F238E27FC236}">
                <a16:creationId xmlns:a16="http://schemas.microsoft.com/office/drawing/2014/main" id="{EA463C1E-A99E-0F37-BE01-86A7BA96A059}"/>
              </a:ext>
            </a:extLst>
          </p:cNvPr>
          <p:cNvGrpSpPr/>
          <p:nvPr/>
        </p:nvGrpSpPr>
        <p:grpSpPr>
          <a:xfrm>
            <a:off x="1383477" y="4727893"/>
            <a:ext cx="4577932" cy="1339062"/>
            <a:chOff x="1383477" y="4727893"/>
            <a:chExt cx="4577932" cy="1339062"/>
          </a:xfrm>
        </p:grpSpPr>
        <p:cxnSp>
          <p:nvCxnSpPr>
            <p:cNvPr id="26" name="Connecteur droit avec flèche 25">
              <a:extLst>
                <a:ext uri="{FF2B5EF4-FFF2-40B4-BE49-F238E27FC236}">
                  <a16:creationId xmlns:a16="http://schemas.microsoft.com/office/drawing/2014/main" id="{26520156-B211-9807-D3CA-6DD8E670A238}"/>
                </a:ext>
              </a:extLst>
            </p:cNvPr>
            <p:cNvCxnSpPr>
              <a:cxnSpLocks/>
              <a:endCxn id="11" idx="2"/>
            </p:cNvCxnSpPr>
            <p:nvPr/>
          </p:nvCxnSpPr>
          <p:spPr>
            <a:xfrm>
              <a:off x="1383477" y="4727893"/>
              <a:ext cx="4577932" cy="13390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8BE038A8-53D7-6469-D8F5-E985C361DAF0}"/>
                </a:ext>
              </a:extLst>
            </p:cNvPr>
            <p:cNvSpPr txBox="1"/>
            <p:nvPr/>
          </p:nvSpPr>
          <p:spPr>
            <a:xfrm>
              <a:off x="3706916" y="5135409"/>
              <a:ext cx="961901" cy="369332"/>
            </a:xfrm>
            <a:prstGeom prst="rect">
              <a:avLst/>
            </a:prstGeom>
            <a:noFill/>
          </p:spPr>
          <p:txBody>
            <a:bodyPr wrap="square" rtlCol="0">
              <a:spAutoFit/>
            </a:bodyPr>
            <a:lstStyle/>
            <a:p>
              <a:r>
                <a:rPr lang="fr-FR" dirty="0"/>
                <a:t>+</a:t>
              </a:r>
            </a:p>
          </p:txBody>
        </p:sp>
      </p:grpSp>
      <p:sp>
        <p:nvSpPr>
          <p:cNvPr id="31" name="ZoneTexte 30">
            <a:extLst>
              <a:ext uri="{FF2B5EF4-FFF2-40B4-BE49-F238E27FC236}">
                <a16:creationId xmlns:a16="http://schemas.microsoft.com/office/drawing/2014/main" id="{45F56A31-8A74-B481-024D-3FAA08436F15}"/>
              </a:ext>
            </a:extLst>
          </p:cNvPr>
          <p:cNvSpPr txBox="1"/>
          <p:nvPr/>
        </p:nvSpPr>
        <p:spPr>
          <a:xfrm>
            <a:off x="2654134" y="3812294"/>
            <a:ext cx="961901" cy="369332"/>
          </a:xfrm>
          <a:prstGeom prst="rect">
            <a:avLst/>
          </a:prstGeom>
          <a:noFill/>
        </p:spPr>
        <p:txBody>
          <a:bodyPr wrap="square" rtlCol="0">
            <a:spAutoFit/>
          </a:bodyPr>
          <a:lstStyle/>
          <a:p>
            <a:r>
              <a:rPr lang="fr-FR" dirty="0"/>
              <a:t>+</a:t>
            </a:r>
          </a:p>
        </p:txBody>
      </p:sp>
      <p:sp>
        <p:nvSpPr>
          <p:cNvPr id="32" name="ZoneTexte 31">
            <a:extLst>
              <a:ext uri="{FF2B5EF4-FFF2-40B4-BE49-F238E27FC236}">
                <a16:creationId xmlns:a16="http://schemas.microsoft.com/office/drawing/2014/main" id="{23E856B2-EE1E-D78B-4747-805053082EE8}"/>
              </a:ext>
            </a:extLst>
          </p:cNvPr>
          <p:cNvSpPr txBox="1"/>
          <p:nvPr/>
        </p:nvSpPr>
        <p:spPr>
          <a:xfrm>
            <a:off x="5480456" y="3831708"/>
            <a:ext cx="961901" cy="369332"/>
          </a:xfrm>
          <a:prstGeom prst="rect">
            <a:avLst/>
          </a:prstGeom>
          <a:noFill/>
        </p:spPr>
        <p:txBody>
          <a:bodyPr wrap="square" rtlCol="0">
            <a:spAutoFit/>
          </a:bodyPr>
          <a:lstStyle/>
          <a:p>
            <a:r>
              <a:rPr lang="fr-FR" dirty="0"/>
              <a:t>+</a:t>
            </a:r>
          </a:p>
        </p:txBody>
      </p:sp>
      <p:sp>
        <p:nvSpPr>
          <p:cNvPr id="33" name="ZoneTexte 32">
            <a:extLst>
              <a:ext uri="{FF2B5EF4-FFF2-40B4-BE49-F238E27FC236}">
                <a16:creationId xmlns:a16="http://schemas.microsoft.com/office/drawing/2014/main" id="{5D370176-3F38-5304-ED06-682DBA154B56}"/>
              </a:ext>
            </a:extLst>
          </p:cNvPr>
          <p:cNvSpPr txBox="1"/>
          <p:nvPr/>
        </p:nvSpPr>
        <p:spPr>
          <a:xfrm>
            <a:off x="7203782" y="4962474"/>
            <a:ext cx="961901" cy="369332"/>
          </a:xfrm>
          <a:prstGeom prst="rect">
            <a:avLst/>
          </a:prstGeom>
          <a:noFill/>
        </p:spPr>
        <p:txBody>
          <a:bodyPr wrap="square" rtlCol="0">
            <a:spAutoFit/>
          </a:bodyPr>
          <a:lstStyle/>
          <a:p>
            <a:r>
              <a:rPr lang="fr-FR" dirty="0"/>
              <a:t>+</a:t>
            </a:r>
          </a:p>
        </p:txBody>
      </p:sp>
    </p:spTree>
    <p:extLst>
      <p:ext uri="{BB962C8B-B14F-4D97-AF65-F5344CB8AC3E}">
        <p14:creationId xmlns:p14="http://schemas.microsoft.com/office/powerpoint/2010/main" val="134530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p:bldP spid="17" grpId="0" animBg="1"/>
      <p:bldP spid="18" grpId="0" animBg="1"/>
      <p:bldP spid="31" grpId="0"/>
      <p:bldP spid="32" grpId="0"/>
      <p:bldP spid="3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5931" y="177411"/>
            <a:ext cx="3012884" cy="2931455"/>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560" y="3789404"/>
            <a:ext cx="3126925" cy="3022845"/>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6239" y="3854085"/>
            <a:ext cx="3060017" cy="2958164"/>
          </a:xfrm>
          <a:prstGeom prst="rect">
            <a:avLst/>
          </a:prstGeom>
        </p:spPr>
      </p:pic>
      <p:sp>
        <p:nvSpPr>
          <p:cNvPr id="7" name="ZoneTexte 6"/>
          <p:cNvSpPr txBox="1"/>
          <p:nvPr/>
        </p:nvSpPr>
        <p:spPr>
          <a:xfrm>
            <a:off x="3475444" y="177411"/>
            <a:ext cx="2089033" cy="369332"/>
          </a:xfrm>
          <a:prstGeom prst="rect">
            <a:avLst/>
          </a:prstGeom>
          <a:noFill/>
        </p:spPr>
        <p:txBody>
          <a:bodyPr wrap="none" rtlCol="0">
            <a:spAutoFit/>
          </a:bodyPr>
          <a:lstStyle/>
          <a:p>
            <a:r>
              <a:rPr lang="fr-FR" dirty="0"/>
              <a:t>La relation observée</a:t>
            </a:r>
          </a:p>
        </p:txBody>
      </p:sp>
      <p:sp>
        <p:nvSpPr>
          <p:cNvPr id="8" name="ZoneTexte 7"/>
          <p:cNvSpPr txBox="1"/>
          <p:nvPr/>
        </p:nvSpPr>
        <p:spPr>
          <a:xfrm>
            <a:off x="926444" y="3687641"/>
            <a:ext cx="3530007" cy="830997"/>
          </a:xfrm>
          <a:prstGeom prst="rect">
            <a:avLst/>
          </a:prstGeom>
          <a:noFill/>
        </p:spPr>
        <p:txBody>
          <a:bodyPr wrap="square" rtlCol="0">
            <a:spAutoFit/>
          </a:bodyPr>
          <a:lstStyle/>
          <a:p>
            <a:r>
              <a:rPr lang="fr-FR" sz="1600" b="1" dirty="0"/>
              <a:t>Cas théorique 1 : </a:t>
            </a:r>
            <a:r>
              <a:rPr lang="fr-FR" sz="1600" dirty="0"/>
              <a:t>Si la date de sortie suivait exactement la température</a:t>
            </a:r>
          </a:p>
          <a:p>
            <a:r>
              <a:rPr lang="fr-FR" sz="1600" i="1" dirty="0"/>
              <a:t>corrélation parfaite</a:t>
            </a:r>
          </a:p>
        </p:txBody>
      </p:sp>
      <p:sp>
        <p:nvSpPr>
          <p:cNvPr id="9" name="ZoneTexte 8"/>
          <p:cNvSpPr txBox="1"/>
          <p:nvPr/>
        </p:nvSpPr>
        <p:spPr>
          <a:xfrm>
            <a:off x="5808793" y="3687640"/>
            <a:ext cx="3335207" cy="830997"/>
          </a:xfrm>
          <a:prstGeom prst="rect">
            <a:avLst/>
          </a:prstGeom>
          <a:noFill/>
        </p:spPr>
        <p:txBody>
          <a:bodyPr wrap="square" rtlCol="0">
            <a:spAutoFit/>
          </a:bodyPr>
          <a:lstStyle/>
          <a:p>
            <a:r>
              <a:rPr lang="fr-FR" sz="1600" b="1" dirty="0"/>
              <a:t>Cas théorique 2 : </a:t>
            </a:r>
            <a:r>
              <a:rPr lang="fr-FR" sz="1600" dirty="0"/>
              <a:t>Si la date de sortie ne suivait pas du tout la température</a:t>
            </a:r>
          </a:p>
          <a:p>
            <a:r>
              <a:rPr lang="fr-FR" sz="1600" i="1" dirty="0"/>
              <a:t>pas de corrélation </a:t>
            </a:r>
          </a:p>
        </p:txBody>
      </p:sp>
      <p:cxnSp>
        <p:nvCxnSpPr>
          <p:cNvPr id="11" name="Connecteur droit avec flèche 10"/>
          <p:cNvCxnSpPr>
            <a:stCxn id="4" idx="2"/>
          </p:cNvCxnSpPr>
          <p:nvPr/>
        </p:nvCxnSpPr>
        <p:spPr>
          <a:xfrm flipH="1">
            <a:off x="2544336" y="3108866"/>
            <a:ext cx="1808037" cy="478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a:stCxn id="4" idx="2"/>
          </p:cNvCxnSpPr>
          <p:nvPr/>
        </p:nvCxnSpPr>
        <p:spPr>
          <a:xfrm>
            <a:off x="4352373" y="3108866"/>
            <a:ext cx="1884876" cy="478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a:extLst>
              <a:ext uri="{FF2B5EF4-FFF2-40B4-BE49-F238E27FC236}">
                <a16:creationId xmlns:a16="http://schemas.microsoft.com/office/drawing/2014/main" id="{149A4B16-98DB-A5BE-F417-89414CE8A781}"/>
              </a:ext>
            </a:extLst>
          </p:cNvPr>
          <p:cNvSpPr>
            <a:spLocks noGrp="1"/>
          </p:cNvSpPr>
          <p:nvPr>
            <p:ph type="sldNum" sz="quarter" idx="12"/>
          </p:nvPr>
        </p:nvSpPr>
        <p:spPr/>
        <p:txBody>
          <a:bodyPr/>
          <a:lstStyle/>
          <a:p>
            <a:fld id="{04C8D40A-45DA-49FB-8D9A-B1F265F8EE6C}" type="slidenum">
              <a:rPr lang="fr-FR" smtClean="0"/>
              <a:t>40</a:t>
            </a:fld>
            <a:endParaRPr lang="fr-FR"/>
          </a:p>
        </p:txBody>
      </p:sp>
    </p:spTree>
    <p:extLst>
      <p:ext uri="{BB962C8B-B14F-4D97-AF65-F5344CB8AC3E}">
        <p14:creationId xmlns:p14="http://schemas.microsoft.com/office/powerpoint/2010/main" val="3934141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5931" y="177411"/>
            <a:ext cx="3012884" cy="2931455"/>
          </a:xfrm>
          <a:prstGeom prst="rect">
            <a:avLst/>
          </a:prstGeom>
        </p:spPr>
      </p:pic>
      <p:sp>
        <p:nvSpPr>
          <p:cNvPr id="18" name="ZoneTexte 17"/>
          <p:cNvSpPr txBox="1"/>
          <p:nvPr/>
        </p:nvSpPr>
        <p:spPr>
          <a:xfrm>
            <a:off x="629175" y="3464312"/>
            <a:ext cx="7949830" cy="369332"/>
          </a:xfrm>
          <a:prstGeom prst="rect">
            <a:avLst/>
          </a:prstGeom>
          <a:noFill/>
        </p:spPr>
        <p:txBody>
          <a:bodyPr wrap="square" rtlCol="0">
            <a:spAutoFit/>
          </a:bodyPr>
          <a:lstStyle/>
          <a:p>
            <a:r>
              <a:rPr lang="fr-FR" dirty="0"/>
              <a:t>On compare l’écart des valeurs prédites par rapport à la moyenne : </a:t>
            </a:r>
          </a:p>
        </p:txBody>
      </p:sp>
      <p:sp>
        <p:nvSpPr>
          <p:cNvPr id="19" name="ZoneTexte 18"/>
          <p:cNvSpPr txBox="1"/>
          <p:nvPr/>
        </p:nvSpPr>
        <p:spPr>
          <a:xfrm>
            <a:off x="629175" y="3890344"/>
            <a:ext cx="7949830" cy="369332"/>
          </a:xfrm>
          <a:prstGeom prst="rect">
            <a:avLst/>
          </a:prstGeom>
          <a:noFill/>
        </p:spPr>
        <p:txBody>
          <a:bodyPr wrap="square" rtlCol="0">
            <a:spAutoFit/>
          </a:bodyPr>
          <a:lstStyle/>
          <a:p>
            <a:r>
              <a:rPr lang="fr-FR" dirty="0"/>
              <a:t>à l’écart des valeurs observées par rapport à la moyenne : </a:t>
            </a:r>
          </a:p>
        </p:txBody>
      </p:sp>
      <mc:AlternateContent xmlns:mc="http://schemas.openxmlformats.org/markup-compatibility/2006" xmlns:a14="http://schemas.microsoft.com/office/drawing/2010/main">
        <mc:Choice Requires="a14">
          <p:sp>
            <p:nvSpPr>
              <p:cNvPr id="21" name="Rectangle 20"/>
              <p:cNvSpPr/>
              <p:nvPr/>
            </p:nvSpPr>
            <p:spPr>
              <a:xfrm>
                <a:off x="7016540" y="3452513"/>
                <a:ext cx="7809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smtClean="0">
                              <a:solidFill>
                                <a:schemeClr val="accent1">
                                  <a:lumMod val="75000"/>
                                </a:schemeClr>
                              </a:solidFill>
                              <a:latin typeface="Cambria Math" panose="02040503050406030204" pitchFamily="18" charset="0"/>
                              <a:ea typeface="Cambria Math"/>
                            </a:rPr>
                          </m:ctrlPr>
                        </m:accPr>
                        <m:e>
                          <m:r>
                            <a:rPr lang="fr-FR" i="1">
                              <a:solidFill>
                                <a:schemeClr val="accent1">
                                  <a:lumMod val="75000"/>
                                </a:schemeClr>
                              </a:solidFill>
                              <a:latin typeface="Cambria Math"/>
                              <a:ea typeface="Cambria Math"/>
                            </a:rPr>
                            <m:t>𝑦</m:t>
                          </m:r>
                        </m:e>
                      </m:acc>
                      <m:r>
                        <a:rPr lang="fr-FR" i="1">
                          <a:solidFill>
                            <a:schemeClr val="accent1">
                              <a:lumMod val="75000"/>
                            </a:schemeClr>
                          </a:solidFill>
                          <a:latin typeface="Cambria Math"/>
                        </a:rPr>
                        <m:t>−</m:t>
                      </m:r>
                      <m:acc>
                        <m:accPr>
                          <m:chr m:val="̅"/>
                          <m:ctrlPr>
                            <a:rPr lang="fr-FR" i="1">
                              <a:solidFill>
                                <a:schemeClr val="accent1">
                                  <a:lumMod val="75000"/>
                                </a:schemeClr>
                              </a:solidFill>
                              <a:latin typeface="Cambria Math" panose="02040503050406030204" pitchFamily="18" charset="0"/>
                            </a:rPr>
                          </m:ctrlPr>
                        </m:accPr>
                        <m:e>
                          <m:r>
                            <a:rPr lang="fr-FR" i="1">
                              <a:solidFill>
                                <a:schemeClr val="accent1">
                                  <a:lumMod val="75000"/>
                                </a:schemeClr>
                              </a:solidFill>
                              <a:latin typeface="Cambria Math"/>
                            </a:rPr>
                            <m:t>𝑦</m:t>
                          </m:r>
                        </m:e>
                      </m:acc>
                    </m:oMath>
                  </m:oMathPara>
                </a14:m>
                <a:endParaRPr lang="fr-FR" dirty="0">
                  <a:solidFill>
                    <a:schemeClr val="accent1">
                      <a:lumMod val="75000"/>
                    </a:schemeClr>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7016540" y="3452513"/>
                <a:ext cx="780918" cy="369332"/>
              </a:xfrm>
              <a:prstGeom prst="rect">
                <a:avLst/>
              </a:prstGeom>
              <a:blipFill rotWithShape="0">
                <a:blip r:embed="rId3"/>
                <a:stretch>
                  <a:fillRect t="-6557" r="-28125" b="-655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6235622" y="3890344"/>
                <a:ext cx="7809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smtClean="0">
                          <a:solidFill>
                            <a:schemeClr val="accent2">
                              <a:lumMod val="75000"/>
                            </a:schemeClr>
                          </a:solidFill>
                          <a:latin typeface="Cambria Math"/>
                          <a:ea typeface="Cambria Math"/>
                        </a:rPr>
                        <m:t>𝑦</m:t>
                      </m:r>
                      <m:r>
                        <a:rPr lang="fr-FR" i="1">
                          <a:solidFill>
                            <a:schemeClr val="accent2">
                              <a:lumMod val="75000"/>
                            </a:schemeClr>
                          </a:solidFill>
                          <a:latin typeface="Cambria Math"/>
                        </a:rPr>
                        <m:t>−</m:t>
                      </m:r>
                      <m:acc>
                        <m:accPr>
                          <m:chr m:val="̅"/>
                          <m:ctrlPr>
                            <a:rPr lang="fr-FR" i="1">
                              <a:solidFill>
                                <a:schemeClr val="accent2">
                                  <a:lumMod val="75000"/>
                                </a:schemeClr>
                              </a:solidFill>
                              <a:latin typeface="Cambria Math" panose="02040503050406030204" pitchFamily="18" charset="0"/>
                            </a:rPr>
                          </m:ctrlPr>
                        </m:accPr>
                        <m:e>
                          <m:r>
                            <a:rPr lang="fr-FR" i="1">
                              <a:solidFill>
                                <a:schemeClr val="accent2">
                                  <a:lumMod val="75000"/>
                                </a:schemeClr>
                              </a:solidFill>
                              <a:latin typeface="Cambria Math"/>
                            </a:rPr>
                            <m:t>𝑦</m:t>
                          </m:r>
                        </m:e>
                      </m:acc>
                    </m:oMath>
                  </m:oMathPara>
                </a14:m>
                <a:endParaRPr lang="fr-FR" dirty="0">
                  <a:solidFill>
                    <a:schemeClr val="accent2">
                      <a:lumMod val="75000"/>
                    </a:schemeClr>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6235622" y="3890344"/>
                <a:ext cx="780918" cy="369332"/>
              </a:xfrm>
              <a:prstGeom prst="rect">
                <a:avLst/>
              </a:prstGeom>
              <a:blipFill rotWithShape="0">
                <a:blip r:embed="rId4"/>
                <a:stretch>
                  <a:fillRect r="-27344" b="-6557"/>
                </a:stretch>
              </a:blipFill>
            </p:spPr>
            <p:txBody>
              <a:bodyPr/>
              <a:lstStyle/>
              <a:p>
                <a:r>
                  <a:rPr lang="fr-FR">
                    <a:noFill/>
                  </a:rPr>
                  <a:t> </a:t>
                </a:r>
              </a:p>
            </p:txBody>
          </p:sp>
        </mc:Fallback>
      </mc:AlternateContent>
      <p:cxnSp>
        <p:nvCxnSpPr>
          <p:cNvPr id="24" name="Connecteur droit 23"/>
          <p:cNvCxnSpPr/>
          <p:nvPr/>
        </p:nvCxnSpPr>
        <p:spPr>
          <a:xfrm>
            <a:off x="3129775" y="1442224"/>
            <a:ext cx="2869581" cy="0"/>
          </a:xfrm>
          <a:prstGeom prst="line">
            <a:avLst/>
          </a:prstGeom>
          <a:ln w="190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ZoneTexte 26"/>
              <p:cNvSpPr txBox="1"/>
              <p:nvPr/>
            </p:nvSpPr>
            <p:spPr>
              <a:xfrm>
                <a:off x="6042591" y="1322944"/>
                <a:ext cx="110440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sz="1200" i="1" smtClean="0">
                              <a:solidFill>
                                <a:schemeClr val="accent4">
                                  <a:lumMod val="75000"/>
                                </a:schemeClr>
                              </a:solidFill>
                              <a:latin typeface="Cambria Math" panose="02040503050406030204" pitchFamily="18" charset="0"/>
                            </a:rPr>
                          </m:ctrlPr>
                        </m:accPr>
                        <m:e>
                          <m:r>
                            <a:rPr lang="fr-FR" sz="1200" b="0" i="1" smtClean="0">
                              <a:solidFill>
                                <a:schemeClr val="accent4">
                                  <a:lumMod val="75000"/>
                                </a:schemeClr>
                              </a:solidFill>
                              <a:latin typeface="Cambria Math" panose="02040503050406030204" pitchFamily="18" charset="0"/>
                            </a:rPr>
                            <m:t>𝑦</m:t>
                          </m:r>
                        </m:e>
                      </m:acc>
                      <m:r>
                        <a:rPr lang="fr-FR" sz="1200" b="0" i="1" smtClean="0">
                          <a:solidFill>
                            <a:schemeClr val="accent4">
                              <a:lumMod val="75000"/>
                            </a:schemeClr>
                          </a:solidFill>
                          <a:latin typeface="Cambria Math" panose="02040503050406030204" pitchFamily="18" charset="0"/>
                        </a:rPr>
                        <m:t>=54,34 </m:t>
                      </m:r>
                      <m:r>
                        <a:rPr lang="fr-FR" sz="1200" b="0" i="1" smtClean="0">
                          <a:solidFill>
                            <a:schemeClr val="accent4">
                              <a:lumMod val="75000"/>
                            </a:schemeClr>
                          </a:solidFill>
                          <a:latin typeface="Cambria Math" panose="02040503050406030204" pitchFamily="18" charset="0"/>
                        </a:rPr>
                        <m:t>𝑗𝑜𝑢𝑟𝑠</m:t>
                      </m:r>
                    </m:oMath>
                  </m:oMathPara>
                </a14:m>
                <a:endParaRPr lang="fr-FR" sz="1200" dirty="0">
                  <a:solidFill>
                    <a:schemeClr val="accent4">
                      <a:lumMod val="75000"/>
                    </a:schemeClr>
                  </a:solidFill>
                </a:endParaRPr>
              </a:p>
            </p:txBody>
          </p:sp>
        </mc:Choice>
        <mc:Fallback xmlns="">
          <p:sp>
            <p:nvSpPr>
              <p:cNvPr id="27" name="ZoneTexte 26"/>
              <p:cNvSpPr txBox="1">
                <a:spLocks noRot="1" noChangeAspect="1" noMove="1" noResize="1" noEditPoints="1" noAdjustHandles="1" noChangeArrowheads="1" noChangeShapeType="1" noTextEdit="1"/>
              </p:cNvSpPr>
              <p:nvPr/>
            </p:nvSpPr>
            <p:spPr>
              <a:xfrm>
                <a:off x="6042591" y="1322944"/>
                <a:ext cx="1104405" cy="184666"/>
              </a:xfrm>
              <a:prstGeom prst="rect">
                <a:avLst/>
              </a:prstGeom>
              <a:blipFill rotWithShape="0">
                <a:blip r:embed="rId5"/>
                <a:stretch>
                  <a:fillRect l="-2762" r="-4420" b="-30000"/>
                </a:stretch>
              </a:blipFill>
            </p:spPr>
            <p:txBody>
              <a:bodyPr/>
              <a:lstStyle/>
              <a:p>
                <a:r>
                  <a:rPr lang="fr-FR">
                    <a:noFill/>
                  </a:rPr>
                  <a:t> </a:t>
                </a:r>
              </a:p>
            </p:txBody>
          </p:sp>
        </mc:Fallback>
      </mc:AlternateContent>
      <p:cxnSp>
        <p:nvCxnSpPr>
          <p:cNvPr id="29" name="Connecteur droit 28"/>
          <p:cNvCxnSpPr/>
          <p:nvPr/>
        </p:nvCxnSpPr>
        <p:spPr>
          <a:xfrm flipV="1">
            <a:off x="4839629" y="1442224"/>
            <a:ext cx="0" cy="2676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flipH="1" flipV="1">
            <a:off x="5605346" y="1442224"/>
            <a:ext cx="0" cy="60588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H="1" flipV="1">
            <a:off x="3490332" y="1174521"/>
            <a:ext cx="0" cy="26770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flipV="1">
            <a:off x="3330498" y="1107688"/>
            <a:ext cx="0" cy="3345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flipV="1">
            <a:off x="3360234" y="687659"/>
            <a:ext cx="0" cy="754565"/>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flipH="1">
            <a:off x="3497766" y="1426835"/>
            <a:ext cx="34959" cy="15389"/>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flipH="1" flipV="1">
            <a:off x="4869366" y="1167317"/>
            <a:ext cx="0" cy="549971"/>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flipV="1">
            <a:off x="5568175" y="1446099"/>
            <a:ext cx="0" cy="397569"/>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a:off x="5437291" y="911820"/>
            <a:ext cx="1168931" cy="276999"/>
          </a:xfrm>
          <a:prstGeom prst="rect">
            <a:avLst/>
          </a:prstGeom>
          <a:noFill/>
        </p:spPr>
        <p:txBody>
          <a:bodyPr wrap="square" rtlCol="0">
            <a:spAutoFit/>
          </a:bodyPr>
          <a:lstStyle/>
          <a:p>
            <a:r>
              <a:rPr lang="fr-FR" sz="1200" dirty="0">
                <a:solidFill>
                  <a:schemeClr val="accent2">
                    <a:lumMod val="75000"/>
                  </a:schemeClr>
                </a:solidFill>
              </a:rPr>
              <a:t>41-54,34</a:t>
            </a:r>
          </a:p>
        </p:txBody>
      </p:sp>
      <p:sp>
        <p:nvSpPr>
          <p:cNvPr id="47" name="ZoneTexte 46"/>
          <p:cNvSpPr txBox="1"/>
          <p:nvPr/>
        </p:nvSpPr>
        <p:spPr>
          <a:xfrm>
            <a:off x="5452380" y="1082149"/>
            <a:ext cx="1394080" cy="276999"/>
          </a:xfrm>
          <a:prstGeom prst="rect">
            <a:avLst/>
          </a:prstGeom>
          <a:noFill/>
        </p:spPr>
        <p:txBody>
          <a:bodyPr wrap="square" rtlCol="0">
            <a:spAutoFit/>
          </a:bodyPr>
          <a:lstStyle/>
          <a:p>
            <a:r>
              <a:rPr lang="fr-FR" sz="1200" dirty="0">
                <a:solidFill>
                  <a:schemeClr val="accent1">
                    <a:lumMod val="75000"/>
                  </a:schemeClr>
                </a:solidFill>
              </a:rPr>
              <a:t>33,8-54,34</a:t>
            </a:r>
          </a:p>
        </p:txBody>
      </p:sp>
      <p:sp>
        <p:nvSpPr>
          <p:cNvPr id="48" name="ZoneTexte 47"/>
          <p:cNvSpPr txBox="1"/>
          <p:nvPr/>
        </p:nvSpPr>
        <p:spPr>
          <a:xfrm>
            <a:off x="4536647" y="728602"/>
            <a:ext cx="1168931" cy="276999"/>
          </a:xfrm>
          <a:prstGeom prst="rect">
            <a:avLst/>
          </a:prstGeom>
          <a:noFill/>
        </p:spPr>
        <p:txBody>
          <a:bodyPr wrap="square" rtlCol="0">
            <a:spAutoFit/>
          </a:bodyPr>
          <a:lstStyle/>
          <a:p>
            <a:r>
              <a:rPr lang="fr-FR" sz="1200" dirty="0">
                <a:solidFill>
                  <a:schemeClr val="accent2">
                    <a:lumMod val="75000"/>
                  </a:schemeClr>
                </a:solidFill>
              </a:rPr>
              <a:t>65-54,34</a:t>
            </a:r>
          </a:p>
        </p:txBody>
      </p:sp>
      <p:sp>
        <p:nvSpPr>
          <p:cNvPr id="49" name="ZoneTexte 48"/>
          <p:cNvSpPr txBox="1"/>
          <p:nvPr/>
        </p:nvSpPr>
        <p:spPr>
          <a:xfrm>
            <a:off x="4522260" y="880175"/>
            <a:ext cx="1394080" cy="276999"/>
          </a:xfrm>
          <a:prstGeom prst="rect">
            <a:avLst/>
          </a:prstGeom>
          <a:noFill/>
        </p:spPr>
        <p:txBody>
          <a:bodyPr wrap="square" rtlCol="0">
            <a:spAutoFit/>
          </a:bodyPr>
          <a:lstStyle/>
          <a:p>
            <a:r>
              <a:rPr lang="fr-FR" sz="1200" dirty="0">
                <a:solidFill>
                  <a:schemeClr val="accent1">
                    <a:lumMod val="75000"/>
                  </a:schemeClr>
                </a:solidFill>
              </a:rPr>
              <a:t>44,63-54,34</a:t>
            </a:r>
          </a:p>
        </p:txBody>
      </p:sp>
      <p:sp>
        <p:nvSpPr>
          <p:cNvPr id="50" name="ZoneTexte 49"/>
          <p:cNvSpPr txBox="1"/>
          <p:nvPr/>
        </p:nvSpPr>
        <p:spPr>
          <a:xfrm>
            <a:off x="3321294" y="1483997"/>
            <a:ext cx="1168931" cy="276999"/>
          </a:xfrm>
          <a:prstGeom prst="rect">
            <a:avLst/>
          </a:prstGeom>
          <a:noFill/>
        </p:spPr>
        <p:txBody>
          <a:bodyPr wrap="square" rtlCol="0">
            <a:spAutoFit/>
          </a:bodyPr>
          <a:lstStyle/>
          <a:p>
            <a:r>
              <a:rPr lang="fr-FR" sz="1200" dirty="0">
                <a:solidFill>
                  <a:schemeClr val="accent2">
                    <a:lumMod val="75000"/>
                  </a:schemeClr>
                </a:solidFill>
              </a:rPr>
              <a:t>64,38-54,34</a:t>
            </a:r>
          </a:p>
        </p:txBody>
      </p:sp>
      <p:sp>
        <p:nvSpPr>
          <p:cNvPr id="51" name="ZoneTexte 50"/>
          <p:cNvSpPr txBox="1"/>
          <p:nvPr/>
        </p:nvSpPr>
        <p:spPr>
          <a:xfrm>
            <a:off x="3321294" y="1650847"/>
            <a:ext cx="1394080" cy="276999"/>
          </a:xfrm>
          <a:prstGeom prst="rect">
            <a:avLst/>
          </a:prstGeom>
          <a:noFill/>
        </p:spPr>
        <p:txBody>
          <a:bodyPr wrap="square" rtlCol="0">
            <a:spAutoFit/>
          </a:bodyPr>
          <a:lstStyle/>
          <a:p>
            <a:r>
              <a:rPr lang="fr-FR" sz="1200" dirty="0">
                <a:solidFill>
                  <a:schemeClr val="accent1">
                    <a:lumMod val="75000"/>
                  </a:schemeClr>
                </a:solidFill>
              </a:rPr>
              <a:t>44,63-54,34</a:t>
            </a:r>
          </a:p>
        </p:txBody>
      </p:sp>
      <p:sp>
        <p:nvSpPr>
          <p:cNvPr id="53" name="ZoneTexte 52"/>
          <p:cNvSpPr txBox="1"/>
          <p:nvPr/>
        </p:nvSpPr>
        <p:spPr>
          <a:xfrm>
            <a:off x="2829711" y="205977"/>
            <a:ext cx="1168931" cy="276999"/>
          </a:xfrm>
          <a:prstGeom prst="rect">
            <a:avLst/>
          </a:prstGeom>
          <a:noFill/>
        </p:spPr>
        <p:txBody>
          <a:bodyPr wrap="square" rtlCol="0">
            <a:spAutoFit/>
          </a:bodyPr>
          <a:lstStyle/>
          <a:p>
            <a:r>
              <a:rPr lang="fr-FR" sz="1200" dirty="0">
                <a:solidFill>
                  <a:schemeClr val="accent2">
                    <a:lumMod val="75000"/>
                  </a:schemeClr>
                </a:solidFill>
              </a:rPr>
              <a:t>82-54,34</a:t>
            </a:r>
          </a:p>
        </p:txBody>
      </p:sp>
      <p:sp>
        <p:nvSpPr>
          <p:cNvPr id="54" name="ZoneTexte 53"/>
          <p:cNvSpPr txBox="1"/>
          <p:nvPr/>
        </p:nvSpPr>
        <p:spPr>
          <a:xfrm>
            <a:off x="2818205" y="353960"/>
            <a:ext cx="1394080" cy="276999"/>
          </a:xfrm>
          <a:prstGeom prst="rect">
            <a:avLst/>
          </a:prstGeom>
          <a:noFill/>
        </p:spPr>
        <p:txBody>
          <a:bodyPr wrap="square" rtlCol="0">
            <a:spAutoFit/>
          </a:bodyPr>
          <a:lstStyle/>
          <a:p>
            <a:r>
              <a:rPr lang="fr-FR" sz="1200" dirty="0">
                <a:solidFill>
                  <a:schemeClr val="accent1">
                    <a:lumMod val="75000"/>
                  </a:schemeClr>
                </a:solidFill>
              </a:rPr>
              <a:t>68,05-54,34</a:t>
            </a:r>
          </a:p>
        </p:txBody>
      </p:sp>
      <p:sp>
        <p:nvSpPr>
          <p:cNvPr id="55" name="ZoneTexte 54"/>
          <p:cNvSpPr txBox="1"/>
          <p:nvPr/>
        </p:nvSpPr>
        <p:spPr>
          <a:xfrm>
            <a:off x="721112" y="4542263"/>
            <a:ext cx="7203688" cy="646331"/>
          </a:xfrm>
          <a:prstGeom prst="rect">
            <a:avLst/>
          </a:prstGeom>
          <a:noFill/>
        </p:spPr>
        <p:txBody>
          <a:bodyPr wrap="square" rtlCol="0">
            <a:spAutoFit/>
          </a:bodyPr>
          <a:lstStyle/>
          <a:p>
            <a:pPr algn="ctr"/>
            <a:r>
              <a:rPr lang="fr-FR" b="1" dirty="0"/>
              <a:t>Si les dates de sortie des crapauds suivent exactement le modèle, ces deux écarts devraient être exactement identiques.</a:t>
            </a:r>
          </a:p>
        </p:txBody>
      </p:sp>
      <p:sp>
        <p:nvSpPr>
          <p:cNvPr id="2" name="Espace réservé du numéro de diapositive 1">
            <a:extLst>
              <a:ext uri="{FF2B5EF4-FFF2-40B4-BE49-F238E27FC236}">
                <a16:creationId xmlns:a16="http://schemas.microsoft.com/office/drawing/2014/main" id="{997BDC8C-19D8-7CE4-90AE-38F2220A1668}"/>
              </a:ext>
            </a:extLst>
          </p:cNvPr>
          <p:cNvSpPr>
            <a:spLocks noGrp="1"/>
          </p:cNvSpPr>
          <p:nvPr>
            <p:ph type="sldNum" sz="quarter" idx="12"/>
          </p:nvPr>
        </p:nvSpPr>
        <p:spPr/>
        <p:txBody>
          <a:bodyPr/>
          <a:lstStyle/>
          <a:p>
            <a:fld id="{04C8D40A-45DA-49FB-8D9A-B1F265F8EE6C}" type="slidenum">
              <a:rPr lang="fr-FR" smtClean="0"/>
              <a:t>41</a:t>
            </a:fld>
            <a:endParaRPr lang="fr-FR"/>
          </a:p>
        </p:txBody>
      </p:sp>
    </p:spTree>
    <p:extLst>
      <p:ext uri="{BB962C8B-B14F-4D97-AF65-F5344CB8AC3E}">
        <p14:creationId xmlns:p14="http://schemas.microsoft.com/office/powerpoint/2010/main" val="3595107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5931" y="177411"/>
            <a:ext cx="3012884" cy="2931455"/>
          </a:xfrm>
          <a:prstGeom prst="rect">
            <a:avLst/>
          </a:prstGeom>
        </p:spPr>
      </p:pic>
      <p:sp>
        <p:nvSpPr>
          <p:cNvPr id="18" name="ZoneTexte 17"/>
          <p:cNvSpPr txBox="1"/>
          <p:nvPr/>
        </p:nvSpPr>
        <p:spPr>
          <a:xfrm>
            <a:off x="629175" y="3464312"/>
            <a:ext cx="7949830" cy="369332"/>
          </a:xfrm>
          <a:prstGeom prst="rect">
            <a:avLst/>
          </a:prstGeom>
          <a:noFill/>
        </p:spPr>
        <p:txBody>
          <a:bodyPr wrap="square" rtlCol="0">
            <a:spAutoFit/>
          </a:bodyPr>
          <a:lstStyle/>
          <a:p>
            <a:r>
              <a:rPr lang="fr-FR" dirty="0"/>
              <a:t>On compare l’écart des valeurs prédites par rapport à la moyenne : </a:t>
            </a:r>
          </a:p>
        </p:txBody>
      </p:sp>
      <p:sp>
        <p:nvSpPr>
          <p:cNvPr id="19" name="ZoneTexte 18"/>
          <p:cNvSpPr txBox="1"/>
          <p:nvPr/>
        </p:nvSpPr>
        <p:spPr>
          <a:xfrm>
            <a:off x="629175" y="3890344"/>
            <a:ext cx="7949830" cy="369332"/>
          </a:xfrm>
          <a:prstGeom prst="rect">
            <a:avLst/>
          </a:prstGeom>
          <a:noFill/>
        </p:spPr>
        <p:txBody>
          <a:bodyPr wrap="square" rtlCol="0">
            <a:spAutoFit/>
          </a:bodyPr>
          <a:lstStyle/>
          <a:p>
            <a:r>
              <a:rPr lang="fr-FR" dirty="0"/>
              <a:t>à l’écart des valeurs observées par rapport à la moyenne : </a:t>
            </a:r>
          </a:p>
        </p:txBody>
      </p:sp>
      <mc:AlternateContent xmlns:mc="http://schemas.openxmlformats.org/markup-compatibility/2006" xmlns:a14="http://schemas.microsoft.com/office/drawing/2010/main">
        <mc:Choice Requires="a14">
          <p:sp>
            <p:nvSpPr>
              <p:cNvPr id="21" name="Rectangle 20"/>
              <p:cNvSpPr/>
              <p:nvPr/>
            </p:nvSpPr>
            <p:spPr>
              <a:xfrm>
                <a:off x="7016540" y="3452513"/>
                <a:ext cx="10678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solidFill>
                            <a:schemeClr val="accent1">
                              <a:lumMod val="75000"/>
                            </a:schemeClr>
                          </a:solidFill>
                          <a:latin typeface="Cambria Math" panose="02040503050406030204" pitchFamily="18" charset="0"/>
                          <a:ea typeface="Cambria Math"/>
                        </a:rPr>
                        <m:t>(</m:t>
                      </m:r>
                      <m:acc>
                        <m:accPr>
                          <m:chr m:val="̂"/>
                          <m:ctrlPr>
                            <a:rPr lang="fr-FR" i="1" smtClean="0">
                              <a:solidFill>
                                <a:schemeClr val="accent1">
                                  <a:lumMod val="75000"/>
                                </a:schemeClr>
                              </a:solidFill>
                              <a:latin typeface="Cambria Math" panose="02040503050406030204" pitchFamily="18" charset="0"/>
                              <a:ea typeface="Cambria Math"/>
                            </a:rPr>
                          </m:ctrlPr>
                        </m:accPr>
                        <m:e>
                          <m:r>
                            <a:rPr lang="fr-FR" i="1">
                              <a:solidFill>
                                <a:schemeClr val="accent1">
                                  <a:lumMod val="75000"/>
                                </a:schemeClr>
                              </a:solidFill>
                              <a:latin typeface="Cambria Math"/>
                              <a:ea typeface="Cambria Math"/>
                            </a:rPr>
                            <m:t>𝑦</m:t>
                          </m:r>
                        </m:e>
                      </m:acc>
                      <m:r>
                        <a:rPr lang="fr-FR" i="1">
                          <a:solidFill>
                            <a:schemeClr val="accent1">
                              <a:lumMod val="75000"/>
                            </a:schemeClr>
                          </a:solidFill>
                          <a:latin typeface="Cambria Math"/>
                        </a:rPr>
                        <m:t>−</m:t>
                      </m:r>
                      <m:acc>
                        <m:accPr>
                          <m:chr m:val="̅"/>
                          <m:ctrlPr>
                            <a:rPr lang="fr-FR" i="1">
                              <a:solidFill>
                                <a:schemeClr val="accent1">
                                  <a:lumMod val="75000"/>
                                </a:schemeClr>
                              </a:solidFill>
                              <a:latin typeface="Cambria Math" panose="02040503050406030204" pitchFamily="18" charset="0"/>
                            </a:rPr>
                          </m:ctrlPr>
                        </m:accPr>
                        <m:e>
                          <m:r>
                            <a:rPr lang="fr-FR" i="1">
                              <a:solidFill>
                                <a:schemeClr val="accent1">
                                  <a:lumMod val="75000"/>
                                </a:schemeClr>
                              </a:solidFill>
                              <a:latin typeface="Cambria Math"/>
                            </a:rPr>
                            <m:t>𝑦</m:t>
                          </m:r>
                        </m:e>
                      </m:acc>
                      <m:r>
                        <a:rPr lang="fr-FR" b="0" i="1" smtClean="0">
                          <a:solidFill>
                            <a:schemeClr val="accent1">
                              <a:lumMod val="75000"/>
                            </a:schemeClr>
                          </a:solidFill>
                          <a:latin typeface="Cambria Math" panose="02040503050406030204" pitchFamily="18" charset="0"/>
                        </a:rPr>
                        <m:t>)²</m:t>
                      </m:r>
                    </m:oMath>
                  </m:oMathPara>
                </a14:m>
                <a:endParaRPr lang="fr-FR" dirty="0">
                  <a:solidFill>
                    <a:schemeClr val="accent1">
                      <a:lumMod val="75000"/>
                    </a:schemeClr>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7016540" y="3452513"/>
                <a:ext cx="1067856" cy="369332"/>
              </a:xfrm>
              <a:prstGeom prst="rect">
                <a:avLst/>
              </a:prstGeom>
              <a:blipFill rotWithShape="0">
                <a:blip r:embed="rId3"/>
                <a:stretch>
                  <a:fillRect t="-6557" r="-2857" b="-1311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6235622" y="3890344"/>
                <a:ext cx="10678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0" i="1" smtClean="0">
                          <a:solidFill>
                            <a:schemeClr val="accent2">
                              <a:lumMod val="75000"/>
                            </a:schemeClr>
                          </a:solidFill>
                          <a:latin typeface="Cambria Math" panose="02040503050406030204" pitchFamily="18" charset="0"/>
                          <a:ea typeface="Cambria Math"/>
                        </a:rPr>
                        <m:t>(</m:t>
                      </m:r>
                      <m:r>
                        <a:rPr lang="fr-FR" i="1" smtClean="0">
                          <a:solidFill>
                            <a:schemeClr val="accent2">
                              <a:lumMod val="75000"/>
                            </a:schemeClr>
                          </a:solidFill>
                          <a:latin typeface="Cambria Math"/>
                          <a:ea typeface="Cambria Math"/>
                        </a:rPr>
                        <m:t>𝑦</m:t>
                      </m:r>
                      <m:r>
                        <a:rPr lang="fr-FR" i="1">
                          <a:solidFill>
                            <a:schemeClr val="accent2">
                              <a:lumMod val="75000"/>
                            </a:schemeClr>
                          </a:solidFill>
                          <a:latin typeface="Cambria Math"/>
                        </a:rPr>
                        <m:t>−</m:t>
                      </m:r>
                      <m:acc>
                        <m:accPr>
                          <m:chr m:val="̅"/>
                          <m:ctrlPr>
                            <a:rPr lang="fr-FR" i="1">
                              <a:solidFill>
                                <a:schemeClr val="accent2">
                                  <a:lumMod val="75000"/>
                                </a:schemeClr>
                              </a:solidFill>
                              <a:latin typeface="Cambria Math" panose="02040503050406030204" pitchFamily="18" charset="0"/>
                            </a:rPr>
                          </m:ctrlPr>
                        </m:accPr>
                        <m:e>
                          <m:r>
                            <a:rPr lang="fr-FR" i="1">
                              <a:solidFill>
                                <a:schemeClr val="accent2">
                                  <a:lumMod val="75000"/>
                                </a:schemeClr>
                              </a:solidFill>
                              <a:latin typeface="Cambria Math"/>
                            </a:rPr>
                            <m:t>𝑦</m:t>
                          </m:r>
                        </m:e>
                      </m:acc>
                      <m:r>
                        <a:rPr lang="fr-FR" b="0" i="1" smtClean="0">
                          <a:solidFill>
                            <a:schemeClr val="accent2">
                              <a:lumMod val="75000"/>
                            </a:schemeClr>
                          </a:solidFill>
                          <a:latin typeface="Cambria Math" panose="02040503050406030204" pitchFamily="18" charset="0"/>
                        </a:rPr>
                        <m:t>)²</m:t>
                      </m:r>
                    </m:oMath>
                  </m:oMathPara>
                </a14:m>
                <a:endParaRPr lang="fr-FR" dirty="0">
                  <a:solidFill>
                    <a:schemeClr val="accent2">
                      <a:lumMod val="75000"/>
                    </a:schemeClr>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6235622" y="3890344"/>
                <a:ext cx="1067856" cy="369332"/>
              </a:xfrm>
              <a:prstGeom prst="rect">
                <a:avLst/>
              </a:prstGeom>
              <a:blipFill rotWithShape="0">
                <a:blip r:embed="rId4"/>
                <a:stretch>
                  <a:fillRect r="-2286" b="-13115"/>
                </a:stretch>
              </a:blipFill>
            </p:spPr>
            <p:txBody>
              <a:bodyPr/>
              <a:lstStyle/>
              <a:p>
                <a:r>
                  <a:rPr lang="fr-FR">
                    <a:noFill/>
                  </a:rPr>
                  <a:t> </a:t>
                </a:r>
              </a:p>
            </p:txBody>
          </p:sp>
        </mc:Fallback>
      </mc:AlternateContent>
      <p:cxnSp>
        <p:nvCxnSpPr>
          <p:cNvPr id="24" name="Connecteur droit 23"/>
          <p:cNvCxnSpPr/>
          <p:nvPr/>
        </p:nvCxnSpPr>
        <p:spPr>
          <a:xfrm>
            <a:off x="3129775" y="1442224"/>
            <a:ext cx="2869581" cy="0"/>
          </a:xfrm>
          <a:prstGeom prst="line">
            <a:avLst/>
          </a:prstGeom>
          <a:ln w="190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ZoneTexte 26"/>
              <p:cNvSpPr txBox="1"/>
              <p:nvPr/>
            </p:nvSpPr>
            <p:spPr>
              <a:xfrm>
                <a:off x="6042591" y="1322944"/>
                <a:ext cx="110440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sz="1200" i="1" smtClean="0">
                              <a:solidFill>
                                <a:schemeClr val="accent4">
                                  <a:lumMod val="75000"/>
                                </a:schemeClr>
                              </a:solidFill>
                              <a:latin typeface="Cambria Math" panose="02040503050406030204" pitchFamily="18" charset="0"/>
                            </a:rPr>
                          </m:ctrlPr>
                        </m:accPr>
                        <m:e>
                          <m:r>
                            <a:rPr lang="fr-FR" sz="1200" b="0" i="1" smtClean="0">
                              <a:solidFill>
                                <a:schemeClr val="accent4">
                                  <a:lumMod val="75000"/>
                                </a:schemeClr>
                              </a:solidFill>
                              <a:latin typeface="Cambria Math" panose="02040503050406030204" pitchFamily="18" charset="0"/>
                            </a:rPr>
                            <m:t>𝑦</m:t>
                          </m:r>
                        </m:e>
                      </m:acc>
                      <m:r>
                        <a:rPr lang="fr-FR" sz="1200" b="0" i="1" smtClean="0">
                          <a:solidFill>
                            <a:schemeClr val="accent4">
                              <a:lumMod val="75000"/>
                            </a:schemeClr>
                          </a:solidFill>
                          <a:latin typeface="Cambria Math" panose="02040503050406030204" pitchFamily="18" charset="0"/>
                        </a:rPr>
                        <m:t>=54,34 </m:t>
                      </m:r>
                      <m:r>
                        <a:rPr lang="fr-FR" sz="1200" b="0" i="1" smtClean="0">
                          <a:solidFill>
                            <a:schemeClr val="accent4">
                              <a:lumMod val="75000"/>
                            </a:schemeClr>
                          </a:solidFill>
                          <a:latin typeface="Cambria Math" panose="02040503050406030204" pitchFamily="18" charset="0"/>
                        </a:rPr>
                        <m:t>𝑗𝑜𝑢𝑟𝑠</m:t>
                      </m:r>
                    </m:oMath>
                  </m:oMathPara>
                </a14:m>
                <a:endParaRPr lang="fr-FR" sz="1200" dirty="0">
                  <a:solidFill>
                    <a:schemeClr val="accent4">
                      <a:lumMod val="75000"/>
                    </a:schemeClr>
                  </a:solidFill>
                </a:endParaRPr>
              </a:p>
            </p:txBody>
          </p:sp>
        </mc:Choice>
        <mc:Fallback xmlns="">
          <p:sp>
            <p:nvSpPr>
              <p:cNvPr id="27" name="ZoneTexte 26"/>
              <p:cNvSpPr txBox="1">
                <a:spLocks noRot="1" noChangeAspect="1" noMove="1" noResize="1" noEditPoints="1" noAdjustHandles="1" noChangeArrowheads="1" noChangeShapeType="1" noTextEdit="1"/>
              </p:cNvSpPr>
              <p:nvPr/>
            </p:nvSpPr>
            <p:spPr>
              <a:xfrm>
                <a:off x="6042591" y="1322944"/>
                <a:ext cx="1104405" cy="184666"/>
              </a:xfrm>
              <a:prstGeom prst="rect">
                <a:avLst/>
              </a:prstGeom>
              <a:blipFill rotWithShape="0">
                <a:blip r:embed="rId5"/>
                <a:stretch>
                  <a:fillRect l="-2762" r="-4420" b="-30000"/>
                </a:stretch>
              </a:blipFill>
            </p:spPr>
            <p:txBody>
              <a:bodyPr/>
              <a:lstStyle/>
              <a:p>
                <a:r>
                  <a:rPr lang="fr-FR">
                    <a:noFill/>
                  </a:rPr>
                  <a:t> </a:t>
                </a:r>
              </a:p>
            </p:txBody>
          </p:sp>
        </mc:Fallback>
      </mc:AlternateContent>
      <p:cxnSp>
        <p:nvCxnSpPr>
          <p:cNvPr id="29" name="Connecteur droit 28"/>
          <p:cNvCxnSpPr/>
          <p:nvPr/>
        </p:nvCxnSpPr>
        <p:spPr>
          <a:xfrm flipV="1">
            <a:off x="4839629" y="1442224"/>
            <a:ext cx="0" cy="2676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flipH="1" flipV="1">
            <a:off x="5605346" y="1442224"/>
            <a:ext cx="0" cy="60588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H="1" flipV="1">
            <a:off x="3490332" y="1174521"/>
            <a:ext cx="0" cy="26770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flipV="1">
            <a:off x="3330498" y="1107688"/>
            <a:ext cx="0" cy="3345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flipV="1">
            <a:off x="3360234" y="687659"/>
            <a:ext cx="0" cy="754565"/>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flipH="1">
            <a:off x="3497766" y="1426835"/>
            <a:ext cx="34959" cy="15389"/>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flipH="1" flipV="1">
            <a:off x="4869366" y="1167317"/>
            <a:ext cx="0" cy="549971"/>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flipV="1">
            <a:off x="5568175" y="1446099"/>
            <a:ext cx="0" cy="397569"/>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a:off x="5437291" y="911820"/>
            <a:ext cx="1168931" cy="276999"/>
          </a:xfrm>
          <a:prstGeom prst="rect">
            <a:avLst/>
          </a:prstGeom>
          <a:noFill/>
        </p:spPr>
        <p:txBody>
          <a:bodyPr wrap="square" rtlCol="0">
            <a:spAutoFit/>
          </a:bodyPr>
          <a:lstStyle/>
          <a:p>
            <a:r>
              <a:rPr lang="fr-FR" sz="1200" dirty="0">
                <a:solidFill>
                  <a:schemeClr val="accent2">
                    <a:lumMod val="75000"/>
                  </a:schemeClr>
                </a:solidFill>
              </a:rPr>
              <a:t>41-54,34</a:t>
            </a:r>
          </a:p>
        </p:txBody>
      </p:sp>
      <p:sp>
        <p:nvSpPr>
          <p:cNvPr id="47" name="ZoneTexte 46"/>
          <p:cNvSpPr txBox="1"/>
          <p:nvPr/>
        </p:nvSpPr>
        <p:spPr>
          <a:xfrm>
            <a:off x="5452380" y="1082149"/>
            <a:ext cx="1394080" cy="276999"/>
          </a:xfrm>
          <a:prstGeom prst="rect">
            <a:avLst/>
          </a:prstGeom>
          <a:noFill/>
        </p:spPr>
        <p:txBody>
          <a:bodyPr wrap="square" rtlCol="0">
            <a:spAutoFit/>
          </a:bodyPr>
          <a:lstStyle/>
          <a:p>
            <a:r>
              <a:rPr lang="fr-FR" sz="1200" dirty="0">
                <a:solidFill>
                  <a:schemeClr val="accent1">
                    <a:lumMod val="75000"/>
                  </a:schemeClr>
                </a:solidFill>
              </a:rPr>
              <a:t>33,8-54,34</a:t>
            </a:r>
          </a:p>
        </p:txBody>
      </p:sp>
      <p:sp>
        <p:nvSpPr>
          <p:cNvPr id="48" name="ZoneTexte 47"/>
          <p:cNvSpPr txBox="1"/>
          <p:nvPr/>
        </p:nvSpPr>
        <p:spPr>
          <a:xfrm>
            <a:off x="4536647" y="728602"/>
            <a:ext cx="1168931" cy="276999"/>
          </a:xfrm>
          <a:prstGeom prst="rect">
            <a:avLst/>
          </a:prstGeom>
          <a:noFill/>
        </p:spPr>
        <p:txBody>
          <a:bodyPr wrap="square" rtlCol="0">
            <a:spAutoFit/>
          </a:bodyPr>
          <a:lstStyle/>
          <a:p>
            <a:r>
              <a:rPr lang="fr-FR" sz="1200" dirty="0">
                <a:solidFill>
                  <a:schemeClr val="accent2">
                    <a:lumMod val="75000"/>
                  </a:schemeClr>
                </a:solidFill>
              </a:rPr>
              <a:t>65-54,34</a:t>
            </a:r>
          </a:p>
        </p:txBody>
      </p:sp>
      <p:sp>
        <p:nvSpPr>
          <p:cNvPr id="49" name="ZoneTexte 48"/>
          <p:cNvSpPr txBox="1"/>
          <p:nvPr/>
        </p:nvSpPr>
        <p:spPr>
          <a:xfrm>
            <a:off x="4522260" y="880175"/>
            <a:ext cx="1394080" cy="276999"/>
          </a:xfrm>
          <a:prstGeom prst="rect">
            <a:avLst/>
          </a:prstGeom>
          <a:noFill/>
        </p:spPr>
        <p:txBody>
          <a:bodyPr wrap="square" rtlCol="0">
            <a:spAutoFit/>
          </a:bodyPr>
          <a:lstStyle/>
          <a:p>
            <a:r>
              <a:rPr lang="fr-FR" sz="1200" dirty="0">
                <a:solidFill>
                  <a:schemeClr val="accent1">
                    <a:lumMod val="75000"/>
                  </a:schemeClr>
                </a:solidFill>
              </a:rPr>
              <a:t>44,63-54,34</a:t>
            </a:r>
          </a:p>
        </p:txBody>
      </p:sp>
      <p:sp>
        <p:nvSpPr>
          <p:cNvPr id="50" name="ZoneTexte 49"/>
          <p:cNvSpPr txBox="1"/>
          <p:nvPr/>
        </p:nvSpPr>
        <p:spPr>
          <a:xfrm>
            <a:off x="3321294" y="1483997"/>
            <a:ext cx="1168931" cy="276999"/>
          </a:xfrm>
          <a:prstGeom prst="rect">
            <a:avLst/>
          </a:prstGeom>
          <a:noFill/>
        </p:spPr>
        <p:txBody>
          <a:bodyPr wrap="square" rtlCol="0">
            <a:spAutoFit/>
          </a:bodyPr>
          <a:lstStyle/>
          <a:p>
            <a:r>
              <a:rPr lang="fr-FR" sz="1200" dirty="0">
                <a:solidFill>
                  <a:schemeClr val="accent2">
                    <a:lumMod val="75000"/>
                  </a:schemeClr>
                </a:solidFill>
              </a:rPr>
              <a:t>64,38-54,34</a:t>
            </a:r>
          </a:p>
        </p:txBody>
      </p:sp>
      <p:sp>
        <p:nvSpPr>
          <p:cNvPr id="51" name="ZoneTexte 50"/>
          <p:cNvSpPr txBox="1"/>
          <p:nvPr/>
        </p:nvSpPr>
        <p:spPr>
          <a:xfrm>
            <a:off x="3321294" y="1650847"/>
            <a:ext cx="1394080" cy="276999"/>
          </a:xfrm>
          <a:prstGeom prst="rect">
            <a:avLst/>
          </a:prstGeom>
          <a:noFill/>
        </p:spPr>
        <p:txBody>
          <a:bodyPr wrap="square" rtlCol="0">
            <a:spAutoFit/>
          </a:bodyPr>
          <a:lstStyle/>
          <a:p>
            <a:r>
              <a:rPr lang="fr-FR" sz="1200" dirty="0">
                <a:solidFill>
                  <a:schemeClr val="accent1">
                    <a:lumMod val="75000"/>
                  </a:schemeClr>
                </a:solidFill>
              </a:rPr>
              <a:t>44,63-54,34</a:t>
            </a:r>
          </a:p>
        </p:txBody>
      </p:sp>
      <p:sp>
        <p:nvSpPr>
          <p:cNvPr id="53" name="ZoneTexte 52"/>
          <p:cNvSpPr txBox="1"/>
          <p:nvPr/>
        </p:nvSpPr>
        <p:spPr>
          <a:xfrm>
            <a:off x="2829711" y="205977"/>
            <a:ext cx="1168931" cy="276999"/>
          </a:xfrm>
          <a:prstGeom prst="rect">
            <a:avLst/>
          </a:prstGeom>
          <a:noFill/>
        </p:spPr>
        <p:txBody>
          <a:bodyPr wrap="square" rtlCol="0">
            <a:spAutoFit/>
          </a:bodyPr>
          <a:lstStyle/>
          <a:p>
            <a:r>
              <a:rPr lang="fr-FR" sz="1200" dirty="0">
                <a:solidFill>
                  <a:schemeClr val="accent2">
                    <a:lumMod val="75000"/>
                  </a:schemeClr>
                </a:solidFill>
              </a:rPr>
              <a:t>82-54,34</a:t>
            </a:r>
          </a:p>
        </p:txBody>
      </p:sp>
      <p:sp>
        <p:nvSpPr>
          <p:cNvPr id="54" name="ZoneTexte 53"/>
          <p:cNvSpPr txBox="1"/>
          <p:nvPr/>
        </p:nvSpPr>
        <p:spPr>
          <a:xfrm>
            <a:off x="2818205" y="353960"/>
            <a:ext cx="1394080" cy="276999"/>
          </a:xfrm>
          <a:prstGeom prst="rect">
            <a:avLst/>
          </a:prstGeom>
          <a:noFill/>
        </p:spPr>
        <p:txBody>
          <a:bodyPr wrap="square" rtlCol="0">
            <a:spAutoFit/>
          </a:bodyPr>
          <a:lstStyle/>
          <a:p>
            <a:r>
              <a:rPr lang="fr-FR" sz="1200" dirty="0">
                <a:solidFill>
                  <a:schemeClr val="accent1">
                    <a:lumMod val="75000"/>
                  </a:schemeClr>
                </a:solidFill>
              </a:rPr>
              <a:t>68,05-54,34</a:t>
            </a:r>
          </a:p>
        </p:txBody>
      </p:sp>
      <p:sp>
        <p:nvSpPr>
          <p:cNvPr id="55" name="ZoneTexte 54"/>
          <p:cNvSpPr txBox="1"/>
          <p:nvPr/>
        </p:nvSpPr>
        <p:spPr>
          <a:xfrm>
            <a:off x="444684" y="4492355"/>
            <a:ext cx="8318811" cy="369332"/>
          </a:xfrm>
          <a:prstGeom prst="rect">
            <a:avLst/>
          </a:prstGeom>
          <a:noFill/>
        </p:spPr>
        <p:txBody>
          <a:bodyPr wrap="square" rtlCol="0">
            <a:spAutoFit/>
          </a:bodyPr>
          <a:lstStyle/>
          <a:p>
            <a:r>
              <a:rPr lang="fr-FR" b="1" dirty="0"/>
              <a:t>On passe ces écarts au carré afin de ne pas être gêné par les écarts positifs ou négatifs</a:t>
            </a:r>
          </a:p>
        </p:txBody>
      </p:sp>
      <p:sp>
        <p:nvSpPr>
          <p:cNvPr id="26" name="ZoneTexte 25"/>
          <p:cNvSpPr txBox="1"/>
          <p:nvPr/>
        </p:nvSpPr>
        <p:spPr>
          <a:xfrm>
            <a:off x="444685" y="4918387"/>
            <a:ext cx="4077576" cy="369332"/>
          </a:xfrm>
          <a:prstGeom prst="rect">
            <a:avLst/>
          </a:prstGeom>
          <a:noFill/>
        </p:spPr>
        <p:txBody>
          <a:bodyPr wrap="square" rtlCol="0">
            <a:spAutoFit/>
          </a:bodyPr>
          <a:lstStyle/>
          <a:p>
            <a:r>
              <a:rPr lang="fr-FR" dirty="0"/>
              <a:t>Et on compare la somme de ces écarts :</a:t>
            </a:r>
          </a:p>
        </p:txBody>
      </p:sp>
      <mc:AlternateContent xmlns:mc="http://schemas.openxmlformats.org/markup-compatibility/2006" xmlns:a14="http://schemas.microsoft.com/office/drawing/2010/main">
        <mc:Choice Requires="a14">
          <p:sp>
            <p:nvSpPr>
              <p:cNvPr id="28" name="ZoneTexte 27"/>
              <p:cNvSpPr txBox="1"/>
              <p:nvPr/>
            </p:nvSpPr>
            <p:spPr>
              <a:xfrm>
                <a:off x="3008185" y="5638781"/>
                <a:ext cx="2020297" cy="730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i="1">
                          <a:solidFill>
                            <a:prstClr val="black"/>
                          </a:solidFill>
                          <a:latin typeface="Cambria Math"/>
                        </a:rPr>
                        <m:t>𝑟</m:t>
                      </m:r>
                      <m:r>
                        <a:rPr lang="fr-FR" i="1">
                          <a:solidFill>
                            <a:prstClr val="black"/>
                          </a:solidFill>
                          <a:latin typeface="Cambria Math"/>
                        </a:rPr>
                        <m:t>²=</m:t>
                      </m:r>
                      <m:f>
                        <m:fPr>
                          <m:ctrlPr>
                            <a:rPr lang="fr-FR" i="1">
                              <a:solidFill>
                                <a:prstClr val="black"/>
                              </a:solidFill>
                              <a:latin typeface="Cambria Math" panose="02040503050406030204" pitchFamily="18" charset="0"/>
                              <a:ea typeface="Cambria Math"/>
                            </a:rPr>
                          </m:ctrlPr>
                        </m:fPr>
                        <m:num>
                          <m:nary>
                            <m:naryPr>
                              <m:chr m:val="∑"/>
                              <m:ctrlPr>
                                <a:rPr lang="fr-FR" i="1" smtClean="0">
                                  <a:solidFill>
                                    <a:schemeClr val="accent1">
                                      <a:lumMod val="75000"/>
                                    </a:schemeClr>
                                  </a:solidFill>
                                  <a:latin typeface="Cambria Math" panose="02040503050406030204" pitchFamily="18" charset="0"/>
                                  <a:ea typeface="Cambria Math"/>
                                </a:rPr>
                              </m:ctrlPr>
                            </m:naryPr>
                            <m:sub>
                              <m:r>
                                <m:rPr>
                                  <m:brk m:alnAt="23"/>
                                </m:rPr>
                                <a:rPr lang="fr-FR" i="1">
                                  <a:solidFill>
                                    <a:schemeClr val="accent1">
                                      <a:lumMod val="75000"/>
                                    </a:schemeClr>
                                  </a:solidFill>
                                  <a:latin typeface="Cambria Math"/>
                                  <a:ea typeface="Cambria Math"/>
                                </a:rPr>
                                <m:t>𝑖</m:t>
                              </m:r>
                              <m:r>
                                <a:rPr lang="fr-FR" i="1">
                                  <a:solidFill>
                                    <a:schemeClr val="accent1">
                                      <a:lumMod val="75000"/>
                                    </a:schemeClr>
                                  </a:solidFill>
                                  <a:latin typeface="Cambria Math"/>
                                  <a:ea typeface="Cambria Math"/>
                                </a:rPr>
                                <m:t>=1</m:t>
                              </m:r>
                            </m:sub>
                            <m:sup>
                              <m:r>
                                <a:rPr lang="fr-FR" i="1">
                                  <a:solidFill>
                                    <a:schemeClr val="accent1">
                                      <a:lumMod val="75000"/>
                                    </a:schemeClr>
                                  </a:solidFill>
                                  <a:latin typeface="Cambria Math"/>
                                  <a:ea typeface="Cambria Math"/>
                                </a:rPr>
                                <m:t>𝑁</m:t>
                              </m:r>
                            </m:sup>
                            <m:e>
                              <m:d>
                                <m:dPr>
                                  <m:ctrlPr>
                                    <a:rPr lang="fr-FR" i="1">
                                      <a:solidFill>
                                        <a:schemeClr val="accent1">
                                          <a:lumMod val="75000"/>
                                        </a:schemeClr>
                                      </a:solidFill>
                                      <a:latin typeface="Cambria Math" panose="02040503050406030204" pitchFamily="18" charset="0"/>
                                      <a:ea typeface="Cambria Math"/>
                                    </a:rPr>
                                  </m:ctrlPr>
                                </m:dPr>
                                <m:e>
                                  <m:acc>
                                    <m:accPr>
                                      <m:chr m:val="̂"/>
                                      <m:ctrlPr>
                                        <a:rPr lang="fr-FR" i="1">
                                          <a:solidFill>
                                            <a:schemeClr val="accent1">
                                              <a:lumMod val="75000"/>
                                            </a:schemeClr>
                                          </a:solidFill>
                                          <a:latin typeface="Cambria Math" panose="02040503050406030204" pitchFamily="18" charset="0"/>
                                          <a:ea typeface="Cambria Math"/>
                                        </a:rPr>
                                      </m:ctrlPr>
                                    </m:accPr>
                                    <m:e>
                                      <m:r>
                                        <a:rPr lang="fr-FR" i="1">
                                          <a:solidFill>
                                            <a:schemeClr val="accent1">
                                              <a:lumMod val="75000"/>
                                            </a:schemeClr>
                                          </a:solidFill>
                                          <a:latin typeface="Cambria Math"/>
                                          <a:ea typeface="Cambria Math"/>
                                        </a:rPr>
                                        <m:t>𝑦</m:t>
                                      </m:r>
                                    </m:e>
                                  </m:acc>
                                  <m:r>
                                    <a:rPr lang="fr-FR" i="1">
                                      <a:solidFill>
                                        <a:schemeClr val="accent1">
                                          <a:lumMod val="75000"/>
                                        </a:schemeClr>
                                      </a:solidFill>
                                      <a:latin typeface="Cambria Math"/>
                                    </a:rPr>
                                    <m:t>−</m:t>
                                  </m:r>
                                  <m:acc>
                                    <m:accPr>
                                      <m:chr m:val="̅"/>
                                      <m:ctrlPr>
                                        <a:rPr lang="fr-FR" i="1">
                                          <a:solidFill>
                                            <a:schemeClr val="accent1">
                                              <a:lumMod val="75000"/>
                                            </a:schemeClr>
                                          </a:solidFill>
                                          <a:latin typeface="Cambria Math" panose="02040503050406030204" pitchFamily="18" charset="0"/>
                                        </a:rPr>
                                      </m:ctrlPr>
                                    </m:accPr>
                                    <m:e>
                                      <m:r>
                                        <a:rPr lang="fr-FR" i="1">
                                          <a:solidFill>
                                            <a:schemeClr val="accent1">
                                              <a:lumMod val="75000"/>
                                            </a:schemeClr>
                                          </a:solidFill>
                                          <a:latin typeface="Cambria Math"/>
                                        </a:rPr>
                                        <m:t>𝑦</m:t>
                                      </m:r>
                                    </m:e>
                                  </m:acc>
                                </m:e>
                              </m:d>
                              <m:r>
                                <a:rPr lang="fr-FR" i="1">
                                  <a:solidFill>
                                    <a:schemeClr val="accent1">
                                      <a:lumMod val="75000"/>
                                    </a:schemeClr>
                                  </a:solidFill>
                                  <a:latin typeface="Cambria Math"/>
                                  <a:ea typeface="Cambria Math"/>
                                </a:rPr>
                                <m:t>²</m:t>
                              </m:r>
                            </m:e>
                          </m:nary>
                        </m:num>
                        <m:den>
                          <m:nary>
                            <m:naryPr>
                              <m:chr m:val="∑"/>
                              <m:ctrlPr>
                                <a:rPr lang="fr-FR" i="1" smtClean="0">
                                  <a:solidFill>
                                    <a:schemeClr val="accent2">
                                      <a:lumMod val="75000"/>
                                    </a:schemeClr>
                                  </a:solidFill>
                                  <a:latin typeface="Cambria Math" panose="02040503050406030204" pitchFamily="18" charset="0"/>
                                  <a:ea typeface="Cambria Math"/>
                                </a:rPr>
                              </m:ctrlPr>
                            </m:naryPr>
                            <m:sub>
                              <m:r>
                                <m:rPr>
                                  <m:brk m:alnAt="23"/>
                                </m:rPr>
                                <a:rPr lang="fr-FR" i="1">
                                  <a:solidFill>
                                    <a:schemeClr val="accent2">
                                      <a:lumMod val="75000"/>
                                    </a:schemeClr>
                                  </a:solidFill>
                                  <a:latin typeface="Cambria Math"/>
                                  <a:ea typeface="Cambria Math"/>
                                </a:rPr>
                                <m:t>𝑖</m:t>
                              </m:r>
                              <m:r>
                                <a:rPr lang="fr-FR" i="1">
                                  <a:solidFill>
                                    <a:schemeClr val="accent2">
                                      <a:lumMod val="75000"/>
                                    </a:schemeClr>
                                  </a:solidFill>
                                  <a:latin typeface="Cambria Math"/>
                                  <a:ea typeface="Cambria Math"/>
                                </a:rPr>
                                <m:t>=1</m:t>
                              </m:r>
                            </m:sub>
                            <m:sup>
                              <m:r>
                                <a:rPr lang="fr-FR" i="1">
                                  <a:solidFill>
                                    <a:schemeClr val="accent2">
                                      <a:lumMod val="75000"/>
                                    </a:schemeClr>
                                  </a:solidFill>
                                  <a:latin typeface="Cambria Math"/>
                                  <a:ea typeface="Cambria Math"/>
                                </a:rPr>
                                <m:t>𝑁</m:t>
                              </m:r>
                            </m:sup>
                            <m:e>
                              <m:d>
                                <m:dPr>
                                  <m:ctrlPr>
                                    <a:rPr lang="fr-FR" i="1">
                                      <a:solidFill>
                                        <a:schemeClr val="accent2">
                                          <a:lumMod val="75000"/>
                                        </a:schemeClr>
                                      </a:solidFill>
                                      <a:latin typeface="Cambria Math" panose="02040503050406030204" pitchFamily="18" charset="0"/>
                                      <a:ea typeface="Cambria Math"/>
                                    </a:rPr>
                                  </m:ctrlPr>
                                </m:dPr>
                                <m:e>
                                  <m:r>
                                    <a:rPr lang="fr-FR" i="1">
                                      <a:solidFill>
                                        <a:schemeClr val="accent2">
                                          <a:lumMod val="75000"/>
                                        </a:schemeClr>
                                      </a:solidFill>
                                      <a:latin typeface="Cambria Math"/>
                                      <a:ea typeface="Cambria Math"/>
                                    </a:rPr>
                                    <m:t>𝑦</m:t>
                                  </m:r>
                                  <m:r>
                                    <a:rPr lang="fr-FR" i="1">
                                      <a:solidFill>
                                        <a:schemeClr val="accent2">
                                          <a:lumMod val="75000"/>
                                        </a:schemeClr>
                                      </a:solidFill>
                                      <a:latin typeface="Cambria Math"/>
                                    </a:rPr>
                                    <m:t>−</m:t>
                                  </m:r>
                                  <m:acc>
                                    <m:accPr>
                                      <m:chr m:val="̅"/>
                                      <m:ctrlPr>
                                        <a:rPr lang="fr-FR" i="1">
                                          <a:solidFill>
                                            <a:schemeClr val="accent2">
                                              <a:lumMod val="75000"/>
                                            </a:schemeClr>
                                          </a:solidFill>
                                          <a:latin typeface="Cambria Math" panose="02040503050406030204" pitchFamily="18" charset="0"/>
                                        </a:rPr>
                                      </m:ctrlPr>
                                    </m:accPr>
                                    <m:e>
                                      <m:r>
                                        <a:rPr lang="fr-FR" i="1">
                                          <a:solidFill>
                                            <a:schemeClr val="accent2">
                                              <a:lumMod val="75000"/>
                                            </a:schemeClr>
                                          </a:solidFill>
                                          <a:latin typeface="Cambria Math"/>
                                        </a:rPr>
                                        <m:t>𝑦</m:t>
                                      </m:r>
                                    </m:e>
                                  </m:acc>
                                </m:e>
                              </m:d>
                              <m:r>
                                <a:rPr lang="fr-FR" i="1">
                                  <a:solidFill>
                                    <a:schemeClr val="accent2">
                                      <a:lumMod val="75000"/>
                                    </a:schemeClr>
                                  </a:solidFill>
                                  <a:latin typeface="Cambria Math"/>
                                  <a:ea typeface="Cambria Math"/>
                                </a:rPr>
                                <m:t>²</m:t>
                              </m:r>
                            </m:e>
                          </m:nary>
                        </m:den>
                      </m:f>
                    </m:oMath>
                  </m:oMathPara>
                </a14:m>
                <a:endParaRPr lang="fr-FR" dirty="0">
                  <a:solidFill>
                    <a:prstClr val="black"/>
                  </a:solidFill>
                </a:endParaRPr>
              </a:p>
            </p:txBody>
          </p:sp>
        </mc:Choice>
        <mc:Fallback xmlns="">
          <p:sp>
            <p:nvSpPr>
              <p:cNvPr id="28" name="ZoneTexte 27"/>
              <p:cNvSpPr txBox="1">
                <a:spLocks noRot="1" noChangeAspect="1" noMove="1" noResize="1" noEditPoints="1" noAdjustHandles="1" noChangeArrowheads="1" noChangeShapeType="1" noTextEdit="1"/>
              </p:cNvSpPr>
              <p:nvPr/>
            </p:nvSpPr>
            <p:spPr>
              <a:xfrm>
                <a:off x="3008185" y="5638781"/>
                <a:ext cx="2020297" cy="730649"/>
              </a:xfrm>
              <a:prstGeom prst="rect">
                <a:avLst/>
              </a:prstGeom>
              <a:blipFill rotWithShape="0">
                <a:blip r:embed="rId6"/>
                <a:stretch>
                  <a:fillRect/>
                </a:stretch>
              </a:blipFill>
            </p:spPr>
            <p:txBody>
              <a:bodyPr/>
              <a:lstStyle/>
              <a:p>
                <a:r>
                  <a:rPr lang="fr-FR">
                    <a:noFill/>
                  </a:rPr>
                  <a:t> </a:t>
                </a:r>
              </a:p>
            </p:txBody>
          </p:sp>
        </mc:Fallback>
      </mc:AlternateContent>
      <p:sp>
        <p:nvSpPr>
          <p:cNvPr id="31" name="ZoneTexte 30"/>
          <p:cNvSpPr txBox="1"/>
          <p:nvPr/>
        </p:nvSpPr>
        <p:spPr>
          <a:xfrm>
            <a:off x="4943707" y="5287719"/>
            <a:ext cx="2695596" cy="369332"/>
          </a:xfrm>
          <a:prstGeom prst="rect">
            <a:avLst/>
          </a:prstGeom>
          <a:noFill/>
        </p:spPr>
        <p:txBody>
          <a:bodyPr wrap="square" rtlCol="0">
            <a:spAutoFit/>
          </a:bodyPr>
          <a:lstStyle/>
          <a:p>
            <a:r>
              <a:rPr lang="fr-FR" dirty="0">
                <a:solidFill>
                  <a:schemeClr val="accent1">
                    <a:lumMod val="75000"/>
                  </a:schemeClr>
                </a:solidFill>
              </a:rPr>
              <a:t>somme des écarts estimés</a:t>
            </a:r>
          </a:p>
        </p:txBody>
      </p:sp>
      <p:sp>
        <p:nvSpPr>
          <p:cNvPr id="33" name="ZoneTexte 32"/>
          <p:cNvSpPr txBox="1"/>
          <p:nvPr/>
        </p:nvSpPr>
        <p:spPr>
          <a:xfrm>
            <a:off x="4869366" y="6184764"/>
            <a:ext cx="2973659" cy="369332"/>
          </a:xfrm>
          <a:prstGeom prst="rect">
            <a:avLst/>
          </a:prstGeom>
          <a:noFill/>
        </p:spPr>
        <p:txBody>
          <a:bodyPr wrap="square" rtlCol="0">
            <a:spAutoFit/>
          </a:bodyPr>
          <a:lstStyle/>
          <a:p>
            <a:r>
              <a:rPr lang="fr-FR" dirty="0">
                <a:solidFill>
                  <a:schemeClr val="accent2">
                    <a:lumMod val="75000"/>
                  </a:schemeClr>
                </a:solidFill>
              </a:rPr>
              <a:t>somme des écarts observés</a:t>
            </a:r>
          </a:p>
        </p:txBody>
      </p:sp>
      <p:sp>
        <p:nvSpPr>
          <p:cNvPr id="2" name="Espace réservé du numéro de diapositive 1">
            <a:extLst>
              <a:ext uri="{FF2B5EF4-FFF2-40B4-BE49-F238E27FC236}">
                <a16:creationId xmlns:a16="http://schemas.microsoft.com/office/drawing/2014/main" id="{71C9CB5A-C4BC-FFF0-8ADD-C3686CD53131}"/>
              </a:ext>
            </a:extLst>
          </p:cNvPr>
          <p:cNvSpPr>
            <a:spLocks noGrp="1"/>
          </p:cNvSpPr>
          <p:nvPr>
            <p:ph type="sldNum" sz="quarter" idx="12"/>
          </p:nvPr>
        </p:nvSpPr>
        <p:spPr/>
        <p:txBody>
          <a:bodyPr/>
          <a:lstStyle/>
          <a:p>
            <a:fld id="{04C8D40A-45DA-49FB-8D9A-B1F265F8EE6C}" type="slidenum">
              <a:rPr lang="fr-FR" smtClean="0"/>
              <a:t>42</a:t>
            </a:fld>
            <a:endParaRPr lang="fr-FR"/>
          </a:p>
        </p:txBody>
      </p:sp>
    </p:spTree>
    <p:extLst>
      <p:ext uri="{BB962C8B-B14F-4D97-AF65-F5344CB8AC3E}">
        <p14:creationId xmlns:p14="http://schemas.microsoft.com/office/powerpoint/2010/main" val="2643324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5931" y="177411"/>
            <a:ext cx="3012884" cy="2931455"/>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560" y="3789404"/>
            <a:ext cx="3126925" cy="3022845"/>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6239" y="3854085"/>
            <a:ext cx="3060017" cy="2958164"/>
          </a:xfrm>
          <a:prstGeom prst="rect">
            <a:avLst/>
          </a:prstGeom>
        </p:spPr>
      </p:pic>
      <p:sp>
        <p:nvSpPr>
          <p:cNvPr id="7" name="ZoneTexte 6"/>
          <p:cNvSpPr txBox="1"/>
          <p:nvPr/>
        </p:nvSpPr>
        <p:spPr>
          <a:xfrm>
            <a:off x="3475444" y="177411"/>
            <a:ext cx="2089033" cy="369332"/>
          </a:xfrm>
          <a:prstGeom prst="rect">
            <a:avLst/>
          </a:prstGeom>
          <a:noFill/>
        </p:spPr>
        <p:txBody>
          <a:bodyPr wrap="none" rtlCol="0">
            <a:spAutoFit/>
          </a:bodyPr>
          <a:lstStyle/>
          <a:p>
            <a:r>
              <a:rPr lang="fr-FR" dirty="0"/>
              <a:t>La relation observée</a:t>
            </a:r>
          </a:p>
        </p:txBody>
      </p:sp>
      <p:sp>
        <p:nvSpPr>
          <p:cNvPr id="8" name="ZoneTexte 7"/>
          <p:cNvSpPr txBox="1"/>
          <p:nvPr/>
        </p:nvSpPr>
        <p:spPr>
          <a:xfrm>
            <a:off x="926444" y="3687641"/>
            <a:ext cx="3530007" cy="830997"/>
          </a:xfrm>
          <a:prstGeom prst="rect">
            <a:avLst/>
          </a:prstGeom>
          <a:noFill/>
        </p:spPr>
        <p:txBody>
          <a:bodyPr wrap="square" rtlCol="0">
            <a:spAutoFit/>
          </a:bodyPr>
          <a:lstStyle/>
          <a:p>
            <a:r>
              <a:rPr lang="fr-FR" sz="1600" b="1" dirty="0"/>
              <a:t>Cas théorique 1 : </a:t>
            </a:r>
            <a:r>
              <a:rPr lang="fr-FR" sz="1600" dirty="0"/>
              <a:t>Si la date de sortie suivait exactement la température</a:t>
            </a:r>
          </a:p>
          <a:p>
            <a:r>
              <a:rPr lang="fr-FR" sz="1600" i="1" dirty="0"/>
              <a:t>corrélation parfaite</a:t>
            </a:r>
          </a:p>
        </p:txBody>
      </p:sp>
      <p:sp>
        <p:nvSpPr>
          <p:cNvPr id="9" name="ZoneTexte 8"/>
          <p:cNvSpPr txBox="1"/>
          <p:nvPr/>
        </p:nvSpPr>
        <p:spPr>
          <a:xfrm>
            <a:off x="5808793" y="3687640"/>
            <a:ext cx="3335207" cy="830997"/>
          </a:xfrm>
          <a:prstGeom prst="rect">
            <a:avLst/>
          </a:prstGeom>
          <a:noFill/>
        </p:spPr>
        <p:txBody>
          <a:bodyPr wrap="square" rtlCol="0">
            <a:spAutoFit/>
          </a:bodyPr>
          <a:lstStyle/>
          <a:p>
            <a:r>
              <a:rPr lang="fr-FR" sz="1600" b="1" dirty="0"/>
              <a:t>Cas théorique 2 : </a:t>
            </a:r>
            <a:r>
              <a:rPr lang="fr-FR" sz="1600" dirty="0"/>
              <a:t>Si la date de sortie ne suivait pas du tout la température</a:t>
            </a:r>
          </a:p>
          <a:p>
            <a:r>
              <a:rPr lang="fr-FR" sz="1600" i="1" dirty="0"/>
              <a:t>pas de corrélation </a:t>
            </a:r>
          </a:p>
        </p:txBody>
      </p:sp>
      <p:cxnSp>
        <p:nvCxnSpPr>
          <p:cNvPr id="11" name="Connecteur droit avec flèche 10"/>
          <p:cNvCxnSpPr>
            <a:stCxn id="4" idx="2"/>
          </p:cNvCxnSpPr>
          <p:nvPr/>
        </p:nvCxnSpPr>
        <p:spPr>
          <a:xfrm flipH="1">
            <a:off x="2544336" y="3108866"/>
            <a:ext cx="1808037" cy="478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a:stCxn id="4" idx="2"/>
          </p:cNvCxnSpPr>
          <p:nvPr/>
        </p:nvCxnSpPr>
        <p:spPr>
          <a:xfrm>
            <a:off x="4352373" y="3108866"/>
            <a:ext cx="1884876" cy="478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ZoneTexte 9"/>
              <p:cNvSpPr txBox="1"/>
              <p:nvPr/>
            </p:nvSpPr>
            <p:spPr>
              <a:xfrm>
                <a:off x="6725258" y="362077"/>
                <a:ext cx="2020297" cy="730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i="1">
                          <a:solidFill>
                            <a:prstClr val="black"/>
                          </a:solidFill>
                          <a:latin typeface="Cambria Math"/>
                        </a:rPr>
                        <m:t>𝑟</m:t>
                      </m:r>
                      <m:r>
                        <a:rPr lang="fr-FR" i="1">
                          <a:solidFill>
                            <a:prstClr val="black"/>
                          </a:solidFill>
                          <a:latin typeface="Cambria Math"/>
                        </a:rPr>
                        <m:t>²=</m:t>
                      </m:r>
                      <m:f>
                        <m:fPr>
                          <m:ctrlPr>
                            <a:rPr lang="fr-FR" i="1">
                              <a:solidFill>
                                <a:prstClr val="black"/>
                              </a:solidFill>
                              <a:latin typeface="Cambria Math" panose="02040503050406030204" pitchFamily="18" charset="0"/>
                              <a:ea typeface="Cambria Math"/>
                            </a:rPr>
                          </m:ctrlPr>
                        </m:fPr>
                        <m:num>
                          <m:nary>
                            <m:naryPr>
                              <m:chr m:val="∑"/>
                              <m:ctrlPr>
                                <a:rPr lang="fr-FR" i="1" smtClean="0">
                                  <a:solidFill>
                                    <a:schemeClr val="accent1">
                                      <a:lumMod val="75000"/>
                                    </a:schemeClr>
                                  </a:solidFill>
                                  <a:latin typeface="Cambria Math" panose="02040503050406030204" pitchFamily="18" charset="0"/>
                                  <a:ea typeface="Cambria Math"/>
                                </a:rPr>
                              </m:ctrlPr>
                            </m:naryPr>
                            <m:sub>
                              <m:r>
                                <m:rPr>
                                  <m:brk m:alnAt="23"/>
                                </m:rPr>
                                <a:rPr lang="fr-FR" i="1">
                                  <a:solidFill>
                                    <a:schemeClr val="accent1">
                                      <a:lumMod val="75000"/>
                                    </a:schemeClr>
                                  </a:solidFill>
                                  <a:latin typeface="Cambria Math"/>
                                  <a:ea typeface="Cambria Math"/>
                                </a:rPr>
                                <m:t>𝑖</m:t>
                              </m:r>
                              <m:r>
                                <a:rPr lang="fr-FR" i="1">
                                  <a:solidFill>
                                    <a:schemeClr val="accent1">
                                      <a:lumMod val="75000"/>
                                    </a:schemeClr>
                                  </a:solidFill>
                                  <a:latin typeface="Cambria Math"/>
                                  <a:ea typeface="Cambria Math"/>
                                </a:rPr>
                                <m:t>=1</m:t>
                              </m:r>
                            </m:sub>
                            <m:sup>
                              <m:r>
                                <a:rPr lang="fr-FR" i="1">
                                  <a:solidFill>
                                    <a:schemeClr val="accent1">
                                      <a:lumMod val="75000"/>
                                    </a:schemeClr>
                                  </a:solidFill>
                                  <a:latin typeface="Cambria Math"/>
                                  <a:ea typeface="Cambria Math"/>
                                </a:rPr>
                                <m:t>𝑁</m:t>
                              </m:r>
                            </m:sup>
                            <m:e>
                              <m:d>
                                <m:dPr>
                                  <m:ctrlPr>
                                    <a:rPr lang="fr-FR" i="1">
                                      <a:solidFill>
                                        <a:schemeClr val="accent1">
                                          <a:lumMod val="75000"/>
                                        </a:schemeClr>
                                      </a:solidFill>
                                      <a:latin typeface="Cambria Math" panose="02040503050406030204" pitchFamily="18" charset="0"/>
                                      <a:ea typeface="Cambria Math"/>
                                    </a:rPr>
                                  </m:ctrlPr>
                                </m:dPr>
                                <m:e>
                                  <m:acc>
                                    <m:accPr>
                                      <m:chr m:val="̂"/>
                                      <m:ctrlPr>
                                        <a:rPr lang="fr-FR" i="1">
                                          <a:solidFill>
                                            <a:schemeClr val="accent1">
                                              <a:lumMod val="75000"/>
                                            </a:schemeClr>
                                          </a:solidFill>
                                          <a:latin typeface="Cambria Math" panose="02040503050406030204" pitchFamily="18" charset="0"/>
                                          <a:ea typeface="Cambria Math"/>
                                        </a:rPr>
                                      </m:ctrlPr>
                                    </m:accPr>
                                    <m:e>
                                      <m:r>
                                        <a:rPr lang="fr-FR" i="1">
                                          <a:solidFill>
                                            <a:schemeClr val="accent1">
                                              <a:lumMod val="75000"/>
                                            </a:schemeClr>
                                          </a:solidFill>
                                          <a:latin typeface="Cambria Math"/>
                                          <a:ea typeface="Cambria Math"/>
                                        </a:rPr>
                                        <m:t>𝑦</m:t>
                                      </m:r>
                                    </m:e>
                                  </m:acc>
                                  <m:r>
                                    <a:rPr lang="fr-FR" i="1">
                                      <a:solidFill>
                                        <a:schemeClr val="accent1">
                                          <a:lumMod val="75000"/>
                                        </a:schemeClr>
                                      </a:solidFill>
                                      <a:latin typeface="Cambria Math"/>
                                    </a:rPr>
                                    <m:t>−</m:t>
                                  </m:r>
                                  <m:acc>
                                    <m:accPr>
                                      <m:chr m:val="̅"/>
                                      <m:ctrlPr>
                                        <a:rPr lang="fr-FR" i="1">
                                          <a:solidFill>
                                            <a:schemeClr val="accent1">
                                              <a:lumMod val="75000"/>
                                            </a:schemeClr>
                                          </a:solidFill>
                                          <a:latin typeface="Cambria Math" panose="02040503050406030204" pitchFamily="18" charset="0"/>
                                        </a:rPr>
                                      </m:ctrlPr>
                                    </m:accPr>
                                    <m:e>
                                      <m:r>
                                        <a:rPr lang="fr-FR" i="1">
                                          <a:solidFill>
                                            <a:schemeClr val="accent1">
                                              <a:lumMod val="75000"/>
                                            </a:schemeClr>
                                          </a:solidFill>
                                          <a:latin typeface="Cambria Math"/>
                                        </a:rPr>
                                        <m:t>𝑦</m:t>
                                      </m:r>
                                    </m:e>
                                  </m:acc>
                                </m:e>
                              </m:d>
                              <m:r>
                                <a:rPr lang="fr-FR" i="1">
                                  <a:solidFill>
                                    <a:schemeClr val="accent1">
                                      <a:lumMod val="75000"/>
                                    </a:schemeClr>
                                  </a:solidFill>
                                  <a:latin typeface="Cambria Math"/>
                                  <a:ea typeface="Cambria Math"/>
                                </a:rPr>
                                <m:t>²</m:t>
                              </m:r>
                            </m:e>
                          </m:nary>
                        </m:num>
                        <m:den>
                          <m:nary>
                            <m:naryPr>
                              <m:chr m:val="∑"/>
                              <m:ctrlPr>
                                <a:rPr lang="fr-FR" i="1" smtClean="0">
                                  <a:solidFill>
                                    <a:schemeClr val="accent2">
                                      <a:lumMod val="75000"/>
                                    </a:schemeClr>
                                  </a:solidFill>
                                  <a:latin typeface="Cambria Math" panose="02040503050406030204" pitchFamily="18" charset="0"/>
                                  <a:ea typeface="Cambria Math"/>
                                </a:rPr>
                              </m:ctrlPr>
                            </m:naryPr>
                            <m:sub>
                              <m:r>
                                <m:rPr>
                                  <m:brk m:alnAt="23"/>
                                </m:rPr>
                                <a:rPr lang="fr-FR" i="1">
                                  <a:solidFill>
                                    <a:schemeClr val="accent2">
                                      <a:lumMod val="75000"/>
                                    </a:schemeClr>
                                  </a:solidFill>
                                  <a:latin typeface="Cambria Math"/>
                                  <a:ea typeface="Cambria Math"/>
                                </a:rPr>
                                <m:t>𝑖</m:t>
                              </m:r>
                              <m:r>
                                <a:rPr lang="fr-FR" i="1">
                                  <a:solidFill>
                                    <a:schemeClr val="accent2">
                                      <a:lumMod val="75000"/>
                                    </a:schemeClr>
                                  </a:solidFill>
                                  <a:latin typeface="Cambria Math"/>
                                  <a:ea typeface="Cambria Math"/>
                                </a:rPr>
                                <m:t>=1</m:t>
                              </m:r>
                            </m:sub>
                            <m:sup>
                              <m:r>
                                <a:rPr lang="fr-FR" i="1">
                                  <a:solidFill>
                                    <a:schemeClr val="accent2">
                                      <a:lumMod val="75000"/>
                                    </a:schemeClr>
                                  </a:solidFill>
                                  <a:latin typeface="Cambria Math"/>
                                  <a:ea typeface="Cambria Math"/>
                                </a:rPr>
                                <m:t>𝑁</m:t>
                              </m:r>
                            </m:sup>
                            <m:e>
                              <m:d>
                                <m:dPr>
                                  <m:ctrlPr>
                                    <a:rPr lang="fr-FR" i="1">
                                      <a:solidFill>
                                        <a:schemeClr val="accent2">
                                          <a:lumMod val="75000"/>
                                        </a:schemeClr>
                                      </a:solidFill>
                                      <a:latin typeface="Cambria Math" panose="02040503050406030204" pitchFamily="18" charset="0"/>
                                      <a:ea typeface="Cambria Math"/>
                                    </a:rPr>
                                  </m:ctrlPr>
                                </m:dPr>
                                <m:e>
                                  <m:r>
                                    <a:rPr lang="fr-FR" i="1">
                                      <a:solidFill>
                                        <a:schemeClr val="accent2">
                                          <a:lumMod val="75000"/>
                                        </a:schemeClr>
                                      </a:solidFill>
                                      <a:latin typeface="Cambria Math"/>
                                      <a:ea typeface="Cambria Math"/>
                                    </a:rPr>
                                    <m:t>𝑦</m:t>
                                  </m:r>
                                  <m:r>
                                    <a:rPr lang="fr-FR" i="1">
                                      <a:solidFill>
                                        <a:schemeClr val="accent2">
                                          <a:lumMod val="75000"/>
                                        </a:schemeClr>
                                      </a:solidFill>
                                      <a:latin typeface="Cambria Math"/>
                                    </a:rPr>
                                    <m:t>−</m:t>
                                  </m:r>
                                  <m:acc>
                                    <m:accPr>
                                      <m:chr m:val="̅"/>
                                      <m:ctrlPr>
                                        <a:rPr lang="fr-FR" i="1">
                                          <a:solidFill>
                                            <a:schemeClr val="accent2">
                                              <a:lumMod val="75000"/>
                                            </a:schemeClr>
                                          </a:solidFill>
                                          <a:latin typeface="Cambria Math" panose="02040503050406030204" pitchFamily="18" charset="0"/>
                                        </a:rPr>
                                      </m:ctrlPr>
                                    </m:accPr>
                                    <m:e>
                                      <m:r>
                                        <a:rPr lang="fr-FR" i="1">
                                          <a:solidFill>
                                            <a:schemeClr val="accent2">
                                              <a:lumMod val="75000"/>
                                            </a:schemeClr>
                                          </a:solidFill>
                                          <a:latin typeface="Cambria Math"/>
                                        </a:rPr>
                                        <m:t>𝑦</m:t>
                                      </m:r>
                                    </m:e>
                                  </m:acc>
                                </m:e>
                              </m:d>
                              <m:r>
                                <a:rPr lang="fr-FR" i="1">
                                  <a:solidFill>
                                    <a:schemeClr val="accent2">
                                      <a:lumMod val="75000"/>
                                    </a:schemeClr>
                                  </a:solidFill>
                                  <a:latin typeface="Cambria Math"/>
                                  <a:ea typeface="Cambria Math"/>
                                </a:rPr>
                                <m:t>²</m:t>
                              </m:r>
                            </m:e>
                          </m:nary>
                        </m:den>
                      </m:f>
                    </m:oMath>
                  </m:oMathPara>
                </a14:m>
                <a:endParaRPr lang="fr-FR" dirty="0">
                  <a:solidFill>
                    <a:prstClr val="black"/>
                  </a:solidFill>
                </a:endParaRPr>
              </a:p>
            </p:txBody>
          </p:sp>
        </mc:Choice>
        <mc:Fallback xmlns="">
          <p:sp>
            <p:nvSpPr>
              <p:cNvPr id="10" name="ZoneTexte 9"/>
              <p:cNvSpPr txBox="1">
                <a:spLocks noRot="1" noChangeAspect="1" noMove="1" noResize="1" noEditPoints="1" noAdjustHandles="1" noChangeArrowheads="1" noChangeShapeType="1" noTextEdit="1"/>
              </p:cNvSpPr>
              <p:nvPr/>
            </p:nvSpPr>
            <p:spPr>
              <a:xfrm>
                <a:off x="6725258" y="362077"/>
                <a:ext cx="2020297" cy="730649"/>
              </a:xfrm>
              <a:prstGeom prst="rect">
                <a:avLst/>
              </a:prstGeom>
              <a:blipFill rotWithShape="0">
                <a:blip r:embed="rId5"/>
                <a:stretch>
                  <a:fillRect/>
                </a:stretch>
              </a:blipFill>
            </p:spPr>
            <p:txBody>
              <a:bodyPr/>
              <a:lstStyle/>
              <a:p>
                <a:r>
                  <a:rPr lang="fr-FR">
                    <a:noFill/>
                  </a:rPr>
                  <a:t> </a:t>
                </a:r>
              </a:p>
            </p:txBody>
          </p:sp>
        </mc:Fallback>
      </mc:AlternateContent>
      <p:sp>
        <p:nvSpPr>
          <p:cNvPr id="2" name="ZoneTexte 1"/>
          <p:cNvSpPr txBox="1"/>
          <p:nvPr/>
        </p:nvSpPr>
        <p:spPr>
          <a:xfrm>
            <a:off x="926444" y="5953952"/>
            <a:ext cx="2929053" cy="276999"/>
          </a:xfrm>
          <a:prstGeom prst="rect">
            <a:avLst/>
          </a:prstGeom>
          <a:noFill/>
        </p:spPr>
        <p:txBody>
          <a:bodyPr wrap="square" rtlCol="0">
            <a:spAutoFit/>
          </a:bodyPr>
          <a:lstStyle/>
          <a:p>
            <a:r>
              <a:rPr lang="fr-FR" sz="1200" dirty="0">
                <a:solidFill>
                  <a:schemeClr val="accent2">
                    <a:lumMod val="75000"/>
                  </a:schemeClr>
                </a:solidFill>
              </a:rPr>
              <a:t>écarts observés </a:t>
            </a:r>
            <a:r>
              <a:rPr lang="fr-FR" sz="1200" dirty="0"/>
              <a:t>= </a:t>
            </a:r>
            <a:r>
              <a:rPr lang="fr-FR" sz="1200" dirty="0">
                <a:solidFill>
                  <a:schemeClr val="accent1">
                    <a:lumMod val="75000"/>
                  </a:schemeClr>
                </a:solidFill>
              </a:rPr>
              <a:t>écarts estimés : </a:t>
            </a:r>
            <a:r>
              <a:rPr lang="fr-FR" sz="1200" b="1" dirty="0">
                <a:sym typeface="Wingdings" panose="05000000000000000000" pitchFamily="2" charset="2"/>
              </a:rPr>
              <a:t>r²=1</a:t>
            </a:r>
            <a:endParaRPr lang="fr-FR" sz="1200" b="1" dirty="0"/>
          </a:p>
        </p:txBody>
      </p:sp>
      <p:sp>
        <p:nvSpPr>
          <p:cNvPr id="13" name="ZoneTexte 12"/>
          <p:cNvSpPr txBox="1"/>
          <p:nvPr/>
        </p:nvSpPr>
        <p:spPr>
          <a:xfrm>
            <a:off x="6011869" y="5950403"/>
            <a:ext cx="2929053" cy="276999"/>
          </a:xfrm>
          <a:prstGeom prst="rect">
            <a:avLst/>
          </a:prstGeom>
          <a:noFill/>
        </p:spPr>
        <p:txBody>
          <a:bodyPr wrap="square" rtlCol="0">
            <a:spAutoFit/>
          </a:bodyPr>
          <a:lstStyle/>
          <a:p>
            <a:r>
              <a:rPr lang="fr-FR" sz="1200" dirty="0">
                <a:solidFill>
                  <a:schemeClr val="accent2">
                    <a:lumMod val="75000"/>
                  </a:schemeClr>
                </a:solidFill>
              </a:rPr>
              <a:t>écarts observés </a:t>
            </a:r>
            <a:r>
              <a:rPr lang="fr-FR" sz="1200" dirty="0"/>
              <a:t>&lt; </a:t>
            </a:r>
            <a:r>
              <a:rPr lang="fr-FR" sz="1200" dirty="0">
                <a:solidFill>
                  <a:schemeClr val="accent1">
                    <a:lumMod val="75000"/>
                  </a:schemeClr>
                </a:solidFill>
              </a:rPr>
              <a:t>écarts estimés </a:t>
            </a:r>
            <a:r>
              <a:rPr lang="fr-FR" sz="1200" dirty="0">
                <a:sym typeface="Wingdings" panose="05000000000000000000" pitchFamily="2" charset="2"/>
              </a:rPr>
              <a:t>: </a:t>
            </a:r>
            <a:r>
              <a:rPr lang="fr-FR" sz="1200" b="1" dirty="0">
                <a:sym typeface="Wingdings" panose="05000000000000000000" pitchFamily="2" charset="2"/>
              </a:rPr>
              <a:t>r²  0</a:t>
            </a:r>
            <a:endParaRPr lang="fr-FR" sz="1200" b="1" dirty="0"/>
          </a:p>
        </p:txBody>
      </p:sp>
      <p:cxnSp>
        <p:nvCxnSpPr>
          <p:cNvPr id="14" name="Connecteur droit 13"/>
          <p:cNvCxnSpPr/>
          <p:nvPr/>
        </p:nvCxnSpPr>
        <p:spPr>
          <a:xfrm>
            <a:off x="3144644" y="1524000"/>
            <a:ext cx="2780371" cy="0"/>
          </a:xfrm>
          <a:prstGeom prst="line">
            <a:avLst/>
          </a:prstGeom>
          <a:ln w="1270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904114" y="5118410"/>
            <a:ext cx="2780371" cy="0"/>
          </a:xfrm>
          <a:prstGeom prst="line">
            <a:avLst/>
          </a:prstGeom>
          <a:ln w="1270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5725885" y="5118410"/>
            <a:ext cx="2780371" cy="0"/>
          </a:xfrm>
          <a:prstGeom prst="line">
            <a:avLst/>
          </a:prstGeom>
          <a:ln w="1270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0EFC5B93-7BA1-8D63-E72B-2D94A4B7EA4B}"/>
              </a:ext>
            </a:extLst>
          </p:cNvPr>
          <p:cNvSpPr>
            <a:spLocks noGrp="1"/>
          </p:cNvSpPr>
          <p:nvPr>
            <p:ph type="sldNum" sz="quarter" idx="12"/>
          </p:nvPr>
        </p:nvSpPr>
        <p:spPr/>
        <p:txBody>
          <a:bodyPr/>
          <a:lstStyle/>
          <a:p>
            <a:fld id="{04C8D40A-45DA-49FB-8D9A-B1F265F8EE6C}" type="slidenum">
              <a:rPr lang="fr-FR" smtClean="0"/>
              <a:t>43</a:t>
            </a:fld>
            <a:endParaRPr lang="fr-FR"/>
          </a:p>
        </p:txBody>
      </p:sp>
    </p:spTree>
    <p:extLst>
      <p:ext uri="{BB962C8B-B14F-4D97-AF65-F5344CB8AC3E}">
        <p14:creationId xmlns:p14="http://schemas.microsoft.com/office/powerpoint/2010/main" val="1050962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5931" y="177411"/>
            <a:ext cx="3012884" cy="2931455"/>
          </a:xfrm>
          <a:prstGeom prst="rect">
            <a:avLst/>
          </a:prstGeom>
        </p:spPr>
      </p:pic>
      <p:cxnSp>
        <p:nvCxnSpPr>
          <p:cNvPr id="24" name="Connecteur droit 23"/>
          <p:cNvCxnSpPr/>
          <p:nvPr/>
        </p:nvCxnSpPr>
        <p:spPr>
          <a:xfrm>
            <a:off x="3129775" y="1442224"/>
            <a:ext cx="2869581" cy="0"/>
          </a:xfrm>
          <a:prstGeom prst="line">
            <a:avLst/>
          </a:prstGeom>
          <a:ln w="190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ZoneTexte 26"/>
              <p:cNvSpPr txBox="1"/>
              <p:nvPr/>
            </p:nvSpPr>
            <p:spPr>
              <a:xfrm>
                <a:off x="6042591" y="1322944"/>
                <a:ext cx="110440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sz="1200" i="1" smtClean="0">
                              <a:solidFill>
                                <a:schemeClr val="accent4">
                                  <a:lumMod val="75000"/>
                                </a:schemeClr>
                              </a:solidFill>
                              <a:latin typeface="Cambria Math" panose="02040503050406030204" pitchFamily="18" charset="0"/>
                            </a:rPr>
                          </m:ctrlPr>
                        </m:accPr>
                        <m:e>
                          <m:r>
                            <a:rPr lang="fr-FR" sz="1200" b="0" i="1" smtClean="0">
                              <a:solidFill>
                                <a:schemeClr val="accent4">
                                  <a:lumMod val="75000"/>
                                </a:schemeClr>
                              </a:solidFill>
                              <a:latin typeface="Cambria Math" panose="02040503050406030204" pitchFamily="18" charset="0"/>
                            </a:rPr>
                            <m:t>𝑦</m:t>
                          </m:r>
                        </m:e>
                      </m:acc>
                      <m:r>
                        <a:rPr lang="fr-FR" sz="1200" b="0" i="1" smtClean="0">
                          <a:solidFill>
                            <a:schemeClr val="accent4">
                              <a:lumMod val="75000"/>
                            </a:schemeClr>
                          </a:solidFill>
                          <a:latin typeface="Cambria Math" panose="02040503050406030204" pitchFamily="18" charset="0"/>
                        </a:rPr>
                        <m:t>=54,34 </m:t>
                      </m:r>
                      <m:r>
                        <a:rPr lang="fr-FR" sz="1200" b="0" i="1" smtClean="0">
                          <a:solidFill>
                            <a:schemeClr val="accent4">
                              <a:lumMod val="75000"/>
                            </a:schemeClr>
                          </a:solidFill>
                          <a:latin typeface="Cambria Math" panose="02040503050406030204" pitchFamily="18" charset="0"/>
                        </a:rPr>
                        <m:t>𝑗𝑜𝑢𝑟𝑠</m:t>
                      </m:r>
                    </m:oMath>
                  </m:oMathPara>
                </a14:m>
                <a:endParaRPr lang="fr-FR" sz="1200" dirty="0">
                  <a:solidFill>
                    <a:schemeClr val="accent4">
                      <a:lumMod val="75000"/>
                    </a:schemeClr>
                  </a:solidFill>
                </a:endParaRPr>
              </a:p>
            </p:txBody>
          </p:sp>
        </mc:Choice>
        <mc:Fallback xmlns="">
          <p:sp>
            <p:nvSpPr>
              <p:cNvPr id="27" name="ZoneTexte 26"/>
              <p:cNvSpPr txBox="1">
                <a:spLocks noRot="1" noChangeAspect="1" noMove="1" noResize="1" noEditPoints="1" noAdjustHandles="1" noChangeArrowheads="1" noChangeShapeType="1" noTextEdit="1"/>
              </p:cNvSpPr>
              <p:nvPr/>
            </p:nvSpPr>
            <p:spPr>
              <a:xfrm>
                <a:off x="6042591" y="1322944"/>
                <a:ext cx="1104405" cy="184666"/>
              </a:xfrm>
              <a:prstGeom prst="rect">
                <a:avLst/>
              </a:prstGeom>
              <a:blipFill rotWithShape="0">
                <a:blip r:embed="rId3"/>
                <a:stretch>
                  <a:fillRect l="-2762" r="-4420" b="-30000"/>
                </a:stretch>
              </a:blipFill>
            </p:spPr>
            <p:txBody>
              <a:bodyPr/>
              <a:lstStyle/>
              <a:p>
                <a:r>
                  <a:rPr lang="fr-FR">
                    <a:noFill/>
                  </a:rPr>
                  <a:t> </a:t>
                </a:r>
              </a:p>
            </p:txBody>
          </p:sp>
        </mc:Fallback>
      </mc:AlternateContent>
      <p:cxnSp>
        <p:nvCxnSpPr>
          <p:cNvPr id="29" name="Connecteur droit 28"/>
          <p:cNvCxnSpPr/>
          <p:nvPr/>
        </p:nvCxnSpPr>
        <p:spPr>
          <a:xfrm flipV="1">
            <a:off x="4839629" y="1442224"/>
            <a:ext cx="0" cy="2676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flipH="1" flipV="1">
            <a:off x="5605346" y="1442224"/>
            <a:ext cx="0" cy="60588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H="1" flipV="1">
            <a:off x="3490332" y="1174521"/>
            <a:ext cx="0" cy="26770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flipV="1">
            <a:off x="3330498" y="1107688"/>
            <a:ext cx="0" cy="3345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flipV="1">
            <a:off x="3360234" y="687659"/>
            <a:ext cx="0" cy="754565"/>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flipH="1">
            <a:off x="3497766" y="1426835"/>
            <a:ext cx="34959" cy="15389"/>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flipH="1" flipV="1">
            <a:off x="4869366" y="1167317"/>
            <a:ext cx="0" cy="549971"/>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flipV="1">
            <a:off x="5568175" y="1446099"/>
            <a:ext cx="0" cy="397569"/>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a:off x="5437291" y="911820"/>
            <a:ext cx="1168931" cy="276999"/>
          </a:xfrm>
          <a:prstGeom prst="rect">
            <a:avLst/>
          </a:prstGeom>
          <a:noFill/>
        </p:spPr>
        <p:txBody>
          <a:bodyPr wrap="square" rtlCol="0">
            <a:spAutoFit/>
          </a:bodyPr>
          <a:lstStyle/>
          <a:p>
            <a:r>
              <a:rPr lang="fr-FR" sz="1200" dirty="0">
                <a:solidFill>
                  <a:schemeClr val="accent2">
                    <a:lumMod val="75000"/>
                  </a:schemeClr>
                </a:solidFill>
              </a:rPr>
              <a:t>41-54,34</a:t>
            </a:r>
          </a:p>
        </p:txBody>
      </p:sp>
      <p:sp>
        <p:nvSpPr>
          <p:cNvPr id="47" name="ZoneTexte 46"/>
          <p:cNvSpPr txBox="1"/>
          <p:nvPr/>
        </p:nvSpPr>
        <p:spPr>
          <a:xfrm>
            <a:off x="5452380" y="1082149"/>
            <a:ext cx="1394080" cy="276999"/>
          </a:xfrm>
          <a:prstGeom prst="rect">
            <a:avLst/>
          </a:prstGeom>
          <a:noFill/>
        </p:spPr>
        <p:txBody>
          <a:bodyPr wrap="square" rtlCol="0">
            <a:spAutoFit/>
          </a:bodyPr>
          <a:lstStyle/>
          <a:p>
            <a:r>
              <a:rPr lang="fr-FR" sz="1200" dirty="0">
                <a:solidFill>
                  <a:schemeClr val="accent1">
                    <a:lumMod val="75000"/>
                  </a:schemeClr>
                </a:solidFill>
              </a:rPr>
              <a:t>33,8-54,34</a:t>
            </a:r>
          </a:p>
        </p:txBody>
      </p:sp>
      <p:sp>
        <p:nvSpPr>
          <p:cNvPr id="48" name="ZoneTexte 47"/>
          <p:cNvSpPr txBox="1"/>
          <p:nvPr/>
        </p:nvSpPr>
        <p:spPr>
          <a:xfrm>
            <a:off x="4536647" y="728602"/>
            <a:ext cx="1168931" cy="276999"/>
          </a:xfrm>
          <a:prstGeom prst="rect">
            <a:avLst/>
          </a:prstGeom>
          <a:noFill/>
        </p:spPr>
        <p:txBody>
          <a:bodyPr wrap="square" rtlCol="0">
            <a:spAutoFit/>
          </a:bodyPr>
          <a:lstStyle/>
          <a:p>
            <a:r>
              <a:rPr lang="fr-FR" sz="1200" dirty="0">
                <a:solidFill>
                  <a:schemeClr val="accent2">
                    <a:lumMod val="75000"/>
                  </a:schemeClr>
                </a:solidFill>
              </a:rPr>
              <a:t>65-54,34</a:t>
            </a:r>
          </a:p>
        </p:txBody>
      </p:sp>
      <p:sp>
        <p:nvSpPr>
          <p:cNvPr id="49" name="ZoneTexte 48"/>
          <p:cNvSpPr txBox="1"/>
          <p:nvPr/>
        </p:nvSpPr>
        <p:spPr>
          <a:xfrm>
            <a:off x="4522260" y="880175"/>
            <a:ext cx="1394080" cy="276999"/>
          </a:xfrm>
          <a:prstGeom prst="rect">
            <a:avLst/>
          </a:prstGeom>
          <a:noFill/>
        </p:spPr>
        <p:txBody>
          <a:bodyPr wrap="square" rtlCol="0">
            <a:spAutoFit/>
          </a:bodyPr>
          <a:lstStyle/>
          <a:p>
            <a:r>
              <a:rPr lang="fr-FR" sz="1200" dirty="0">
                <a:solidFill>
                  <a:schemeClr val="accent1">
                    <a:lumMod val="75000"/>
                  </a:schemeClr>
                </a:solidFill>
              </a:rPr>
              <a:t>44,63-54,34</a:t>
            </a:r>
          </a:p>
        </p:txBody>
      </p:sp>
      <p:sp>
        <p:nvSpPr>
          <p:cNvPr id="50" name="ZoneTexte 49"/>
          <p:cNvSpPr txBox="1"/>
          <p:nvPr/>
        </p:nvSpPr>
        <p:spPr>
          <a:xfrm>
            <a:off x="3321294" y="1483997"/>
            <a:ext cx="1168931" cy="276999"/>
          </a:xfrm>
          <a:prstGeom prst="rect">
            <a:avLst/>
          </a:prstGeom>
          <a:noFill/>
        </p:spPr>
        <p:txBody>
          <a:bodyPr wrap="square" rtlCol="0">
            <a:spAutoFit/>
          </a:bodyPr>
          <a:lstStyle/>
          <a:p>
            <a:r>
              <a:rPr lang="fr-FR" sz="1200" dirty="0">
                <a:solidFill>
                  <a:schemeClr val="accent2">
                    <a:lumMod val="75000"/>
                  </a:schemeClr>
                </a:solidFill>
              </a:rPr>
              <a:t>64,38-54,34</a:t>
            </a:r>
          </a:p>
        </p:txBody>
      </p:sp>
      <p:sp>
        <p:nvSpPr>
          <p:cNvPr id="51" name="ZoneTexte 50"/>
          <p:cNvSpPr txBox="1"/>
          <p:nvPr/>
        </p:nvSpPr>
        <p:spPr>
          <a:xfrm>
            <a:off x="3321294" y="1650847"/>
            <a:ext cx="1394080" cy="276999"/>
          </a:xfrm>
          <a:prstGeom prst="rect">
            <a:avLst/>
          </a:prstGeom>
          <a:noFill/>
        </p:spPr>
        <p:txBody>
          <a:bodyPr wrap="square" rtlCol="0">
            <a:spAutoFit/>
          </a:bodyPr>
          <a:lstStyle/>
          <a:p>
            <a:r>
              <a:rPr lang="fr-FR" sz="1200" dirty="0">
                <a:solidFill>
                  <a:schemeClr val="accent1">
                    <a:lumMod val="75000"/>
                  </a:schemeClr>
                </a:solidFill>
              </a:rPr>
              <a:t>44,63-54,34</a:t>
            </a:r>
          </a:p>
        </p:txBody>
      </p:sp>
      <p:sp>
        <p:nvSpPr>
          <p:cNvPr id="53" name="ZoneTexte 52"/>
          <p:cNvSpPr txBox="1"/>
          <p:nvPr/>
        </p:nvSpPr>
        <p:spPr>
          <a:xfrm>
            <a:off x="2829711" y="205977"/>
            <a:ext cx="1168931" cy="276999"/>
          </a:xfrm>
          <a:prstGeom prst="rect">
            <a:avLst/>
          </a:prstGeom>
          <a:noFill/>
        </p:spPr>
        <p:txBody>
          <a:bodyPr wrap="square" rtlCol="0">
            <a:spAutoFit/>
          </a:bodyPr>
          <a:lstStyle/>
          <a:p>
            <a:r>
              <a:rPr lang="fr-FR" sz="1200" dirty="0">
                <a:solidFill>
                  <a:schemeClr val="accent2">
                    <a:lumMod val="75000"/>
                  </a:schemeClr>
                </a:solidFill>
              </a:rPr>
              <a:t>82-54,34</a:t>
            </a:r>
          </a:p>
        </p:txBody>
      </p:sp>
      <p:sp>
        <p:nvSpPr>
          <p:cNvPr id="54" name="ZoneTexte 53"/>
          <p:cNvSpPr txBox="1"/>
          <p:nvPr/>
        </p:nvSpPr>
        <p:spPr>
          <a:xfrm>
            <a:off x="2818205" y="353960"/>
            <a:ext cx="1394080" cy="276999"/>
          </a:xfrm>
          <a:prstGeom prst="rect">
            <a:avLst/>
          </a:prstGeom>
          <a:noFill/>
        </p:spPr>
        <p:txBody>
          <a:bodyPr wrap="square" rtlCol="0">
            <a:spAutoFit/>
          </a:bodyPr>
          <a:lstStyle/>
          <a:p>
            <a:r>
              <a:rPr lang="fr-FR" sz="1200" dirty="0">
                <a:solidFill>
                  <a:schemeClr val="accent1">
                    <a:lumMod val="75000"/>
                  </a:schemeClr>
                </a:solidFill>
              </a:rPr>
              <a:t>68,05-54,34</a:t>
            </a:r>
          </a:p>
        </p:txBody>
      </p:sp>
      <mc:AlternateContent xmlns:mc="http://schemas.openxmlformats.org/markup-compatibility/2006" xmlns:a14="http://schemas.microsoft.com/office/drawing/2010/main">
        <mc:Choice Requires="a14">
          <p:sp>
            <p:nvSpPr>
              <p:cNvPr id="28" name="ZoneTexte 27"/>
              <p:cNvSpPr txBox="1"/>
              <p:nvPr/>
            </p:nvSpPr>
            <p:spPr>
              <a:xfrm>
                <a:off x="2469928" y="3643030"/>
                <a:ext cx="2020297" cy="730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i="1" smtClean="0">
                          <a:solidFill>
                            <a:prstClr val="black"/>
                          </a:solidFill>
                          <a:latin typeface="Cambria Math"/>
                        </a:rPr>
                        <m:t>𝑟</m:t>
                      </m:r>
                      <m:r>
                        <a:rPr lang="fr-FR" i="1" smtClean="0">
                          <a:solidFill>
                            <a:prstClr val="black"/>
                          </a:solidFill>
                          <a:latin typeface="Cambria Math"/>
                        </a:rPr>
                        <m:t>²=</m:t>
                      </m:r>
                      <m:f>
                        <m:fPr>
                          <m:ctrlPr>
                            <a:rPr lang="fr-FR" i="1">
                              <a:solidFill>
                                <a:prstClr val="black"/>
                              </a:solidFill>
                              <a:latin typeface="Cambria Math" panose="02040503050406030204" pitchFamily="18" charset="0"/>
                              <a:ea typeface="Cambria Math"/>
                            </a:rPr>
                          </m:ctrlPr>
                        </m:fPr>
                        <m:num>
                          <m:nary>
                            <m:naryPr>
                              <m:chr m:val="∑"/>
                              <m:ctrlPr>
                                <a:rPr lang="fr-FR" i="1" smtClean="0">
                                  <a:solidFill>
                                    <a:schemeClr val="accent1">
                                      <a:lumMod val="75000"/>
                                    </a:schemeClr>
                                  </a:solidFill>
                                  <a:latin typeface="Cambria Math" panose="02040503050406030204" pitchFamily="18" charset="0"/>
                                  <a:ea typeface="Cambria Math"/>
                                </a:rPr>
                              </m:ctrlPr>
                            </m:naryPr>
                            <m:sub>
                              <m:r>
                                <m:rPr>
                                  <m:brk m:alnAt="23"/>
                                </m:rPr>
                                <a:rPr lang="fr-FR" i="1">
                                  <a:solidFill>
                                    <a:schemeClr val="accent1">
                                      <a:lumMod val="75000"/>
                                    </a:schemeClr>
                                  </a:solidFill>
                                  <a:latin typeface="Cambria Math"/>
                                  <a:ea typeface="Cambria Math"/>
                                </a:rPr>
                                <m:t>𝑖</m:t>
                              </m:r>
                              <m:r>
                                <a:rPr lang="fr-FR" i="1">
                                  <a:solidFill>
                                    <a:schemeClr val="accent1">
                                      <a:lumMod val="75000"/>
                                    </a:schemeClr>
                                  </a:solidFill>
                                  <a:latin typeface="Cambria Math"/>
                                  <a:ea typeface="Cambria Math"/>
                                </a:rPr>
                                <m:t>=1</m:t>
                              </m:r>
                            </m:sub>
                            <m:sup>
                              <m:r>
                                <a:rPr lang="fr-FR" i="1">
                                  <a:solidFill>
                                    <a:schemeClr val="accent1">
                                      <a:lumMod val="75000"/>
                                    </a:schemeClr>
                                  </a:solidFill>
                                  <a:latin typeface="Cambria Math"/>
                                  <a:ea typeface="Cambria Math"/>
                                </a:rPr>
                                <m:t>𝑁</m:t>
                              </m:r>
                            </m:sup>
                            <m:e>
                              <m:d>
                                <m:dPr>
                                  <m:ctrlPr>
                                    <a:rPr lang="fr-FR" i="1">
                                      <a:solidFill>
                                        <a:schemeClr val="accent1">
                                          <a:lumMod val="75000"/>
                                        </a:schemeClr>
                                      </a:solidFill>
                                      <a:latin typeface="Cambria Math" panose="02040503050406030204" pitchFamily="18" charset="0"/>
                                      <a:ea typeface="Cambria Math"/>
                                    </a:rPr>
                                  </m:ctrlPr>
                                </m:dPr>
                                <m:e>
                                  <m:acc>
                                    <m:accPr>
                                      <m:chr m:val="̂"/>
                                      <m:ctrlPr>
                                        <a:rPr lang="fr-FR" i="1">
                                          <a:solidFill>
                                            <a:schemeClr val="accent1">
                                              <a:lumMod val="75000"/>
                                            </a:schemeClr>
                                          </a:solidFill>
                                          <a:latin typeface="Cambria Math" panose="02040503050406030204" pitchFamily="18" charset="0"/>
                                          <a:ea typeface="Cambria Math"/>
                                        </a:rPr>
                                      </m:ctrlPr>
                                    </m:accPr>
                                    <m:e>
                                      <m:r>
                                        <a:rPr lang="fr-FR" i="1">
                                          <a:solidFill>
                                            <a:schemeClr val="accent1">
                                              <a:lumMod val="75000"/>
                                            </a:schemeClr>
                                          </a:solidFill>
                                          <a:latin typeface="Cambria Math"/>
                                          <a:ea typeface="Cambria Math"/>
                                        </a:rPr>
                                        <m:t>𝑦</m:t>
                                      </m:r>
                                    </m:e>
                                  </m:acc>
                                  <m:r>
                                    <a:rPr lang="fr-FR" i="1">
                                      <a:solidFill>
                                        <a:schemeClr val="accent1">
                                          <a:lumMod val="75000"/>
                                        </a:schemeClr>
                                      </a:solidFill>
                                      <a:latin typeface="Cambria Math"/>
                                    </a:rPr>
                                    <m:t>−</m:t>
                                  </m:r>
                                  <m:acc>
                                    <m:accPr>
                                      <m:chr m:val="̅"/>
                                      <m:ctrlPr>
                                        <a:rPr lang="fr-FR" i="1">
                                          <a:solidFill>
                                            <a:schemeClr val="accent1">
                                              <a:lumMod val="75000"/>
                                            </a:schemeClr>
                                          </a:solidFill>
                                          <a:latin typeface="Cambria Math" panose="02040503050406030204" pitchFamily="18" charset="0"/>
                                        </a:rPr>
                                      </m:ctrlPr>
                                    </m:accPr>
                                    <m:e>
                                      <m:r>
                                        <a:rPr lang="fr-FR" i="1">
                                          <a:solidFill>
                                            <a:schemeClr val="accent1">
                                              <a:lumMod val="75000"/>
                                            </a:schemeClr>
                                          </a:solidFill>
                                          <a:latin typeface="Cambria Math"/>
                                        </a:rPr>
                                        <m:t>𝑦</m:t>
                                      </m:r>
                                    </m:e>
                                  </m:acc>
                                </m:e>
                              </m:d>
                              <m:r>
                                <a:rPr lang="fr-FR" i="1">
                                  <a:solidFill>
                                    <a:schemeClr val="accent1">
                                      <a:lumMod val="75000"/>
                                    </a:schemeClr>
                                  </a:solidFill>
                                  <a:latin typeface="Cambria Math"/>
                                  <a:ea typeface="Cambria Math"/>
                                </a:rPr>
                                <m:t>²</m:t>
                              </m:r>
                            </m:e>
                          </m:nary>
                        </m:num>
                        <m:den>
                          <m:nary>
                            <m:naryPr>
                              <m:chr m:val="∑"/>
                              <m:ctrlPr>
                                <a:rPr lang="fr-FR" i="1" smtClean="0">
                                  <a:solidFill>
                                    <a:schemeClr val="accent2">
                                      <a:lumMod val="75000"/>
                                    </a:schemeClr>
                                  </a:solidFill>
                                  <a:latin typeface="Cambria Math" panose="02040503050406030204" pitchFamily="18" charset="0"/>
                                  <a:ea typeface="Cambria Math"/>
                                </a:rPr>
                              </m:ctrlPr>
                            </m:naryPr>
                            <m:sub>
                              <m:r>
                                <m:rPr>
                                  <m:brk m:alnAt="23"/>
                                </m:rPr>
                                <a:rPr lang="fr-FR" i="1">
                                  <a:solidFill>
                                    <a:schemeClr val="accent2">
                                      <a:lumMod val="75000"/>
                                    </a:schemeClr>
                                  </a:solidFill>
                                  <a:latin typeface="Cambria Math"/>
                                  <a:ea typeface="Cambria Math"/>
                                </a:rPr>
                                <m:t>𝑖</m:t>
                              </m:r>
                              <m:r>
                                <a:rPr lang="fr-FR" i="1">
                                  <a:solidFill>
                                    <a:schemeClr val="accent2">
                                      <a:lumMod val="75000"/>
                                    </a:schemeClr>
                                  </a:solidFill>
                                  <a:latin typeface="Cambria Math"/>
                                  <a:ea typeface="Cambria Math"/>
                                </a:rPr>
                                <m:t>=1</m:t>
                              </m:r>
                            </m:sub>
                            <m:sup>
                              <m:r>
                                <a:rPr lang="fr-FR" i="1">
                                  <a:solidFill>
                                    <a:schemeClr val="accent2">
                                      <a:lumMod val="75000"/>
                                    </a:schemeClr>
                                  </a:solidFill>
                                  <a:latin typeface="Cambria Math"/>
                                  <a:ea typeface="Cambria Math"/>
                                </a:rPr>
                                <m:t>𝑁</m:t>
                              </m:r>
                            </m:sup>
                            <m:e>
                              <m:d>
                                <m:dPr>
                                  <m:ctrlPr>
                                    <a:rPr lang="fr-FR" i="1">
                                      <a:solidFill>
                                        <a:schemeClr val="accent2">
                                          <a:lumMod val="75000"/>
                                        </a:schemeClr>
                                      </a:solidFill>
                                      <a:latin typeface="Cambria Math" panose="02040503050406030204" pitchFamily="18" charset="0"/>
                                      <a:ea typeface="Cambria Math"/>
                                    </a:rPr>
                                  </m:ctrlPr>
                                </m:dPr>
                                <m:e>
                                  <m:r>
                                    <a:rPr lang="fr-FR" i="1">
                                      <a:solidFill>
                                        <a:schemeClr val="accent2">
                                          <a:lumMod val="75000"/>
                                        </a:schemeClr>
                                      </a:solidFill>
                                      <a:latin typeface="Cambria Math"/>
                                      <a:ea typeface="Cambria Math"/>
                                    </a:rPr>
                                    <m:t>𝑦</m:t>
                                  </m:r>
                                  <m:r>
                                    <a:rPr lang="fr-FR" i="1">
                                      <a:solidFill>
                                        <a:schemeClr val="accent2">
                                          <a:lumMod val="75000"/>
                                        </a:schemeClr>
                                      </a:solidFill>
                                      <a:latin typeface="Cambria Math"/>
                                    </a:rPr>
                                    <m:t>−</m:t>
                                  </m:r>
                                  <m:acc>
                                    <m:accPr>
                                      <m:chr m:val="̅"/>
                                      <m:ctrlPr>
                                        <a:rPr lang="fr-FR" i="1">
                                          <a:solidFill>
                                            <a:schemeClr val="accent2">
                                              <a:lumMod val="75000"/>
                                            </a:schemeClr>
                                          </a:solidFill>
                                          <a:latin typeface="Cambria Math" panose="02040503050406030204" pitchFamily="18" charset="0"/>
                                        </a:rPr>
                                      </m:ctrlPr>
                                    </m:accPr>
                                    <m:e>
                                      <m:r>
                                        <a:rPr lang="fr-FR" i="1">
                                          <a:solidFill>
                                            <a:schemeClr val="accent2">
                                              <a:lumMod val="75000"/>
                                            </a:schemeClr>
                                          </a:solidFill>
                                          <a:latin typeface="Cambria Math"/>
                                        </a:rPr>
                                        <m:t>𝑦</m:t>
                                      </m:r>
                                    </m:e>
                                  </m:acc>
                                </m:e>
                              </m:d>
                              <m:r>
                                <a:rPr lang="fr-FR" i="1">
                                  <a:solidFill>
                                    <a:schemeClr val="accent2">
                                      <a:lumMod val="75000"/>
                                    </a:schemeClr>
                                  </a:solidFill>
                                  <a:latin typeface="Cambria Math"/>
                                  <a:ea typeface="Cambria Math"/>
                                </a:rPr>
                                <m:t>²</m:t>
                              </m:r>
                            </m:e>
                          </m:nary>
                        </m:den>
                      </m:f>
                    </m:oMath>
                  </m:oMathPara>
                </a14:m>
                <a:endParaRPr lang="fr-FR" dirty="0">
                  <a:solidFill>
                    <a:prstClr val="black"/>
                  </a:solidFill>
                </a:endParaRPr>
              </a:p>
            </p:txBody>
          </p:sp>
        </mc:Choice>
        <mc:Fallback xmlns="">
          <p:sp>
            <p:nvSpPr>
              <p:cNvPr id="28" name="ZoneTexte 27"/>
              <p:cNvSpPr txBox="1">
                <a:spLocks noRot="1" noChangeAspect="1" noMove="1" noResize="1" noEditPoints="1" noAdjustHandles="1" noChangeArrowheads="1" noChangeShapeType="1" noTextEdit="1"/>
              </p:cNvSpPr>
              <p:nvPr/>
            </p:nvSpPr>
            <p:spPr>
              <a:xfrm>
                <a:off x="2469928" y="3643030"/>
                <a:ext cx="2020297" cy="730649"/>
              </a:xfrm>
              <a:prstGeom prst="rect">
                <a:avLst/>
              </a:prstGeom>
              <a:blipFill rotWithShape="0">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ZoneTexte 34"/>
              <p:cNvSpPr txBox="1"/>
              <p:nvPr/>
            </p:nvSpPr>
            <p:spPr>
              <a:xfrm>
                <a:off x="4411422" y="3676642"/>
                <a:ext cx="1164101" cy="6476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i="1" smtClean="0">
                          <a:solidFill>
                            <a:prstClr val="black"/>
                          </a:solidFill>
                          <a:latin typeface="Cambria Math"/>
                        </a:rPr>
                        <m:t>=</m:t>
                      </m:r>
                      <m:f>
                        <m:fPr>
                          <m:ctrlPr>
                            <a:rPr lang="fr-FR" i="1">
                              <a:solidFill>
                                <a:prstClr val="black"/>
                              </a:solidFill>
                              <a:latin typeface="Cambria Math" panose="02040503050406030204" pitchFamily="18" charset="0"/>
                              <a:ea typeface="Cambria Math"/>
                            </a:rPr>
                          </m:ctrlPr>
                        </m:fPr>
                        <m:num>
                          <m:r>
                            <a:rPr lang="fr-FR" b="0" i="1" smtClean="0">
                              <a:solidFill>
                                <a:schemeClr val="accent1">
                                  <a:lumMod val="75000"/>
                                </a:schemeClr>
                              </a:solidFill>
                              <a:latin typeface="Cambria Math" panose="02040503050406030204" pitchFamily="18" charset="0"/>
                              <a:ea typeface="Cambria Math"/>
                            </a:rPr>
                            <m:t>2536,7</m:t>
                          </m:r>
                        </m:num>
                        <m:den>
                          <m:r>
                            <a:rPr lang="fr-FR" b="0" i="1" smtClean="0">
                              <a:solidFill>
                                <a:schemeClr val="accent2">
                                  <a:lumMod val="75000"/>
                                </a:schemeClr>
                              </a:solidFill>
                              <a:latin typeface="Cambria Math" panose="02040503050406030204" pitchFamily="18" charset="0"/>
                              <a:ea typeface="Cambria Math"/>
                            </a:rPr>
                            <m:t>7245,2</m:t>
                          </m:r>
                        </m:den>
                      </m:f>
                    </m:oMath>
                  </m:oMathPara>
                </a14:m>
                <a:endParaRPr lang="fr-FR" dirty="0">
                  <a:solidFill>
                    <a:prstClr val="black"/>
                  </a:solidFill>
                </a:endParaRPr>
              </a:p>
            </p:txBody>
          </p:sp>
        </mc:Choice>
        <mc:Fallback xmlns="">
          <p:sp>
            <p:nvSpPr>
              <p:cNvPr id="35" name="ZoneTexte 34"/>
              <p:cNvSpPr txBox="1">
                <a:spLocks noRot="1" noChangeAspect="1" noMove="1" noResize="1" noEditPoints="1" noAdjustHandles="1" noChangeArrowheads="1" noChangeShapeType="1" noTextEdit="1"/>
              </p:cNvSpPr>
              <p:nvPr/>
            </p:nvSpPr>
            <p:spPr>
              <a:xfrm>
                <a:off x="4411422" y="3676642"/>
                <a:ext cx="1164101" cy="647613"/>
              </a:xfrm>
              <a:prstGeom prst="rect">
                <a:avLst/>
              </a:prstGeom>
              <a:blipFill rotWithShape="0">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5584523" y="3823688"/>
                <a:ext cx="819455" cy="369332"/>
              </a:xfrm>
              <a:prstGeom prst="rect">
                <a:avLst/>
              </a:prstGeom>
            </p:spPr>
            <p:txBody>
              <a:bodyPr wrap="none">
                <a:spAutoFit/>
              </a:bodyPr>
              <a:lstStyle/>
              <a:p>
                <a14:m>
                  <m:oMath xmlns:m="http://schemas.openxmlformats.org/officeDocument/2006/math">
                    <m:r>
                      <a:rPr lang="fr-FR" i="1">
                        <a:solidFill>
                          <a:prstClr val="black"/>
                        </a:solidFill>
                        <a:latin typeface="Cambria Math"/>
                      </a:rPr>
                      <m:t>=</m:t>
                    </m:r>
                  </m:oMath>
                </a14:m>
                <a:r>
                  <a:rPr lang="fr-FR" dirty="0"/>
                  <a:t> 0,35</a:t>
                </a:r>
              </a:p>
            </p:txBody>
          </p:sp>
        </mc:Choice>
        <mc:Fallback xmlns="">
          <p:sp>
            <p:nvSpPr>
              <p:cNvPr id="3" name="Rectangle 2"/>
              <p:cNvSpPr>
                <a:spLocks noRot="1" noChangeAspect="1" noMove="1" noResize="1" noEditPoints="1" noAdjustHandles="1" noChangeArrowheads="1" noChangeShapeType="1" noTextEdit="1"/>
              </p:cNvSpPr>
              <p:nvPr/>
            </p:nvSpPr>
            <p:spPr>
              <a:xfrm>
                <a:off x="5584523" y="3823688"/>
                <a:ext cx="819455" cy="369332"/>
              </a:xfrm>
              <a:prstGeom prst="rect">
                <a:avLst/>
              </a:prstGeom>
              <a:blipFill rotWithShape="0">
                <a:blip r:embed="rId6"/>
                <a:stretch>
                  <a:fillRect t="-8197" r="-5185" b="-24590"/>
                </a:stretch>
              </a:blipFill>
            </p:spPr>
            <p:txBody>
              <a:bodyPr/>
              <a:lstStyle/>
              <a:p>
                <a:r>
                  <a:rPr lang="fr-FR">
                    <a:noFill/>
                  </a:rPr>
                  <a:t> </a:t>
                </a:r>
              </a:p>
            </p:txBody>
          </p:sp>
        </mc:Fallback>
      </mc:AlternateContent>
      <p:sp>
        <p:nvSpPr>
          <p:cNvPr id="5" name="ZoneTexte 4"/>
          <p:cNvSpPr txBox="1"/>
          <p:nvPr/>
        </p:nvSpPr>
        <p:spPr>
          <a:xfrm>
            <a:off x="460917" y="4698380"/>
            <a:ext cx="8267447" cy="1477328"/>
          </a:xfrm>
          <a:prstGeom prst="rect">
            <a:avLst/>
          </a:prstGeom>
          <a:noFill/>
        </p:spPr>
        <p:txBody>
          <a:bodyPr wrap="square" rtlCol="0">
            <a:spAutoFit/>
          </a:bodyPr>
          <a:lstStyle/>
          <a:p>
            <a:r>
              <a:rPr lang="fr-FR" dirty="0"/>
              <a:t>La droite </a:t>
            </a:r>
            <a:r>
              <a:rPr lang="fr-FR" b="1" dirty="0"/>
              <a:t>prédit correctement 35 % de la relation </a:t>
            </a:r>
            <a:r>
              <a:rPr lang="fr-FR" dirty="0"/>
              <a:t>entre date de sortie et température</a:t>
            </a:r>
          </a:p>
          <a:p>
            <a:endParaRPr lang="fr-FR" dirty="0"/>
          </a:p>
          <a:p>
            <a:pPr marL="285750" indent="-285750">
              <a:buFont typeface="Wingdings" panose="05000000000000000000" pitchFamily="2" charset="2"/>
              <a:buChar char="à"/>
            </a:pPr>
            <a:r>
              <a:rPr lang="fr-FR" dirty="0">
                <a:sym typeface="Wingdings" panose="05000000000000000000" pitchFamily="2" charset="2"/>
              </a:rPr>
              <a:t>Une mesure de l’</a:t>
            </a:r>
            <a:r>
              <a:rPr lang="fr-FR" b="1" dirty="0">
                <a:sym typeface="Wingdings" panose="05000000000000000000" pitchFamily="2" charset="2"/>
              </a:rPr>
              <a:t>hétérogénéité de la relation </a:t>
            </a:r>
            <a:r>
              <a:rPr lang="fr-FR" dirty="0">
                <a:sym typeface="Wingdings" panose="05000000000000000000" pitchFamily="2" charset="2"/>
              </a:rPr>
              <a:t>entre les deux variables</a:t>
            </a:r>
          </a:p>
          <a:p>
            <a:pPr marL="285750" indent="-285750">
              <a:buFont typeface="Wingdings" panose="05000000000000000000" pitchFamily="2" charset="2"/>
              <a:buChar char="à"/>
            </a:pPr>
            <a:r>
              <a:rPr lang="fr-FR" dirty="0">
                <a:sym typeface="Wingdings" panose="05000000000000000000" pitchFamily="2" charset="2"/>
              </a:rPr>
              <a:t>Une mesure de l’</a:t>
            </a:r>
            <a:r>
              <a:rPr lang="fr-FR" b="1" dirty="0">
                <a:sym typeface="Wingdings" panose="05000000000000000000" pitchFamily="2" charset="2"/>
              </a:rPr>
              <a:t>ajustement du modèle aux données</a:t>
            </a:r>
          </a:p>
          <a:p>
            <a:pPr marL="285750" indent="-285750">
              <a:buFont typeface="Wingdings" panose="05000000000000000000" pitchFamily="2" charset="2"/>
              <a:buChar char="à"/>
            </a:pPr>
            <a:r>
              <a:rPr lang="fr-FR" dirty="0">
                <a:sym typeface="Wingdings" panose="05000000000000000000" pitchFamily="2" charset="2"/>
              </a:rPr>
              <a:t>r² est appelé coefficient de détermination</a:t>
            </a:r>
            <a:endParaRPr lang="fr-FR" dirty="0"/>
          </a:p>
        </p:txBody>
      </p:sp>
      <p:sp>
        <p:nvSpPr>
          <p:cNvPr id="2" name="Espace réservé du numéro de diapositive 1">
            <a:extLst>
              <a:ext uri="{FF2B5EF4-FFF2-40B4-BE49-F238E27FC236}">
                <a16:creationId xmlns:a16="http://schemas.microsoft.com/office/drawing/2014/main" id="{6C00EC0F-B3D9-BD6D-FF3E-15F4D8C10E3D}"/>
              </a:ext>
            </a:extLst>
          </p:cNvPr>
          <p:cNvSpPr>
            <a:spLocks noGrp="1"/>
          </p:cNvSpPr>
          <p:nvPr>
            <p:ph type="sldNum" sz="quarter" idx="12"/>
          </p:nvPr>
        </p:nvSpPr>
        <p:spPr/>
        <p:txBody>
          <a:bodyPr/>
          <a:lstStyle/>
          <a:p>
            <a:fld id="{04C8D40A-45DA-49FB-8D9A-B1F265F8EE6C}" type="slidenum">
              <a:rPr lang="fr-FR" smtClean="0"/>
              <a:t>44</a:t>
            </a:fld>
            <a:endParaRPr lang="fr-FR"/>
          </a:p>
        </p:txBody>
      </p:sp>
    </p:spTree>
    <p:extLst>
      <p:ext uri="{BB962C8B-B14F-4D97-AF65-F5344CB8AC3E}">
        <p14:creationId xmlns:p14="http://schemas.microsoft.com/office/powerpoint/2010/main" val="2571614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4820" y="193287"/>
            <a:ext cx="3159140" cy="3115465"/>
          </a:xfrm>
          <a:prstGeom prst="rect">
            <a:avLst/>
          </a:prstGeom>
        </p:spPr>
      </p:pic>
      <p:sp>
        <p:nvSpPr>
          <p:cNvPr id="5" name="ZoneTexte 4"/>
          <p:cNvSpPr txBox="1"/>
          <p:nvPr/>
        </p:nvSpPr>
        <p:spPr>
          <a:xfrm>
            <a:off x="2661423" y="3181814"/>
            <a:ext cx="6765073" cy="923330"/>
          </a:xfrm>
          <a:prstGeom prst="rect">
            <a:avLst/>
          </a:prstGeom>
          <a:noFill/>
        </p:spPr>
        <p:txBody>
          <a:bodyPr wrap="square" rtlCol="0">
            <a:spAutoFit/>
          </a:bodyPr>
          <a:lstStyle/>
          <a:p>
            <a:endParaRPr lang="fr-FR" dirty="0"/>
          </a:p>
          <a:p>
            <a:endParaRPr lang="fr-FR" dirty="0"/>
          </a:p>
          <a:p>
            <a:r>
              <a:rPr lang="fr-FR" dirty="0"/>
              <a:t>Date de sortie = </a:t>
            </a:r>
            <a:r>
              <a:rPr lang="el-GR" dirty="0">
                <a:solidFill>
                  <a:schemeClr val="accent4">
                    <a:lumMod val="75000"/>
                  </a:schemeClr>
                </a:solidFill>
              </a:rPr>
              <a:t>α</a:t>
            </a:r>
            <a:r>
              <a:rPr lang="fr-FR" dirty="0">
                <a:solidFill>
                  <a:schemeClr val="accent4">
                    <a:lumMod val="75000"/>
                  </a:schemeClr>
                </a:solidFill>
              </a:rPr>
              <a:t> + </a:t>
            </a:r>
            <a:r>
              <a:rPr lang="el-GR" dirty="0">
                <a:solidFill>
                  <a:schemeClr val="accent4">
                    <a:lumMod val="75000"/>
                  </a:schemeClr>
                </a:solidFill>
              </a:rPr>
              <a:t>β</a:t>
            </a:r>
            <a:r>
              <a:rPr lang="fr-FR" dirty="0">
                <a:solidFill>
                  <a:schemeClr val="accent4">
                    <a:lumMod val="75000"/>
                  </a:schemeClr>
                </a:solidFill>
              </a:rPr>
              <a:t> * </a:t>
            </a:r>
            <a:r>
              <a:rPr lang="fr-FR" dirty="0"/>
              <a:t>Température</a:t>
            </a:r>
          </a:p>
        </p:txBody>
      </p:sp>
      <p:sp>
        <p:nvSpPr>
          <p:cNvPr id="6" name="Rectangle 5"/>
          <p:cNvSpPr/>
          <p:nvPr/>
        </p:nvSpPr>
        <p:spPr>
          <a:xfrm>
            <a:off x="3339723" y="4105144"/>
            <a:ext cx="2249334" cy="923330"/>
          </a:xfrm>
          <a:prstGeom prst="rect">
            <a:avLst/>
          </a:prstGeom>
        </p:spPr>
        <p:txBody>
          <a:bodyPr wrap="none">
            <a:spAutoFit/>
          </a:bodyPr>
          <a:lstStyle/>
          <a:p>
            <a:r>
              <a:rPr lang="el-GR" dirty="0">
                <a:solidFill>
                  <a:schemeClr val="accent4">
                    <a:lumMod val="75000"/>
                  </a:schemeClr>
                </a:solidFill>
              </a:rPr>
              <a:t>α</a:t>
            </a:r>
            <a:r>
              <a:rPr lang="fr-FR" dirty="0">
                <a:solidFill>
                  <a:schemeClr val="accent4">
                    <a:lumMod val="75000"/>
                  </a:schemeClr>
                </a:solidFill>
              </a:rPr>
              <a:t> = 136,5 ; SE = 20,56 </a:t>
            </a:r>
          </a:p>
          <a:p>
            <a:r>
              <a:rPr lang="el-GR" dirty="0">
                <a:solidFill>
                  <a:schemeClr val="accent4">
                    <a:lumMod val="75000"/>
                  </a:schemeClr>
                </a:solidFill>
              </a:rPr>
              <a:t>β</a:t>
            </a:r>
            <a:r>
              <a:rPr lang="fr-FR" dirty="0">
                <a:solidFill>
                  <a:schemeClr val="accent4">
                    <a:lumMod val="75000"/>
                  </a:schemeClr>
                </a:solidFill>
              </a:rPr>
              <a:t> = -5,87 ; SE = 1,46</a:t>
            </a:r>
          </a:p>
          <a:p>
            <a:r>
              <a:rPr lang="fr-FR" dirty="0">
                <a:solidFill>
                  <a:schemeClr val="tx1">
                    <a:lumMod val="95000"/>
                    <a:lumOff val="5000"/>
                  </a:schemeClr>
                </a:solidFill>
              </a:rPr>
              <a:t>R² = 0,35</a:t>
            </a:r>
          </a:p>
        </p:txBody>
      </p:sp>
      <p:sp>
        <p:nvSpPr>
          <p:cNvPr id="7" name="Rectangle 6"/>
          <p:cNvSpPr/>
          <p:nvPr/>
        </p:nvSpPr>
        <p:spPr>
          <a:xfrm>
            <a:off x="2007219" y="5082082"/>
            <a:ext cx="5873161" cy="923330"/>
          </a:xfrm>
          <a:prstGeom prst="rect">
            <a:avLst/>
          </a:prstGeom>
        </p:spPr>
        <p:txBody>
          <a:bodyPr wrap="square">
            <a:spAutoFit/>
          </a:bodyPr>
          <a:lstStyle/>
          <a:p>
            <a:r>
              <a:rPr lang="fr-FR" dirty="0">
                <a:solidFill>
                  <a:schemeClr val="bg1">
                    <a:lumMod val="65000"/>
                  </a:schemeClr>
                </a:solidFill>
              </a:rPr>
              <a:t>1- </a:t>
            </a:r>
            <a:r>
              <a:rPr lang="fr-FR" b="1" dirty="0">
                <a:solidFill>
                  <a:schemeClr val="bg1">
                    <a:lumMod val="65000"/>
                  </a:schemeClr>
                </a:solidFill>
              </a:rPr>
              <a:t>mesurer la corrélation</a:t>
            </a:r>
            <a:endParaRPr lang="fr-FR" dirty="0">
              <a:solidFill>
                <a:schemeClr val="bg1">
                  <a:lumMod val="65000"/>
                </a:schemeClr>
              </a:solidFill>
            </a:endParaRPr>
          </a:p>
          <a:p>
            <a:r>
              <a:rPr lang="fr-FR" dirty="0">
                <a:solidFill>
                  <a:schemeClr val="bg1">
                    <a:lumMod val="75000"/>
                  </a:schemeClr>
                </a:solidFill>
              </a:rPr>
              <a:t>2- quantifier </a:t>
            </a:r>
            <a:r>
              <a:rPr lang="fr-FR" b="1" dirty="0">
                <a:solidFill>
                  <a:schemeClr val="bg1">
                    <a:lumMod val="75000"/>
                  </a:schemeClr>
                </a:solidFill>
              </a:rPr>
              <a:t>à quel point elle explique les données</a:t>
            </a:r>
          </a:p>
          <a:p>
            <a:r>
              <a:rPr lang="fr-FR" dirty="0">
                <a:solidFill>
                  <a:schemeClr val="tx1">
                    <a:lumMod val="95000"/>
                    <a:lumOff val="5000"/>
                  </a:schemeClr>
                </a:solidFill>
              </a:rPr>
              <a:t>3- l’</a:t>
            </a:r>
            <a:r>
              <a:rPr lang="fr-FR" b="1" dirty="0">
                <a:solidFill>
                  <a:schemeClr val="tx1">
                    <a:lumMod val="95000"/>
                    <a:lumOff val="5000"/>
                  </a:schemeClr>
                </a:solidFill>
              </a:rPr>
              <a:t>interpréter biologiquement</a:t>
            </a:r>
            <a:r>
              <a:rPr lang="fr-FR" dirty="0">
                <a:solidFill>
                  <a:schemeClr val="tx1">
                    <a:lumMod val="95000"/>
                    <a:lumOff val="5000"/>
                  </a:schemeClr>
                </a:solidFill>
              </a:rPr>
              <a:t>. </a:t>
            </a:r>
          </a:p>
        </p:txBody>
      </p:sp>
      <p:sp>
        <p:nvSpPr>
          <p:cNvPr id="2" name="Espace réservé du numéro de diapositive 1">
            <a:extLst>
              <a:ext uri="{FF2B5EF4-FFF2-40B4-BE49-F238E27FC236}">
                <a16:creationId xmlns:a16="http://schemas.microsoft.com/office/drawing/2014/main" id="{49B52BC6-C9DF-7230-95F2-8059C04E32B2}"/>
              </a:ext>
            </a:extLst>
          </p:cNvPr>
          <p:cNvSpPr>
            <a:spLocks noGrp="1"/>
          </p:cNvSpPr>
          <p:nvPr>
            <p:ph type="sldNum" sz="quarter" idx="12"/>
          </p:nvPr>
        </p:nvSpPr>
        <p:spPr/>
        <p:txBody>
          <a:bodyPr/>
          <a:lstStyle/>
          <a:p>
            <a:fld id="{04C8D40A-45DA-49FB-8D9A-B1F265F8EE6C}" type="slidenum">
              <a:rPr lang="fr-FR" smtClean="0"/>
              <a:t>45</a:t>
            </a:fld>
            <a:endParaRPr lang="fr-FR"/>
          </a:p>
        </p:txBody>
      </p:sp>
    </p:spTree>
    <p:extLst>
      <p:ext uri="{BB962C8B-B14F-4D97-AF65-F5344CB8AC3E}">
        <p14:creationId xmlns:p14="http://schemas.microsoft.com/office/powerpoint/2010/main" val="3391571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4820" y="193287"/>
            <a:ext cx="3159140" cy="3115465"/>
          </a:xfrm>
          <a:prstGeom prst="rect">
            <a:avLst/>
          </a:prstGeom>
        </p:spPr>
      </p:pic>
      <p:sp>
        <p:nvSpPr>
          <p:cNvPr id="5" name="ZoneTexte 4"/>
          <p:cNvSpPr txBox="1"/>
          <p:nvPr/>
        </p:nvSpPr>
        <p:spPr>
          <a:xfrm>
            <a:off x="2661423" y="3181814"/>
            <a:ext cx="6765073" cy="923330"/>
          </a:xfrm>
          <a:prstGeom prst="rect">
            <a:avLst/>
          </a:prstGeom>
          <a:noFill/>
        </p:spPr>
        <p:txBody>
          <a:bodyPr wrap="square" rtlCol="0">
            <a:spAutoFit/>
          </a:bodyPr>
          <a:lstStyle/>
          <a:p>
            <a:endParaRPr lang="fr-FR" dirty="0"/>
          </a:p>
          <a:p>
            <a:endParaRPr lang="fr-FR" dirty="0"/>
          </a:p>
          <a:p>
            <a:r>
              <a:rPr lang="fr-FR" dirty="0"/>
              <a:t>Date de sortie = </a:t>
            </a:r>
            <a:r>
              <a:rPr lang="el-GR" dirty="0">
                <a:solidFill>
                  <a:schemeClr val="accent4">
                    <a:lumMod val="75000"/>
                  </a:schemeClr>
                </a:solidFill>
              </a:rPr>
              <a:t>α</a:t>
            </a:r>
            <a:r>
              <a:rPr lang="fr-FR" dirty="0">
                <a:solidFill>
                  <a:schemeClr val="accent4">
                    <a:lumMod val="75000"/>
                  </a:schemeClr>
                </a:solidFill>
              </a:rPr>
              <a:t> + </a:t>
            </a:r>
            <a:r>
              <a:rPr lang="el-GR" dirty="0">
                <a:solidFill>
                  <a:schemeClr val="accent4">
                    <a:lumMod val="75000"/>
                  </a:schemeClr>
                </a:solidFill>
              </a:rPr>
              <a:t>β</a:t>
            </a:r>
            <a:r>
              <a:rPr lang="fr-FR" dirty="0">
                <a:solidFill>
                  <a:schemeClr val="accent4">
                    <a:lumMod val="75000"/>
                  </a:schemeClr>
                </a:solidFill>
              </a:rPr>
              <a:t> * </a:t>
            </a:r>
            <a:r>
              <a:rPr lang="fr-FR" dirty="0"/>
              <a:t>Température</a:t>
            </a:r>
          </a:p>
        </p:txBody>
      </p:sp>
      <p:sp>
        <p:nvSpPr>
          <p:cNvPr id="6" name="Rectangle 5"/>
          <p:cNvSpPr/>
          <p:nvPr/>
        </p:nvSpPr>
        <p:spPr>
          <a:xfrm>
            <a:off x="3339723" y="4105144"/>
            <a:ext cx="2249334" cy="923330"/>
          </a:xfrm>
          <a:prstGeom prst="rect">
            <a:avLst/>
          </a:prstGeom>
        </p:spPr>
        <p:txBody>
          <a:bodyPr wrap="none">
            <a:spAutoFit/>
          </a:bodyPr>
          <a:lstStyle/>
          <a:p>
            <a:r>
              <a:rPr lang="el-GR" dirty="0">
                <a:solidFill>
                  <a:schemeClr val="accent4">
                    <a:lumMod val="75000"/>
                  </a:schemeClr>
                </a:solidFill>
              </a:rPr>
              <a:t>α</a:t>
            </a:r>
            <a:r>
              <a:rPr lang="fr-FR" dirty="0">
                <a:solidFill>
                  <a:schemeClr val="accent4">
                    <a:lumMod val="75000"/>
                  </a:schemeClr>
                </a:solidFill>
              </a:rPr>
              <a:t> = 136,5 ; SE = 20,56 </a:t>
            </a:r>
          </a:p>
          <a:p>
            <a:r>
              <a:rPr lang="el-GR" dirty="0">
                <a:solidFill>
                  <a:schemeClr val="accent4">
                    <a:lumMod val="75000"/>
                  </a:schemeClr>
                </a:solidFill>
              </a:rPr>
              <a:t>β</a:t>
            </a:r>
            <a:r>
              <a:rPr lang="fr-FR" dirty="0">
                <a:solidFill>
                  <a:schemeClr val="accent4">
                    <a:lumMod val="75000"/>
                  </a:schemeClr>
                </a:solidFill>
              </a:rPr>
              <a:t> = -5,87 ; SE = 1,46</a:t>
            </a:r>
          </a:p>
          <a:p>
            <a:r>
              <a:rPr lang="fr-FR" dirty="0">
                <a:solidFill>
                  <a:schemeClr val="tx1">
                    <a:lumMod val="95000"/>
                    <a:lumOff val="5000"/>
                  </a:schemeClr>
                </a:solidFill>
              </a:rPr>
              <a:t>R² = 0,35</a:t>
            </a:r>
          </a:p>
        </p:txBody>
      </p:sp>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3906" y="0"/>
            <a:ext cx="2942643" cy="1970291"/>
          </a:xfrm>
          <a:prstGeom prst="rect">
            <a:avLst/>
          </a:prstGeom>
        </p:spPr>
      </p:pic>
      <p:sp>
        <p:nvSpPr>
          <p:cNvPr id="8" name="ZoneTexte 7"/>
          <p:cNvSpPr txBox="1"/>
          <p:nvPr/>
        </p:nvSpPr>
        <p:spPr>
          <a:xfrm>
            <a:off x="564995" y="5285678"/>
            <a:ext cx="8393151" cy="1477328"/>
          </a:xfrm>
          <a:prstGeom prst="rect">
            <a:avLst/>
          </a:prstGeom>
          <a:noFill/>
        </p:spPr>
        <p:txBody>
          <a:bodyPr wrap="square" rtlCol="0">
            <a:spAutoFit/>
          </a:bodyPr>
          <a:lstStyle/>
          <a:p>
            <a:pPr marL="285750" indent="-285750">
              <a:buFont typeface="Arial" panose="020B0604020202020204" pitchFamily="34" charset="0"/>
              <a:buChar char="•"/>
            </a:pPr>
            <a:r>
              <a:rPr lang="fr-FR" dirty="0"/>
              <a:t>Est-ce que mes paramètres sont </a:t>
            </a:r>
            <a:r>
              <a:rPr lang="fr-FR" b="1" dirty="0"/>
              <a:t>biologiquement plausibles</a:t>
            </a:r>
            <a:r>
              <a:rPr lang="fr-FR" dirty="0"/>
              <a:t>? </a:t>
            </a:r>
          </a:p>
          <a:p>
            <a:pPr marL="285750" indent="-285750">
              <a:buFont typeface="Arial" panose="020B0604020202020204" pitchFamily="34" charset="0"/>
              <a:buChar char="•"/>
            </a:pPr>
            <a:r>
              <a:rPr lang="fr-FR" dirty="0"/>
              <a:t>L’incertitude me permet-elle de faire des </a:t>
            </a:r>
            <a:r>
              <a:rPr lang="fr-FR" b="1" dirty="0"/>
              <a:t>prédictions biologiquement utiles</a:t>
            </a:r>
            <a:r>
              <a:rPr lang="fr-FR" dirty="0"/>
              <a:t>?</a:t>
            </a:r>
          </a:p>
          <a:p>
            <a:pPr marL="285750" indent="-285750">
              <a:buFont typeface="Arial" panose="020B0604020202020204" pitchFamily="34" charset="0"/>
              <a:buChar char="•"/>
            </a:pPr>
            <a:r>
              <a:rPr lang="fr-FR" dirty="0"/>
              <a:t>Quelles hypothèses peuvent être faites sur </a:t>
            </a:r>
            <a:r>
              <a:rPr lang="fr-FR" b="1" dirty="0"/>
              <a:t>les causes </a:t>
            </a:r>
            <a:r>
              <a:rPr lang="fr-FR" dirty="0"/>
              <a:t>de cette relation?</a:t>
            </a:r>
          </a:p>
          <a:p>
            <a:pPr marL="285750" indent="-285750">
              <a:buFont typeface="Arial" panose="020B0604020202020204" pitchFamily="34" charset="0"/>
              <a:buChar char="•"/>
            </a:pPr>
            <a:r>
              <a:rPr lang="fr-FR" dirty="0"/>
              <a:t>Quelles sont les </a:t>
            </a:r>
            <a:r>
              <a:rPr lang="fr-FR" b="1" dirty="0"/>
              <a:t>sources d’erreur </a:t>
            </a:r>
            <a:r>
              <a:rPr lang="fr-FR" dirty="0"/>
              <a:t>possibles? </a:t>
            </a:r>
          </a:p>
          <a:p>
            <a:pPr marL="285750" indent="-285750">
              <a:buFont typeface="Arial" panose="020B0604020202020204" pitchFamily="34" charset="0"/>
              <a:buChar char="•"/>
            </a:pPr>
            <a:endParaRPr lang="fr-FR" dirty="0"/>
          </a:p>
        </p:txBody>
      </p:sp>
      <p:sp>
        <p:nvSpPr>
          <p:cNvPr id="2" name="Espace réservé du numéro de diapositive 1">
            <a:extLst>
              <a:ext uri="{FF2B5EF4-FFF2-40B4-BE49-F238E27FC236}">
                <a16:creationId xmlns:a16="http://schemas.microsoft.com/office/drawing/2014/main" id="{75785AA6-17C8-C549-E08C-EDE551005B2C}"/>
              </a:ext>
            </a:extLst>
          </p:cNvPr>
          <p:cNvSpPr>
            <a:spLocks noGrp="1"/>
          </p:cNvSpPr>
          <p:nvPr>
            <p:ph type="sldNum" sz="quarter" idx="12"/>
          </p:nvPr>
        </p:nvSpPr>
        <p:spPr/>
        <p:txBody>
          <a:bodyPr/>
          <a:lstStyle/>
          <a:p>
            <a:fld id="{04C8D40A-45DA-49FB-8D9A-B1F265F8EE6C}" type="slidenum">
              <a:rPr lang="fr-FR" smtClean="0"/>
              <a:t>46</a:t>
            </a:fld>
            <a:endParaRPr lang="fr-FR"/>
          </a:p>
        </p:txBody>
      </p:sp>
    </p:spTree>
    <p:extLst>
      <p:ext uri="{BB962C8B-B14F-4D97-AF65-F5344CB8AC3E}">
        <p14:creationId xmlns:p14="http://schemas.microsoft.com/office/powerpoint/2010/main" val="2098785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ZoneTexte 3"/>
          <p:cNvSpPr txBox="1"/>
          <p:nvPr/>
        </p:nvSpPr>
        <p:spPr>
          <a:xfrm>
            <a:off x="1263805" y="453483"/>
            <a:ext cx="5701990" cy="1477328"/>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1"/>
                </a:solidFill>
              </a:rPr>
              <a:t>Une </a:t>
            </a:r>
            <a:r>
              <a:rPr lang="fr-FR" b="1" dirty="0">
                <a:solidFill>
                  <a:schemeClr val="bg1"/>
                </a:solidFill>
              </a:rPr>
              <a:t>hypothèse biologique</a:t>
            </a:r>
            <a:r>
              <a:rPr lang="fr-FR" dirty="0">
                <a:solidFill>
                  <a:schemeClr val="bg1"/>
                </a:solidFill>
              </a:rPr>
              <a:t> est un </a:t>
            </a:r>
            <a:r>
              <a:rPr lang="fr-FR" b="1" dirty="0">
                <a:solidFill>
                  <a:schemeClr val="bg1"/>
                </a:solidFill>
              </a:rPr>
              <a:t>modèle</a:t>
            </a:r>
          </a:p>
          <a:p>
            <a:pPr marL="285750" indent="-285750">
              <a:buFont typeface="Arial" panose="020B0604020202020204" pitchFamily="34" charset="0"/>
              <a:buChar char="•"/>
            </a:pPr>
            <a:r>
              <a:rPr lang="fr-FR" dirty="0">
                <a:solidFill>
                  <a:schemeClr val="bg1"/>
                </a:solidFill>
              </a:rPr>
              <a:t>Son rôle est de </a:t>
            </a:r>
            <a:r>
              <a:rPr lang="fr-FR" b="1" dirty="0">
                <a:solidFill>
                  <a:schemeClr val="bg1"/>
                </a:solidFill>
              </a:rPr>
              <a:t>simplifier le réel </a:t>
            </a:r>
            <a:r>
              <a:rPr lang="fr-FR" dirty="0">
                <a:solidFill>
                  <a:schemeClr val="bg1"/>
                </a:solidFill>
              </a:rPr>
              <a:t>en se focalisant sur les composantes de variation qui nous intéressent</a:t>
            </a:r>
          </a:p>
          <a:p>
            <a:endParaRPr lang="fr-FR" dirty="0">
              <a:solidFill>
                <a:schemeClr val="bg1"/>
              </a:solidFill>
            </a:endParaRPr>
          </a:p>
          <a:p>
            <a:r>
              <a:rPr lang="fr-FR" dirty="0">
                <a:solidFill>
                  <a:schemeClr val="bg1"/>
                </a:solidFill>
              </a:rPr>
              <a:t> </a:t>
            </a:r>
          </a:p>
        </p:txBody>
      </p:sp>
      <p:cxnSp>
        <p:nvCxnSpPr>
          <p:cNvPr id="6" name="Connecteur droit avec flèche 5"/>
          <p:cNvCxnSpPr/>
          <p:nvPr/>
        </p:nvCxnSpPr>
        <p:spPr>
          <a:xfrm flipH="1">
            <a:off x="2854712" y="1390185"/>
            <a:ext cx="1256371" cy="54062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p:cNvCxnSpPr/>
          <p:nvPr/>
        </p:nvCxnSpPr>
        <p:spPr>
          <a:xfrm>
            <a:off x="4111083" y="1390185"/>
            <a:ext cx="1338146" cy="54062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1605777" y="1992351"/>
            <a:ext cx="2185638" cy="923330"/>
          </a:xfrm>
          <a:prstGeom prst="rect">
            <a:avLst/>
          </a:prstGeom>
          <a:noFill/>
        </p:spPr>
        <p:txBody>
          <a:bodyPr wrap="square" rtlCol="0">
            <a:spAutoFit/>
          </a:bodyPr>
          <a:lstStyle/>
          <a:p>
            <a:r>
              <a:rPr lang="fr-FR" dirty="0">
                <a:solidFill>
                  <a:schemeClr val="bg1"/>
                </a:solidFill>
              </a:rPr>
              <a:t>La composante</a:t>
            </a:r>
            <a:r>
              <a:rPr lang="fr-FR" b="1" dirty="0">
                <a:solidFill>
                  <a:schemeClr val="bg1"/>
                </a:solidFill>
              </a:rPr>
              <a:t> à expliquer </a:t>
            </a:r>
            <a:r>
              <a:rPr lang="fr-FR" dirty="0">
                <a:solidFill>
                  <a:schemeClr val="bg1"/>
                </a:solidFill>
              </a:rPr>
              <a:t>(une ou plusieurs variables)</a:t>
            </a:r>
          </a:p>
        </p:txBody>
      </p:sp>
      <p:sp>
        <p:nvSpPr>
          <p:cNvPr id="11" name="ZoneTexte 10"/>
          <p:cNvSpPr txBox="1"/>
          <p:nvPr/>
        </p:nvSpPr>
        <p:spPr>
          <a:xfrm>
            <a:off x="5073806" y="1992351"/>
            <a:ext cx="2672573" cy="923330"/>
          </a:xfrm>
          <a:prstGeom prst="rect">
            <a:avLst/>
          </a:prstGeom>
          <a:noFill/>
        </p:spPr>
        <p:txBody>
          <a:bodyPr wrap="square" rtlCol="0">
            <a:spAutoFit/>
          </a:bodyPr>
          <a:lstStyle/>
          <a:p>
            <a:r>
              <a:rPr lang="fr-FR" dirty="0">
                <a:solidFill>
                  <a:schemeClr val="bg1"/>
                </a:solidFill>
              </a:rPr>
              <a:t>La </a:t>
            </a:r>
            <a:r>
              <a:rPr lang="fr-FR" b="1" dirty="0">
                <a:solidFill>
                  <a:schemeClr val="bg1"/>
                </a:solidFill>
              </a:rPr>
              <a:t>composante explicative </a:t>
            </a:r>
            <a:r>
              <a:rPr lang="fr-FR" dirty="0">
                <a:solidFill>
                  <a:schemeClr val="bg1"/>
                </a:solidFill>
              </a:rPr>
              <a:t>(une ou plusieurs variables + une fonction)</a:t>
            </a:r>
          </a:p>
        </p:txBody>
      </p:sp>
      <p:sp>
        <p:nvSpPr>
          <p:cNvPr id="12" name="ZoneTexte 11"/>
          <p:cNvSpPr txBox="1"/>
          <p:nvPr/>
        </p:nvSpPr>
        <p:spPr>
          <a:xfrm>
            <a:off x="856786" y="3267307"/>
            <a:ext cx="2200508" cy="1477328"/>
          </a:xfrm>
          <a:prstGeom prst="rect">
            <a:avLst/>
          </a:prstGeom>
          <a:noFill/>
        </p:spPr>
        <p:txBody>
          <a:bodyPr wrap="square" rtlCol="0">
            <a:spAutoFit/>
          </a:bodyPr>
          <a:lstStyle/>
          <a:p>
            <a:r>
              <a:rPr lang="fr-FR" dirty="0">
                <a:solidFill>
                  <a:schemeClr val="bg1"/>
                </a:solidFill>
              </a:rPr>
              <a:t>Un échantillon est </a:t>
            </a:r>
            <a:r>
              <a:rPr lang="fr-FR" b="1" dirty="0">
                <a:solidFill>
                  <a:schemeClr val="bg1"/>
                </a:solidFill>
              </a:rPr>
              <a:t>tiré aléatoirement</a:t>
            </a:r>
            <a:r>
              <a:rPr lang="fr-FR" dirty="0">
                <a:solidFill>
                  <a:schemeClr val="bg1"/>
                </a:solidFill>
              </a:rPr>
              <a:t> dans une population suivant une certaine loi statistique</a:t>
            </a:r>
          </a:p>
        </p:txBody>
      </p:sp>
      <p:sp>
        <p:nvSpPr>
          <p:cNvPr id="13" name="ZoneTexte 12"/>
          <p:cNvSpPr txBox="1"/>
          <p:nvPr/>
        </p:nvSpPr>
        <p:spPr>
          <a:xfrm>
            <a:off x="5449229" y="3267307"/>
            <a:ext cx="2717178" cy="1200329"/>
          </a:xfrm>
          <a:prstGeom prst="rect">
            <a:avLst/>
          </a:prstGeom>
          <a:noFill/>
        </p:spPr>
        <p:txBody>
          <a:bodyPr wrap="square" rtlCol="0">
            <a:spAutoFit/>
          </a:bodyPr>
          <a:lstStyle/>
          <a:p>
            <a:r>
              <a:rPr lang="fr-FR" dirty="0">
                <a:solidFill>
                  <a:schemeClr val="bg1"/>
                </a:solidFill>
              </a:rPr>
              <a:t>Notre hypothèse dit exactement quels sont les </a:t>
            </a:r>
            <a:r>
              <a:rPr lang="fr-FR" b="1" dirty="0">
                <a:solidFill>
                  <a:schemeClr val="bg1"/>
                </a:solidFill>
              </a:rPr>
              <a:t>paramètres</a:t>
            </a:r>
            <a:r>
              <a:rPr lang="fr-FR" dirty="0">
                <a:solidFill>
                  <a:schemeClr val="bg1"/>
                </a:solidFill>
              </a:rPr>
              <a:t> en jeu et comment ils sont liés</a:t>
            </a:r>
          </a:p>
        </p:txBody>
      </p:sp>
      <p:sp>
        <p:nvSpPr>
          <p:cNvPr id="16" name="ZoneTexte 15"/>
          <p:cNvSpPr txBox="1"/>
          <p:nvPr/>
        </p:nvSpPr>
        <p:spPr>
          <a:xfrm>
            <a:off x="3421567" y="3694771"/>
            <a:ext cx="1471961" cy="369332"/>
          </a:xfrm>
          <a:prstGeom prst="rect">
            <a:avLst/>
          </a:prstGeom>
          <a:noFill/>
          <a:ln>
            <a:solidFill>
              <a:schemeClr val="bg1"/>
            </a:solidFill>
          </a:ln>
        </p:spPr>
        <p:txBody>
          <a:bodyPr wrap="square" rtlCol="0">
            <a:spAutoFit/>
          </a:bodyPr>
          <a:lstStyle/>
          <a:p>
            <a:pPr algn="ctr"/>
            <a:r>
              <a:rPr lang="fr-FR" dirty="0">
                <a:solidFill>
                  <a:schemeClr val="bg1"/>
                </a:solidFill>
              </a:rPr>
              <a:t>MOD</a:t>
            </a:r>
            <a:r>
              <a:rPr lang="az-Cyrl-AZ" dirty="0">
                <a:solidFill>
                  <a:schemeClr val="bg1"/>
                </a:solidFill>
              </a:rPr>
              <a:t>Ѐ</a:t>
            </a:r>
            <a:r>
              <a:rPr lang="fr-FR" dirty="0">
                <a:solidFill>
                  <a:schemeClr val="bg1"/>
                </a:solidFill>
              </a:rPr>
              <a:t>LE</a:t>
            </a:r>
          </a:p>
        </p:txBody>
      </p:sp>
      <p:cxnSp>
        <p:nvCxnSpPr>
          <p:cNvPr id="18" name="Connecteur droit 17"/>
          <p:cNvCxnSpPr>
            <a:stCxn id="16" idx="1"/>
          </p:cNvCxnSpPr>
          <p:nvPr/>
        </p:nvCxnSpPr>
        <p:spPr>
          <a:xfrm flipH="1">
            <a:off x="2951356" y="3879437"/>
            <a:ext cx="4702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flipH="1">
            <a:off x="4893528" y="3879437"/>
            <a:ext cx="4702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Connecteur droit 20"/>
          <p:cNvCxnSpPr>
            <a:stCxn id="16" idx="2"/>
          </p:cNvCxnSpPr>
          <p:nvPr/>
        </p:nvCxnSpPr>
        <p:spPr>
          <a:xfrm>
            <a:off x="4157548" y="4064103"/>
            <a:ext cx="1031486" cy="8349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flipH="1">
            <a:off x="3161372" y="4064103"/>
            <a:ext cx="978521" cy="8349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1167161" y="4899102"/>
            <a:ext cx="2990387" cy="923330"/>
          </a:xfrm>
          <a:prstGeom prst="rect">
            <a:avLst/>
          </a:prstGeom>
          <a:noFill/>
        </p:spPr>
        <p:txBody>
          <a:bodyPr wrap="square" rtlCol="0">
            <a:spAutoFit/>
          </a:bodyPr>
          <a:lstStyle/>
          <a:p>
            <a:r>
              <a:rPr lang="fr-FR" b="1" dirty="0">
                <a:solidFill>
                  <a:schemeClr val="bg1"/>
                </a:solidFill>
              </a:rPr>
              <a:t>erreur (résidu) </a:t>
            </a:r>
            <a:r>
              <a:rPr lang="fr-FR" dirty="0">
                <a:solidFill>
                  <a:schemeClr val="bg1"/>
                </a:solidFill>
              </a:rPr>
              <a:t>: la variabilité qui n’est pas expliquée par l’hypothèse</a:t>
            </a:r>
          </a:p>
        </p:txBody>
      </p:sp>
      <p:sp>
        <p:nvSpPr>
          <p:cNvPr id="25" name="ZoneTexte 24"/>
          <p:cNvSpPr txBox="1"/>
          <p:nvPr/>
        </p:nvSpPr>
        <p:spPr>
          <a:xfrm>
            <a:off x="4914898" y="4899102"/>
            <a:ext cx="3507990" cy="646331"/>
          </a:xfrm>
          <a:prstGeom prst="rect">
            <a:avLst/>
          </a:prstGeom>
          <a:noFill/>
        </p:spPr>
        <p:txBody>
          <a:bodyPr wrap="square" rtlCol="0">
            <a:spAutoFit/>
          </a:bodyPr>
          <a:lstStyle/>
          <a:p>
            <a:r>
              <a:rPr lang="fr-FR" b="1" dirty="0">
                <a:solidFill>
                  <a:schemeClr val="bg1"/>
                </a:solidFill>
              </a:rPr>
              <a:t>estimateur </a:t>
            </a:r>
            <a:r>
              <a:rPr lang="fr-FR" dirty="0">
                <a:solidFill>
                  <a:schemeClr val="bg1"/>
                </a:solidFill>
              </a:rPr>
              <a:t>: les valeurs estimées des paramètres et leur incertitude</a:t>
            </a:r>
          </a:p>
        </p:txBody>
      </p:sp>
      <p:sp>
        <p:nvSpPr>
          <p:cNvPr id="26" name="ZoneTexte 25"/>
          <p:cNvSpPr txBox="1"/>
          <p:nvPr/>
        </p:nvSpPr>
        <p:spPr>
          <a:xfrm>
            <a:off x="1203402" y="6288099"/>
            <a:ext cx="2990387" cy="369332"/>
          </a:xfrm>
          <a:prstGeom prst="rect">
            <a:avLst/>
          </a:prstGeom>
          <a:noFill/>
        </p:spPr>
        <p:txBody>
          <a:bodyPr wrap="square" rtlCol="0">
            <a:spAutoFit/>
          </a:bodyPr>
          <a:lstStyle/>
          <a:p>
            <a:r>
              <a:rPr lang="fr-FR" b="1" dirty="0">
                <a:solidFill>
                  <a:schemeClr val="bg1"/>
                </a:solidFill>
              </a:rPr>
              <a:t>AJUSTEMENT</a:t>
            </a:r>
            <a:endParaRPr lang="fr-FR" i="1" dirty="0">
              <a:solidFill>
                <a:schemeClr val="bg1"/>
              </a:solidFill>
            </a:endParaRPr>
          </a:p>
        </p:txBody>
      </p:sp>
      <p:sp>
        <p:nvSpPr>
          <p:cNvPr id="32" name="Arc 31"/>
          <p:cNvSpPr/>
          <p:nvPr/>
        </p:nvSpPr>
        <p:spPr>
          <a:xfrm rot="13104761">
            <a:off x="930204" y="4712589"/>
            <a:ext cx="1672682" cy="1991604"/>
          </a:xfrm>
          <a:prstGeom prst="arc">
            <a:avLst>
              <a:gd name="adj1" fmla="val 16200000"/>
              <a:gd name="adj2" fmla="val 21409772"/>
            </a:avLst>
          </a:prstGeom>
          <a:ln w="381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3" name="ZoneTexte 32"/>
          <p:cNvSpPr txBox="1"/>
          <p:nvPr/>
        </p:nvSpPr>
        <p:spPr>
          <a:xfrm>
            <a:off x="6552271" y="6246615"/>
            <a:ext cx="1491475" cy="369332"/>
          </a:xfrm>
          <a:prstGeom prst="rect">
            <a:avLst/>
          </a:prstGeom>
          <a:noFill/>
        </p:spPr>
        <p:txBody>
          <a:bodyPr wrap="square" rtlCol="0">
            <a:spAutoFit/>
          </a:bodyPr>
          <a:lstStyle/>
          <a:p>
            <a:r>
              <a:rPr lang="fr-FR" b="1" dirty="0">
                <a:solidFill>
                  <a:schemeClr val="bg1"/>
                </a:solidFill>
              </a:rPr>
              <a:t>INFÉRENCE</a:t>
            </a:r>
            <a:endParaRPr lang="fr-FR" i="1" dirty="0">
              <a:solidFill>
                <a:schemeClr val="bg1"/>
              </a:solidFill>
            </a:endParaRPr>
          </a:p>
        </p:txBody>
      </p:sp>
      <p:sp>
        <p:nvSpPr>
          <p:cNvPr id="34" name="Arc 33"/>
          <p:cNvSpPr/>
          <p:nvPr/>
        </p:nvSpPr>
        <p:spPr>
          <a:xfrm rot="2514780">
            <a:off x="6861320" y="4909594"/>
            <a:ext cx="1672682" cy="1991604"/>
          </a:xfrm>
          <a:prstGeom prst="arc">
            <a:avLst>
              <a:gd name="adj1" fmla="val 16200000"/>
              <a:gd name="adj2" fmla="val 21409772"/>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DA6567BD-6154-79E9-FBCB-5257AB29C2A6}"/>
              </a:ext>
            </a:extLst>
          </p:cNvPr>
          <p:cNvSpPr>
            <a:spLocks noGrp="1"/>
          </p:cNvSpPr>
          <p:nvPr>
            <p:ph type="sldNum" sz="quarter" idx="12"/>
          </p:nvPr>
        </p:nvSpPr>
        <p:spPr/>
        <p:txBody>
          <a:bodyPr/>
          <a:lstStyle/>
          <a:p>
            <a:fld id="{04C8D40A-45DA-49FB-8D9A-B1F265F8EE6C}" type="slidenum">
              <a:rPr lang="fr-FR" smtClean="0"/>
              <a:t>47</a:t>
            </a:fld>
            <a:endParaRPr lang="fr-FR"/>
          </a:p>
        </p:txBody>
      </p:sp>
    </p:spTree>
    <p:extLst>
      <p:ext uri="{BB962C8B-B14F-4D97-AF65-F5344CB8AC3E}">
        <p14:creationId xmlns:p14="http://schemas.microsoft.com/office/powerpoint/2010/main" val="24967169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ZoneTexte 9"/>
          <p:cNvSpPr txBox="1"/>
          <p:nvPr/>
        </p:nvSpPr>
        <p:spPr>
          <a:xfrm>
            <a:off x="249972" y="1255213"/>
            <a:ext cx="3318418" cy="1754326"/>
          </a:xfrm>
          <a:prstGeom prst="rect">
            <a:avLst/>
          </a:prstGeom>
          <a:noFill/>
        </p:spPr>
        <p:txBody>
          <a:bodyPr wrap="square" rtlCol="0">
            <a:spAutoFit/>
          </a:bodyPr>
          <a:lstStyle/>
          <a:p>
            <a:r>
              <a:rPr lang="fr-FR" dirty="0">
                <a:solidFill>
                  <a:schemeClr val="bg1"/>
                </a:solidFill>
              </a:rPr>
              <a:t>La composante</a:t>
            </a:r>
            <a:r>
              <a:rPr lang="fr-FR" b="1" dirty="0">
                <a:solidFill>
                  <a:schemeClr val="bg1"/>
                </a:solidFill>
              </a:rPr>
              <a:t> à expliquer </a:t>
            </a:r>
            <a:r>
              <a:rPr lang="fr-FR" dirty="0">
                <a:solidFill>
                  <a:schemeClr val="bg1"/>
                </a:solidFill>
              </a:rPr>
              <a:t>est une variable quantitative continue distribuée normalement</a:t>
            </a:r>
          </a:p>
          <a:p>
            <a:r>
              <a:rPr lang="fr-FR" dirty="0">
                <a:solidFill>
                  <a:schemeClr val="bg1"/>
                </a:solidFill>
              </a:rPr>
              <a:t>et mesurée sur un échantillon d’ individus i</a:t>
            </a:r>
          </a:p>
          <a:p>
            <a:pPr algn="ctr"/>
            <a:r>
              <a:rPr lang="fr-FR" b="1" dirty="0">
                <a:solidFill>
                  <a:schemeClr val="bg1"/>
                </a:solidFill>
              </a:rPr>
              <a:t>Y</a:t>
            </a:r>
            <a:r>
              <a:rPr lang="fr-FR" b="1" baseline="-25000" dirty="0">
                <a:solidFill>
                  <a:schemeClr val="bg1"/>
                </a:solidFill>
              </a:rPr>
              <a:t>i</a:t>
            </a:r>
            <a:r>
              <a:rPr lang="fr-FR" b="1" dirty="0">
                <a:solidFill>
                  <a:schemeClr val="bg1"/>
                </a:solidFill>
              </a:rPr>
              <a:t> ~ N(</a:t>
            </a:r>
            <a:r>
              <a:rPr lang="el-GR" b="1" dirty="0">
                <a:solidFill>
                  <a:schemeClr val="bg1"/>
                </a:solidFill>
              </a:rPr>
              <a:t>μ</a:t>
            </a:r>
            <a:r>
              <a:rPr lang="fr-FR" b="1" baseline="-25000" dirty="0">
                <a:solidFill>
                  <a:schemeClr val="bg1"/>
                </a:solidFill>
              </a:rPr>
              <a:t>i</a:t>
            </a:r>
            <a:r>
              <a:rPr lang="fr-FR" b="1" dirty="0">
                <a:solidFill>
                  <a:schemeClr val="bg1"/>
                </a:solidFill>
              </a:rPr>
              <a:t>,</a:t>
            </a:r>
            <a:r>
              <a:rPr lang="el-GR" b="1" dirty="0">
                <a:solidFill>
                  <a:schemeClr val="bg1"/>
                </a:solidFill>
              </a:rPr>
              <a:t>σ</a:t>
            </a:r>
            <a:r>
              <a:rPr lang="fr-FR" b="1" dirty="0">
                <a:solidFill>
                  <a:schemeClr val="bg1"/>
                </a:solidFill>
              </a:rPr>
              <a:t>)</a:t>
            </a:r>
          </a:p>
        </p:txBody>
      </p:sp>
      <p:sp>
        <p:nvSpPr>
          <p:cNvPr id="11" name="ZoneTexte 10"/>
          <p:cNvSpPr txBox="1"/>
          <p:nvPr/>
        </p:nvSpPr>
        <p:spPr>
          <a:xfrm>
            <a:off x="5095179" y="1051581"/>
            <a:ext cx="3294255" cy="923330"/>
          </a:xfrm>
          <a:prstGeom prst="rect">
            <a:avLst/>
          </a:prstGeom>
          <a:noFill/>
        </p:spPr>
        <p:txBody>
          <a:bodyPr wrap="square" rtlCol="0">
            <a:spAutoFit/>
          </a:bodyPr>
          <a:lstStyle/>
          <a:p>
            <a:r>
              <a:rPr lang="fr-FR" dirty="0">
                <a:solidFill>
                  <a:schemeClr val="bg1"/>
                </a:solidFill>
              </a:rPr>
              <a:t>La </a:t>
            </a:r>
            <a:r>
              <a:rPr lang="fr-FR" b="1" dirty="0">
                <a:solidFill>
                  <a:schemeClr val="bg1"/>
                </a:solidFill>
              </a:rPr>
              <a:t>composante explicative </a:t>
            </a:r>
            <a:r>
              <a:rPr lang="fr-FR" dirty="0">
                <a:solidFill>
                  <a:schemeClr val="bg1"/>
                </a:solidFill>
              </a:rPr>
              <a:t>est une ou plusieurs variables quantitatives ou qualitatives (X)</a:t>
            </a:r>
          </a:p>
        </p:txBody>
      </p:sp>
      <p:sp>
        <p:nvSpPr>
          <p:cNvPr id="13" name="ZoneTexte 12"/>
          <p:cNvSpPr txBox="1"/>
          <p:nvPr/>
        </p:nvSpPr>
        <p:spPr>
          <a:xfrm>
            <a:off x="5024551" y="2170628"/>
            <a:ext cx="3381605" cy="1200329"/>
          </a:xfrm>
          <a:prstGeom prst="rect">
            <a:avLst/>
          </a:prstGeom>
          <a:noFill/>
        </p:spPr>
        <p:txBody>
          <a:bodyPr wrap="square" rtlCol="0">
            <a:spAutoFit/>
          </a:bodyPr>
          <a:lstStyle/>
          <a:p>
            <a:r>
              <a:rPr lang="fr-FR" dirty="0">
                <a:solidFill>
                  <a:schemeClr val="bg1"/>
                </a:solidFill>
              </a:rPr>
              <a:t>L’hypothèse est : en moyenne, la variation de Y entre individus est proportionnelle à la variation de X</a:t>
            </a:r>
          </a:p>
          <a:p>
            <a:pPr algn="ctr"/>
            <a:r>
              <a:rPr lang="el-GR" dirty="0">
                <a:solidFill>
                  <a:schemeClr val="bg1"/>
                </a:solidFill>
              </a:rPr>
              <a:t>μ</a:t>
            </a:r>
            <a:r>
              <a:rPr lang="fr-FR" baseline="-25000" dirty="0">
                <a:solidFill>
                  <a:schemeClr val="bg1"/>
                </a:solidFill>
              </a:rPr>
              <a:t>i </a:t>
            </a:r>
            <a:r>
              <a:rPr lang="fr-FR" dirty="0">
                <a:solidFill>
                  <a:schemeClr val="bg1"/>
                </a:solidFill>
              </a:rPr>
              <a:t>=</a:t>
            </a:r>
            <a:r>
              <a:rPr lang="el-GR" dirty="0">
                <a:solidFill>
                  <a:schemeClr val="bg1"/>
                </a:solidFill>
              </a:rPr>
              <a:t> α </a:t>
            </a:r>
            <a:r>
              <a:rPr lang="fr-FR" dirty="0">
                <a:solidFill>
                  <a:schemeClr val="bg1"/>
                </a:solidFill>
              </a:rPr>
              <a:t>+</a:t>
            </a:r>
            <a:r>
              <a:rPr lang="el-GR" dirty="0">
                <a:solidFill>
                  <a:schemeClr val="bg1"/>
                </a:solidFill>
              </a:rPr>
              <a:t>β</a:t>
            </a:r>
            <a:r>
              <a:rPr lang="fr-FR" dirty="0">
                <a:solidFill>
                  <a:schemeClr val="bg1"/>
                </a:solidFill>
              </a:rPr>
              <a:t> x X</a:t>
            </a:r>
            <a:r>
              <a:rPr lang="fr-FR" baseline="-25000" dirty="0">
                <a:solidFill>
                  <a:schemeClr val="bg1"/>
                </a:solidFill>
              </a:rPr>
              <a:t>i</a:t>
            </a:r>
            <a:r>
              <a:rPr lang="fr-FR" dirty="0">
                <a:solidFill>
                  <a:schemeClr val="bg1"/>
                </a:solidFill>
              </a:rPr>
              <a:t> </a:t>
            </a:r>
          </a:p>
        </p:txBody>
      </p:sp>
      <p:sp>
        <p:nvSpPr>
          <p:cNvPr id="16" name="ZoneTexte 15"/>
          <p:cNvSpPr txBox="1"/>
          <p:nvPr/>
        </p:nvSpPr>
        <p:spPr>
          <a:xfrm>
            <a:off x="3308184" y="3852749"/>
            <a:ext cx="1909654" cy="646331"/>
          </a:xfrm>
          <a:prstGeom prst="rect">
            <a:avLst/>
          </a:prstGeom>
          <a:noFill/>
          <a:ln>
            <a:solidFill>
              <a:schemeClr val="bg1"/>
            </a:solidFill>
          </a:ln>
        </p:spPr>
        <p:txBody>
          <a:bodyPr wrap="square" rtlCol="0">
            <a:spAutoFit/>
          </a:bodyPr>
          <a:lstStyle/>
          <a:p>
            <a:pPr algn="ctr"/>
            <a:r>
              <a:rPr lang="fr-FR" b="1" dirty="0">
                <a:solidFill>
                  <a:schemeClr val="bg1"/>
                </a:solidFill>
              </a:rPr>
              <a:t>Y</a:t>
            </a:r>
            <a:r>
              <a:rPr lang="fr-FR" b="1" baseline="-25000" dirty="0">
                <a:solidFill>
                  <a:schemeClr val="bg1"/>
                </a:solidFill>
              </a:rPr>
              <a:t>i </a:t>
            </a:r>
            <a:r>
              <a:rPr lang="fr-FR" b="1" dirty="0">
                <a:solidFill>
                  <a:schemeClr val="bg1"/>
                </a:solidFill>
              </a:rPr>
              <a:t>=</a:t>
            </a:r>
            <a:r>
              <a:rPr lang="el-GR" b="1" dirty="0">
                <a:solidFill>
                  <a:schemeClr val="bg1"/>
                </a:solidFill>
              </a:rPr>
              <a:t> α </a:t>
            </a:r>
            <a:r>
              <a:rPr lang="fr-FR" b="1" dirty="0">
                <a:solidFill>
                  <a:schemeClr val="bg1"/>
                </a:solidFill>
              </a:rPr>
              <a:t>+ </a:t>
            </a:r>
            <a:r>
              <a:rPr lang="el-GR" b="1" dirty="0">
                <a:solidFill>
                  <a:schemeClr val="bg1"/>
                </a:solidFill>
              </a:rPr>
              <a:t>β</a:t>
            </a:r>
            <a:r>
              <a:rPr lang="fr-FR" b="1" dirty="0">
                <a:solidFill>
                  <a:schemeClr val="bg1"/>
                </a:solidFill>
              </a:rPr>
              <a:t> x X</a:t>
            </a:r>
            <a:r>
              <a:rPr lang="fr-FR" b="1" baseline="-25000" dirty="0">
                <a:solidFill>
                  <a:schemeClr val="bg1"/>
                </a:solidFill>
              </a:rPr>
              <a:t>i</a:t>
            </a:r>
            <a:r>
              <a:rPr lang="fr-FR" b="1" dirty="0">
                <a:solidFill>
                  <a:schemeClr val="bg1"/>
                </a:solidFill>
              </a:rPr>
              <a:t> +</a:t>
            </a:r>
            <a:r>
              <a:rPr lang="el-GR" b="1" dirty="0">
                <a:solidFill>
                  <a:schemeClr val="bg1"/>
                </a:solidFill>
              </a:rPr>
              <a:t>ε</a:t>
            </a:r>
            <a:r>
              <a:rPr lang="fr-FR" b="1" baseline="-25000" dirty="0">
                <a:solidFill>
                  <a:schemeClr val="bg1"/>
                </a:solidFill>
              </a:rPr>
              <a:t>i</a:t>
            </a:r>
          </a:p>
          <a:p>
            <a:pPr algn="ctr"/>
            <a:r>
              <a:rPr lang="fr-FR" b="1" dirty="0">
                <a:solidFill>
                  <a:schemeClr val="bg1"/>
                </a:solidFill>
              </a:rPr>
              <a:t>avec </a:t>
            </a:r>
            <a:r>
              <a:rPr lang="el-GR" b="1" dirty="0">
                <a:solidFill>
                  <a:schemeClr val="bg1"/>
                </a:solidFill>
              </a:rPr>
              <a:t>ε</a:t>
            </a:r>
            <a:r>
              <a:rPr lang="fr-FR" b="1" baseline="-25000" dirty="0">
                <a:solidFill>
                  <a:schemeClr val="bg1"/>
                </a:solidFill>
              </a:rPr>
              <a:t>i</a:t>
            </a:r>
            <a:r>
              <a:rPr lang="fr-FR" b="1" dirty="0">
                <a:solidFill>
                  <a:schemeClr val="bg1"/>
                </a:solidFill>
              </a:rPr>
              <a:t> ~ N(0,</a:t>
            </a:r>
            <a:r>
              <a:rPr lang="el-GR" b="1" dirty="0">
                <a:solidFill>
                  <a:schemeClr val="bg1"/>
                </a:solidFill>
              </a:rPr>
              <a:t> σ</a:t>
            </a:r>
            <a:r>
              <a:rPr lang="fr-FR" b="1" dirty="0">
                <a:solidFill>
                  <a:schemeClr val="bg1"/>
                </a:solidFill>
              </a:rPr>
              <a:t>)</a:t>
            </a:r>
          </a:p>
        </p:txBody>
      </p:sp>
      <p:sp>
        <p:nvSpPr>
          <p:cNvPr id="24" name="ZoneTexte 23"/>
          <p:cNvSpPr txBox="1"/>
          <p:nvPr/>
        </p:nvSpPr>
        <p:spPr>
          <a:xfrm>
            <a:off x="438614" y="4864705"/>
            <a:ext cx="8705386" cy="2308324"/>
          </a:xfrm>
          <a:prstGeom prst="rect">
            <a:avLst/>
          </a:prstGeom>
          <a:noFill/>
        </p:spPr>
        <p:txBody>
          <a:bodyPr wrap="square" rtlCol="0">
            <a:spAutoFit/>
          </a:bodyPr>
          <a:lstStyle/>
          <a:p>
            <a:r>
              <a:rPr lang="fr-FR" b="1" dirty="0">
                <a:solidFill>
                  <a:schemeClr val="bg1"/>
                </a:solidFill>
              </a:rPr>
              <a:t>1- </a:t>
            </a:r>
            <a:r>
              <a:rPr lang="fr-FR" b="1" u="sng" dirty="0">
                <a:solidFill>
                  <a:schemeClr val="bg1"/>
                </a:solidFill>
              </a:rPr>
              <a:t>Estimer</a:t>
            </a:r>
            <a:r>
              <a:rPr lang="fr-FR" b="1" dirty="0">
                <a:solidFill>
                  <a:schemeClr val="bg1"/>
                </a:solidFill>
              </a:rPr>
              <a:t> les paramètres </a:t>
            </a:r>
            <a:r>
              <a:rPr lang="fr-FR" dirty="0">
                <a:solidFill>
                  <a:schemeClr val="bg1"/>
                </a:solidFill>
              </a:rPr>
              <a:t>(méthode des moindres carrés ou maximum de vraisemblance)</a:t>
            </a:r>
          </a:p>
          <a:p>
            <a:r>
              <a:rPr lang="fr-FR" b="1" dirty="0">
                <a:solidFill>
                  <a:schemeClr val="bg1"/>
                </a:solidFill>
              </a:rPr>
              <a:t>2- </a:t>
            </a:r>
            <a:r>
              <a:rPr lang="fr-FR" b="1" u="sng" dirty="0">
                <a:solidFill>
                  <a:schemeClr val="bg1"/>
                </a:solidFill>
              </a:rPr>
              <a:t>Contrôler</a:t>
            </a:r>
            <a:r>
              <a:rPr lang="fr-FR" b="1" dirty="0">
                <a:solidFill>
                  <a:schemeClr val="bg1"/>
                </a:solidFill>
              </a:rPr>
              <a:t> que l’erreur </a:t>
            </a:r>
            <a:r>
              <a:rPr lang="el-GR" b="1" dirty="0">
                <a:solidFill>
                  <a:schemeClr val="bg1"/>
                </a:solidFill>
              </a:rPr>
              <a:t>ε</a:t>
            </a:r>
            <a:r>
              <a:rPr lang="fr-FR" b="1" dirty="0">
                <a:solidFill>
                  <a:schemeClr val="bg1"/>
                </a:solidFill>
              </a:rPr>
              <a:t> suit bien une loi normale centrée </a:t>
            </a:r>
            <a:r>
              <a:rPr lang="fr-FR" dirty="0">
                <a:solidFill>
                  <a:schemeClr val="bg1"/>
                </a:solidFill>
              </a:rPr>
              <a:t>(graphiques de résidus)</a:t>
            </a:r>
          </a:p>
          <a:p>
            <a:r>
              <a:rPr lang="fr-FR" b="1" dirty="0">
                <a:solidFill>
                  <a:schemeClr val="bg1"/>
                </a:solidFill>
              </a:rPr>
              <a:t>3-</a:t>
            </a:r>
            <a:r>
              <a:rPr lang="fr-FR" dirty="0">
                <a:solidFill>
                  <a:schemeClr val="bg1"/>
                </a:solidFill>
              </a:rPr>
              <a:t> </a:t>
            </a:r>
            <a:r>
              <a:rPr lang="fr-FR" b="1" dirty="0">
                <a:solidFill>
                  <a:schemeClr val="bg1"/>
                </a:solidFill>
              </a:rPr>
              <a:t>Calculer </a:t>
            </a:r>
            <a:r>
              <a:rPr lang="fr-FR" b="1" u="sng" dirty="0">
                <a:solidFill>
                  <a:schemeClr val="bg1"/>
                </a:solidFill>
              </a:rPr>
              <a:t>l’ajustement</a:t>
            </a:r>
            <a:r>
              <a:rPr lang="fr-FR" b="1" dirty="0">
                <a:solidFill>
                  <a:schemeClr val="bg1"/>
                </a:solidFill>
              </a:rPr>
              <a:t> du modèle </a:t>
            </a:r>
            <a:r>
              <a:rPr lang="fr-FR" dirty="0">
                <a:solidFill>
                  <a:schemeClr val="bg1"/>
                </a:solidFill>
              </a:rPr>
              <a:t>(R²)</a:t>
            </a:r>
          </a:p>
          <a:p>
            <a:r>
              <a:rPr lang="fr-FR" dirty="0">
                <a:solidFill>
                  <a:schemeClr val="bg1"/>
                </a:solidFill>
              </a:rPr>
              <a:t>4- </a:t>
            </a:r>
            <a:r>
              <a:rPr lang="fr-FR" b="1" u="sng" dirty="0">
                <a:solidFill>
                  <a:schemeClr val="bg1"/>
                </a:solidFill>
              </a:rPr>
              <a:t>Interpréter</a:t>
            </a:r>
            <a:r>
              <a:rPr lang="fr-FR" b="1" dirty="0">
                <a:solidFill>
                  <a:schemeClr val="bg1"/>
                </a:solidFill>
              </a:rPr>
              <a:t> biologiquement </a:t>
            </a:r>
            <a:r>
              <a:rPr lang="fr-FR" dirty="0">
                <a:solidFill>
                  <a:schemeClr val="bg1"/>
                </a:solidFill>
              </a:rPr>
              <a:t>les paramètres et leurs intervalles de confiance</a:t>
            </a:r>
          </a:p>
          <a:p>
            <a:r>
              <a:rPr lang="fr-FR" dirty="0">
                <a:solidFill>
                  <a:schemeClr val="bg1"/>
                </a:solidFill>
              </a:rPr>
              <a:t>5- Étudier </a:t>
            </a:r>
            <a:r>
              <a:rPr lang="fr-FR">
                <a:solidFill>
                  <a:schemeClr val="bg1"/>
                </a:solidFill>
              </a:rPr>
              <a:t>les </a:t>
            </a:r>
            <a:r>
              <a:rPr lang="fr-FR" b="1" u="sng">
                <a:solidFill>
                  <a:schemeClr val="bg1"/>
                </a:solidFill>
              </a:rPr>
              <a:t>limites </a:t>
            </a:r>
            <a:r>
              <a:rPr lang="fr-FR" dirty="0">
                <a:solidFill>
                  <a:schemeClr val="bg1"/>
                </a:solidFill>
              </a:rPr>
              <a:t>possibles du modèle</a:t>
            </a:r>
          </a:p>
          <a:p>
            <a:r>
              <a:rPr lang="fr-FR" dirty="0">
                <a:solidFill>
                  <a:schemeClr val="bg1"/>
                </a:solidFill>
              </a:rPr>
              <a:t>6- Éventuellement, utiliser ce modèle pour </a:t>
            </a:r>
            <a:r>
              <a:rPr lang="fr-FR" b="1" u="sng" dirty="0">
                <a:solidFill>
                  <a:schemeClr val="bg1"/>
                </a:solidFill>
              </a:rPr>
              <a:t>prédire</a:t>
            </a:r>
            <a:r>
              <a:rPr lang="fr-FR" b="1" dirty="0">
                <a:solidFill>
                  <a:schemeClr val="bg1"/>
                </a:solidFill>
              </a:rPr>
              <a:t> de nouveaux Y</a:t>
            </a:r>
          </a:p>
          <a:p>
            <a:endParaRPr lang="fr-FR" b="1" dirty="0">
              <a:solidFill>
                <a:schemeClr val="bg1"/>
              </a:solidFill>
            </a:endParaRPr>
          </a:p>
          <a:p>
            <a:endParaRPr lang="fr-FR" b="1" dirty="0">
              <a:solidFill>
                <a:schemeClr val="bg1"/>
              </a:solidFill>
            </a:endParaRPr>
          </a:p>
        </p:txBody>
      </p:sp>
      <p:sp>
        <p:nvSpPr>
          <p:cNvPr id="20" name="ZoneTexte 19"/>
          <p:cNvSpPr txBox="1"/>
          <p:nvPr/>
        </p:nvSpPr>
        <p:spPr>
          <a:xfrm>
            <a:off x="985024" y="319671"/>
            <a:ext cx="7590263" cy="369332"/>
          </a:xfrm>
          <a:prstGeom prst="rect">
            <a:avLst/>
          </a:prstGeom>
          <a:noFill/>
        </p:spPr>
        <p:txBody>
          <a:bodyPr wrap="square" rtlCol="0">
            <a:spAutoFit/>
          </a:bodyPr>
          <a:lstStyle/>
          <a:p>
            <a:r>
              <a:rPr lang="fr-FR" dirty="0">
                <a:solidFill>
                  <a:schemeClr val="bg1"/>
                </a:solidFill>
              </a:rPr>
              <a:t>La </a:t>
            </a:r>
            <a:r>
              <a:rPr lang="fr-FR" b="1" dirty="0">
                <a:solidFill>
                  <a:schemeClr val="bg1"/>
                </a:solidFill>
              </a:rPr>
              <a:t>régression linéaire </a:t>
            </a:r>
            <a:r>
              <a:rPr lang="fr-FR" dirty="0">
                <a:solidFill>
                  <a:schemeClr val="bg1"/>
                </a:solidFill>
              </a:rPr>
              <a:t>permet de modéliser une relation entre deux variables</a:t>
            </a:r>
          </a:p>
        </p:txBody>
      </p:sp>
      <p:sp>
        <p:nvSpPr>
          <p:cNvPr id="3" name="Rectangle 2"/>
          <p:cNvSpPr/>
          <p:nvPr/>
        </p:nvSpPr>
        <p:spPr>
          <a:xfrm>
            <a:off x="141249" y="1062337"/>
            <a:ext cx="3427141" cy="241707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4962293" y="1053164"/>
            <a:ext cx="3427141" cy="93250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4962293" y="2083369"/>
            <a:ext cx="3427141" cy="13960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7"/>
          <p:cNvCxnSpPr>
            <a:stCxn id="27" idx="2"/>
            <a:endCxn id="16" idx="0"/>
          </p:cNvCxnSpPr>
          <p:nvPr/>
        </p:nvCxnSpPr>
        <p:spPr>
          <a:xfrm flipH="1">
            <a:off x="4263011" y="3479415"/>
            <a:ext cx="2412853" cy="3733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a:stCxn id="3" idx="2"/>
            <a:endCxn id="16" idx="0"/>
          </p:cNvCxnSpPr>
          <p:nvPr/>
        </p:nvCxnSpPr>
        <p:spPr>
          <a:xfrm>
            <a:off x="1854820" y="3479415"/>
            <a:ext cx="2408191" cy="3733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a:extLst>
              <a:ext uri="{FF2B5EF4-FFF2-40B4-BE49-F238E27FC236}">
                <a16:creationId xmlns:a16="http://schemas.microsoft.com/office/drawing/2014/main" id="{08139EDD-AB5A-1B4A-BDB3-2D347A2AFD92}"/>
              </a:ext>
            </a:extLst>
          </p:cNvPr>
          <p:cNvSpPr>
            <a:spLocks noGrp="1"/>
          </p:cNvSpPr>
          <p:nvPr>
            <p:ph type="sldNum" sz="quarter" idx="12"/>
          </p:nvPr>
        </p:nvSpPr>
        <p:spPr/>
        <p:txBody>
          <a:bodyPr/>
          <a:lstStyle/>
          <a:p>
            <a:fld id="{04C8D40A-45DA-49FB-8D9A-B1F265F8EE6C}" type="slidenum">
              <a:rPr lang="fr-FR" smtClean="0"/>
              <a:t>48</a:t>
            </a:fld>
            <a:endParaRPr lang="fr-FR"/>
          </a:p>
        </p:txBody>
      </p:sp>
    </p:spTree>
    <p:extLst>
      <p:ext uri="{BB962C8B-B14F-4D97-AF65-F5344CB8AC3E}">
        <p14:creationId xmlns:p14="http://schemas.microsoft.com/office/powerpoint/2010/main" val="4014066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6119" y="684483"/>
            <a:ext cx="5970008" cy="1754326"/>
          </a:xfrm>
          <a:prstGeom prst="rect">
            <a:avLst/>
          </a:prstGeom>
        </p:spPr>
        <p:txBody>
          <a:bodyPr wrap="square">
            <a:spAutoFit/>
          </a:bodyPr>
          <a:lstStyle/>
          <a:p>
            <a:r>
              <a:rPr lang="fr-FR" sz="3600" dirty="0">
                <a:solidFill>
                  <a:prstClr val="black"/>
                </a:solidFill>
                <a:latin typeface="Calibri Light" panose="020F0302020204030204"/>
              </a:rPr>
              <a:t>Modéliser la relation entre une variable continue et une variable binaire</a:t>
            </a: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65798" y="2797954"/>
            <a:ext cx="3719449" cy="2597761"/>
          </a:xfrm>
          <a:prstGeom prst="rect">
            <a:avLst/>
          </a:prstGeom>
        </p:spPr>
      </p:pic>
      <p:sp>
        <p:nvSpPr>
          <p:cNvPr id="6" name="ZoneTexte 5"/>
          <p:cNvSpPr txBox="1"/>
          <p:nvPr/>
        </p:nvSpPr>
        <p:spPr>
          <a:xfrm>
            <a:off x="7335904" y="5070507"/>
            <a:ext cx="1092819" cy="261610"/>
          </a:xfrm>
          <a:prstGeom prst="rect">
            <a:avLst/>
          </a:prstGeom>
          <a:noFill/>
        </p:spPr>
        <p:txBody>
          <a:bodyPr wrap="square" rtlCol="0">
            <a:spAutoFit/>
          </a:bodyPr>
          <a:lstStyle/>
          <a:p>
            <a:r>
              <a:rPr lang="fr-FR" sz="1100" dirty="0"/>
              <a:t>P. </a:t>
            </a:r>
            <a:r>
              <a:rPr lang="fr-FR" sz="1100" dirty="0" err="1"/>
              <a:t>Geniez</a:t>
            </a:r>
            <a:endParaRPr lang="fr-FR" sz="1100" dirty="0"/>
          </a:p>
        </p:txBody>
      </p:sp>
      <p:sp>
        <p:nvSpPr>
          <p:cNvPr id="2" name="Espace réservé du numéro de diapositive 1">
            <a:extLst>
              <a:ext uri="{FF2B5EF4-FFF2-40B4-BE49-F238E27FC236}">
                <a16:creationId xmlns:a16="http://schemas.microsoft.com/office/drawing/2014/main" id="{AB29E510-E963-D2C2-5705-39FC65984E30}"/>
              </a:ext>
            </a:extLst>
          </p:cNvPr>
          <p:cNvSpPr>
            <a:spLocks noGrp="1"/>
          </p:cNvSpPr>
          <p:nvPr>
            <p:ph type="sldNum" sz="quarter" idx="12"/>
          </p:nvPr>
        </p:nvSpPr>
        <p:spPr/>
        <p:txBody>
          <a:bodyPr/>
          <a:lstStyle/>
          <a:p>
            <a:fld id="{04C8D40A-45DA-49FB-8D9A-B1F265F8EE6C}" type="slidenum">
              <a:rPr lang="fr-FR" smtClean="0"/>
              <a:t>49</a:t>
            </a:fld>
            <a:endParaRPr lang="fr-FR"/>
          </a:p>
        </p:txBody>
      </p:sp>
    </p:spTree>
    <p:extLst>
      <p:ext uri="{BB962C8B-B14F-4D97-AF65-F5344CB8AC3E}">
        <p14:creationId xmlns:p14="http://schemas.microsoft.com/office/powerpoint/2010/main" val="3848258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734621" y="425444"/>
            <a:ext cx="2115017" cy="188477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p:cNvSpPr/>
          <p:nvPr/>
        </p:nvSpPr>
        <p:spPr>
          <a:xfrm>
            <a:off x="1834374" y="140401"/>
            <a:ext cx="2713467" cy="174134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524784" y="1073488"/>
            <a:ext cx="1494263" cy="369332"/>
          </a:xfrm>
          <a:prstGeom prst="rect">
            <a:avLst/>
          </a:prstGeom>
          <a:noFill/>
        </p:spPr>
        <p:txBody>
          <a:bodyPr wrap="square" rtlCol="0">
            <a:spAutoFit/>
          </a:bodyPr>
          <a:lstStyle/>
          <a:p>
            <a:pPr algn="ctr"/>
            <a:r>
              <a:rPr lang="fr-FR" dirty="0"/>
              <a:t>Hypothèse</a:t>
            </a:r>
          </a:p>
        </p:txBody>
      </p:sp>
      <p:sp>
        <p:nvSpPr>
          <p:cNvPr id="5" name="ZoneTexte 4"/>
          <p:cNvSpPr txBox="1"/>
          <p:nvPr/>
        </p:nvSpPr>
        <p:spPr>
          <a:xfrm>
            <a:off x="2538761" y="472072"/>
            <a:ext cx="1494263" cy="369332"/>
          </a:xfrm>
          <a:prstGeom prst="rect">
            <a:avLst/>
          </a:prstGeom>
          <a:noFill/>
        </p:spPr>
        <p:txBody>
          <a:bodyPr wrap="square" rtlCol="0">
            <a:spAutoFit/>
          </a:bodyPr>
          <a:lstStyle/>
          <a:p>
            <a:pPr algn="ctr"/>
            <a:r>
              <a:rPr lang="fr-FR" dirty="0"/>
              <a:t>Question</a:t>
            </a:r>
          </a:p>
        </p:txBody>
      </p:sp>
      <p:sp>
        <p:nvSpPr>
          <p:cNvPr id="6" name="ZoneTexte 5"/>
          <p:cNvSpPr txBox="1"/>
          <p:nvPr/>
        </p:nvSpPr>
        <p:spPr>
          <a:xfrm>
            <a:off x="5040351" y="531113"/>
            <a:ext cx="1717288" cy="369332"/>
          </a:xfrm>
          <a:prstGeom prst="rect">
            <a:avLst/>
          </a:prstGeom>
          <a:noFill/>
        </p:spPr>
        <p:txBody>
          <a:bodyPr wrap="square" rtlCol="0">
            <a:spAutoFit/>
          </a:bodyPr>
          <a:lstStyle/>
          <a:p>
            <a:pPr algn="ctr"/>
            <a:r>
              <a:rPr lang="fr-FR" dirty="0"/>
              <a:t>Échantillonnage</a:t>
            </a:r>
          </a:p>
        </p:txBody>
      </p:sp>
      <p:sp>
        <p:nvSpPr>
          <p:cNvPr id="7" name="ZoneTexte 6"/>
          <p:cNvSpPr txBox="1"/>
          <p:nvPr/>
        </p:nvSpPr>
        <p:spPr>
          <a:xfrm>
            <a:off x="5334000" y="1593759"/>
            <a:ext cx="1129990" cy="369332"/>
          </a:xfrm>
          <a:prstGeom prst="rect">
            <a:avLst/>
          </a:prstGeom>
          <a:noFill/>
        </p:spPr>
        <p:txBody>
          <a:bodyPr wrap="square" rtlCol="0">
            <a:spAutoFit/>
          </a:bodyPr>
          <a:lstStyle/>
          <a:p>
            <a:pPr algn="ctr"/>
            <a:r>
              <a:rPr lang="fr-FR" dirty="0"/>
              <a:t>Données</a:t>
            </a:r>
          </a:p>
        </p:txBody>
      </p:sp>
      <p:sp>
        <p:nvSpPr>
          <p:cNvPr id="13" name="ZoneTexte 12"/>
          <p:cNvSpPr txBox="1"/>
          <p:nvPr/>
        </p:nvSpPr>
        <p:spPr>
          <a:xfrm>
            <a:off x="239751" y="33673"/>
            <a:ext cx="1494263" cy="646331"/>
          </a:xfrm>
          <a:prstGeom prst="rect">
            <a:avLst/>
          </a:prstGeom>
          <a:noFill/>
        </p:spPr>
        <p:txBody>
          <a:bodyPr wrap="square" rtlCol="0">
            <a:spAutoFit/>
          </a:bodyPr>
          <a:lstStyle/>
          <a:p>
            <a:pPr algn="ctr"/>
            <a:r>
              <a:rPr lang="fr-FR" dirty="0"/>
              <a:t>Théorie</a:t>
            </a:r>
          </a:p>
          <a:p>
            <a:pPr algn="ctr"/>
            <a:r>
              <a:rPr lang="fr-FR" dirty="0"/>
              <a:t>Problème</a:t>
            </a:r>
          </a:p>
        </p:txBody>
      </p:sp>
      <p:cxnSp>
        <p:nvCxnSpPr>
          <p:cNvPr id="15" name="Connecteur droit avec flèche 14"/>
          <p:cNvCxnSpPr/>
          <p:nvPr/>
        </p:nvCxnSpPr>
        <p:spPr>
          <a:xfrm>
            <a:off x="1620644" y="356839"/>
            <a:ext cx="1048215" cy="2998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a:off x="1620644" y="356839"/>
            <a:ext cx="986885" cy="8662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a:off x="3954966" y="1004663"/>
            <a:ext cx="10853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stCxn id="6" idx="2"/>
          </p:cNvCxnSpPr>
          <p:nvPr/>
        </p:nvCxnSpPr>
        <p:spPr>
          <a:xfrm>
            <a:off x="5898995" y="900445"/>
            <a:ext cx="0" cy="645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Accolade fermante 61"/>
          <p:cNvSpPr/>
          <p:nvPr/>
        </p:nvSpPr>
        <p:spPr>
          <a:xfrm>
            <a:off x="3833232" y="519289"/>
            <a:ext cx="131028" cy="970748"/>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 name="ZoneTexte 1"/>
          <p:cNvSpPr txBox="1"/>
          <p:nvPr/>
        </p:nvSpPr>
        <p:spPr>
          <a:xfrm>
            <a:off x="663499" y="2473480"/>
            <a:ext cx="7768683" cy="3139321"/>
          </a:xfrm>
          <a:prstGeom prst="rect">
            <a:avLst/>
          </a:prstGeom>
          <a:noFill/>
        </p:spPr>
        <p:txBody>
          <a:bodyPr wrap="square" rtlCol="0">
            <a:spAutoFit/>
          </a:bodyPr>
          <a:lstStyle/>
          <a:p>
            <a:pPr algn="just"/>
            <a:r>
              <a:rPr lang="fr-FR" dirty="0"/>
              <a:t>Dans ce genre de questionnement, si l’on veut espérer une réponse suffisamment générale, il faut du </a:t>
            </a:r>
            <a:r>
              <a:rPr lang="fr-FR" b="1" dirty="0"/>
              <a:t>recul temporel </a:t>
            </a:r>
            <a:r>
              <a:rPr lang="fr-FR" dirty="0"/>
              <a:t>et un </a:t>
            </a:r>
            <a:r>
              <a:rPr lang="fr-FR" b="1" dirty="0"/>
              <a:t>large espace </a:t>
            </a:r>
            <a:r>
              <a:rPr lang="fr-FR" dirty="0"/>
              <a:t>géographique. On ne peut donc pas mettre en place un protocole d’échantillonnage spécifique (à moins d’attendre 20 ans). </a:t>
            </a:r>
          </a:p>
          <a:p>
            <a:pPr algn="just"/>
            <a:endParaRPr lang="fr-FR" dirty="0"/>
          </a:p>
          <a:p>
            <a:pPr algn="just"/>
            <a:r>
              <a:rPr lang="fr-FR" dirty="0"/>
              <a:t>Nous allons donc utiliser un </a:t>
            </a:r>
            <a:r>
              <a:rPr lang="fr-FR" b="1" dirty="0"/>
              <a:t>jeu de données participatif </a:t>
            </a:r>
            <a:r>
              <a:rPr lang="fr-FR" dirty="0"/>
              <a:t>à long terme, basé sur les reports de dates de sorties de crapauds de 1983 à 2014 dans tout le sud de la France. Ce jeu de données n’est pas du tout </a:t>
            </a:r>
            <a:r>
              <a:rPr lang="fr-FR" dirty="0" err="1"/>
              <a:t>protocolé</a:t>
            </a:r>
            <a:r>
              <a:rPr lang="fr-FR" dirty="0"/>
              <a:t> : nous allons donc le </a:t>
            </a:r>
            <a:r>
              <a:rPr lang="fr-FR" b="1" dirty="0"/>
              <a:t>ré-échantillonner</a:t>
            </a:r>
            <a:r>
              <a:rPr lang="fr-FR" dirty="0"/>
              <a:t>.</a:t>
            </a:r>
          </a:p>
          <a:p>
            <a:pPr algn="just"/>
            <a:endParaRPr lang="fr-FR" dirty="0"/>
          </a:p>
          <a:p>
            <a:pPr algn="just"/>
            <a:endParaRPr lang="fr-FR" dirty="0"/>
          </a:p>
        </p:txBody>
      </p:sp>
      <p:sp>
        <p:nvSpPr>
          <p:cNvPr id="3" name="ZoneTexte 2"/>
          <p:cNvSpPr txBox="1"/>
          <p:nvPr/>
        </p:nvSpPr>
        <p:spPr>
          <a:xfrm>
            <a:off x="239751" y="5430591"/>
            <a:ext cx="2103864" cy="923330"/>
          </a:xfrm>
          <a:prstGeom prst="rect">
            <a:avLst/>
          </a:prstGeom>
          <a:noFill/>
          <a:ln>
            <a:solidFill>
              <a:schemeClr val="tx1"/>
            </a:solidFill>
          </a:ln>
        </p:spPr>
        <p:txBody>
          <a:bodyPr wrap="square" rtlCol="0">
            <a:spAutoFit/>
          </a:bodyPr>
          <a:lstStyle/>
          <a:p>
            <a:r>
              <a:rPr lang="fr-FR" dirty="0"/>
              <a:t>tous les reports de données de crapauds</a:t>
            </a:r>
          </a:p>
        </p:txBody>
      </p:sp>
      <p:sp>
        <p:nvSpPr>
          <p:cNvPr id="37" name="ZoneTexte 36"/>
          <p:cNvSpPr txBox="1"/>
          <p:nvPr/>
        </p:nvSpPr>
        <p:spPr>
          <a:xfrm>
            <a:off x="3176238" y="5153592"/>
            <a:ext cx="2103864" cy="1477328"/>
          </a:xfrm>
          <a:prstGeom prst="rect">
            <a:avLst/>
          </a:prstGeom>
          <a:noFill/>
          <a:ln>
            <a:solidFill>
              <a:schemeClr val="tx1"/>
            </a:solidFill>
          </a:ln>
        </p:spPr>
        <p:txBody>
          <a:bodyPr wrap="square" rtlCol="0">
            <a:spAutoFit/>
          </a:bodyPr>
          <a:lstStyle/>
          <a:p>
            <a:r>
              <a:rPr lang="fr-FR" dirty="0"/>
              <a:t>Pour chaque année, date à laquelle les 5% de données les plus précoces ont été acquises</a:t>
            </a:r>
          </a:p>
        </p:txBody>
      </p:sp>
      <p:sp>
        <p:nvSpPr>
          <p:cNvPr id="38" name="ZoneTexte 37"/>
          <p:cNvSpPr txBox="1"/>
          <p:nvPr/>
        </p:nvSpPr>
        <p:spPr>
          <a:xfrm>
            <a:off x="6169411" y="5430591"/>
            <a:ext cx="2520176" cy="923330"/>
          </a:xfrm>
          <a:prstGeom prst="rect">
            <a:avLst/>
          </a:prstGeom>
          <a:noFill/>
          <a:ln>
            <a:solidFill>
              <a:schemeClr val="tx1"/>
            </a:solidFill>
          </a:ln>
        </p:spPr>
        <p:txBody>
          <a:bodyPr wrap="square" rtlCol="0">
            <a:spAutoFit/>
          </a:bodyPr>
          <a:lstStyle/>
          <a:p>
            <a:r>
              <a:rPr lang="fr-FR" dirty="0"/>
              <a:t>Température maximale sur Février-Mars chaque année (Météo France)</a:t>
            </a:r>
          </a:p>
        </p:txBody>
      </p:sp>
      <p:cxnSp>
        <p:nvCxnSpPr>
          <p:cNvPr id="17" name="Connecteur droit avec flèche 16"/>
          <p:cNvCxnSpPr>
            <a:stCxn id="38" idx="1"/>
            <a:endCxn id="37" idx="3"/>
          </p:cNvCxnSpPr>
          <p:nvPr/>
        </p:nvCxnSpPr>
        <p:spPr>
          <a:xfrm flipH="1">
            <a:off x="5280102" y="5892256"/>
            <a:ext cx="8893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a:stCxn id="3" idx="3"/>
            <a:endCxn id="37" idx="1"/>
          </p:cNvCxnSpPr>
          <p:nvPr/>
        </p:nvCxnSpPr>
        <p:spPr>
          <a:xfrm>
            <a:off x="2343615" y="5892256"/>
            <a:ext cx="83262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Espace réservé du numéro de diapositive 7">
            <a:extLst>
              <a:ext uri="{FF2B5EF4-FFF2-40B4-BE49-F238E27FC236}">
                <a16:creationId xmlns:a16="http://schemas.microsoft.com/office/drawing/2014/main" id="{D58BD039-49FD-68A3-0FC8-8D1562FE86C4}"/>
              </a:ext>
            </a:extLst>
          </p:cNvPr>
          <p:cNvSpPr>
            <a:spLocks noGrp="1"/>
          </p:cNvSpPr>
          <p:nvPr>
            <p:ph type="sldNum" sz="quarter" idx="12"/>
          </p:nvPr>
        </p:nvSpPr>
        <p:spPr/>
        <p:txBody>
          <a:bodyPr/>
          <a:lstStyle/>
          <a:p>
            <a:fld id="{04C8D40A-45DA-49FB-8D9A-B1F265F8EE6C}" type="slidenum">
              <a:rPr lang="fr-FR" smtClean="0"/>
              <a:t>5</a:t>
            </a:fld>
            <a:endParaRPr lang="fr-FR"/>
          </a:p>
        </p:txBody>
      </p:sp>
    </p:spTree>
    <p:extLst>
      <p:ext uri="{BB962C8B-B14F-4D97-AF65-F5344CB8AC3E}">
        <p14:creationId xmlns:p14="http://schemas.microsoft.com/office/powerpoint/2010/main" val="18189017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8248" y="160553"/>
            <a:ext cx="2254239" cy="1574420"/>
          </a:xfrm>
          <a:prstGeom prst="rect">
            <a:avLst/>
          </a:prstGeom>
        </p:spPr>
      </p:pic>
      <p:sp>
        <p:nvSpPr>
          <p:cNvPr id="2" name="ZoneTexte 1"/>
          <p:cNvSpPr txBox="1"/>
          <p:nvPr/>
        </p:nvSpPr>
        <p:spPr>
          <a:xfrm>
            <a:off x="211869" y="173007"/>
            <a:ext cx="5781230" cy="2862322"/>
          </a:xfrm>
          <a:prstGeom prst="rect">
            <a:avLst/>
          </a:prstGeom>
          <a:noFill/>
        </p:spPr>
        <p:txBody>
          <a:bodyPr wrap="square" rtlCol="0">
            <a:spAutoFit/>
          </a:bodyPr>
          <a:lstStyle/>
          <a:p>
            <a:pPr algn="just"/>
            <a:r>
              <a:rPr lang="fr-FR" dirty="0"/>
              <a:t>Le dimorphisme sexuel est une source de variation </a:t>
            </a:r>
            <a:r>
              <a:rPr lang="fr-FR" dirty="0" err="1"/>
              <a:t>intraspécifique</a:t>
            </a:r>
            <a:r>
              <a:rPr lang="fr-FR" dirty="0"/>
              <a:t> bien connue chez de nombreuses espèces, dont le déterminisme évolutif a été largement étudié et qui peut avoir des implications en termes de conservation. </a:t>
            </a:r>
          </a:p>
          <a:p>
            <a:pPr algn="just"/>
            <a:endParaRPr lang="fr-FR" dirty="0"/>
          </a:p>
          <a:p>
            <a:pPr algn="just"/>
            <a:r>
              <a:rPr lang="fr-FR" b="1" u="sng" dirty="0"/>
              <a:t>Question :</a:t>
            </a:r>
            <a:r>
              <a:rPr lang="fr-FR" b="1" dirty="0"/>
              <a:t> à quel point les tailles de carapace des mâles et des femelles diffèrent-elles chez la cistude dans une population du sud de la France?</a:t>
            </a:r>
          </a:p>
          <a:p>
            <a:pPr algn="just"/>
            <a:endParaRPr lang="fr-FR" b="1" dirty="0"/>
          </a:p>
          <a:p>
            <a:pPr algn="just"/>
            <a:r>
              <a:rPr lang="fr-FR" b="1" u="sng" dirty="0"/>
              <a:t>Hypothèse :</a:t>
            </a:r>
            <a:r>
              <a:rPr lang="fr-FR" b="1" dirty="0"/>
              <a:t> les femelles sont plus grandes que les mâles. </a:t>
            </a:r>
          </a:p>
        </p:txBody>
      </p:sp>
      <p:sp>
        <p:nvSpPr>
          <p:cNvPr id="6" name="ZoneTexte 5"/>
          <p:cNvSpPr txBox="1"/>
          <p:nvPr/>
        </p:nvSpPr>
        <p:spPr>
          <a:xfrm>
            <a:off x="8348546" y="1473363"/>
            <a:ext cx="1092819" cy="261610"/>
          </a:xfrm>
          <a:prstGeom prst="rect">
            <a:avLst/>
          </a:prstGeom>
          <a:noFill/>
        </p:spPr>
        <p:txBody>
          <a:bodyPr wrap="square" rtlCol="0">
            <a:spAutoFit/>
          </a:bodyPr>
          <a:lstStyle/>
          <a:p>
            <a:r>
              <a:rPr lang="fr-FR" sz="1100" dirty="0"/>
              <a:t>P. </a:t>
            </a:r>
            <a:r>
              <a:rPr lang="fr-FR" sz="1100" dirty="0" err="1"/>
              <a:t>Geniez</a:t>
            </a:r>
            <a:endParaRPr lang="fr-FR" sz="1100" dirty="0"/>
          </a:p>
        </p:txBody>
      </p:sp>
      <p:sp>
        <p:nvSpPr>
          <p:cNvPr id="3" name="Espace réservé du numéro de diapositive 2">
            <a:extLst>
              <a:ext uri="{FF2B5EF4-FFF2-40B4-BE49-F238E27FC236}">
                <a16:creationId xmlns:a16="http://schemas.microsoft.com/office/drawing/2014/main" id="{CA84C43C-EE48-7B37-F5FA-7869E8E84293}"/>
              </a:ext>
            </a:extLst>
          </p:cNvPr>
          <p:cNvSpPr>
            <a:spLocks noGrp="1"/>
          </p:cNvSpPr>
          <p:nvPr>
            <p:ph type="sldNum" sz="quarter" idx="12"/>
          </p:nvPr>
        </p:nvSpPr>
        <p:spPr/>
        <p:txBody>
          <a:bodyPr/>
          <a:lstStyle/>
          <a:p>
            <a:fld id="{04C8D40A-45DA-49FB-8D9A-B1F265F8EE6C}" type="slidenum">
              <a:rPr lang="fr-FR" smtClean="0"/>
              <a:t>50</a:t>
            </a:fld>
            <a:endParaRPr lang="fr-FR"/>
          </a:p>
        </p:txBody>
      </p:sp>
      <p:sp>
        <p:nvSpPr>
          <p:cNvPr id="8" name="ZoneTexte 7">
            <a:extLst>
              <a:ext uri="{FF2B5EF4-FFF2-40B4-BE49-F238E27FC236}">
                <a16:creationId xmlns:a16="http://schemas.microsoft.com/office/drawing/2014/main" id="{4FA1FB9D-FFDF-3540-4DCB-7FA772D220FE}"/>
              </a:ext>
            </a:extLst>
          </p:cNvPr>
          <p:cNvSpPr txBox="1"/>
          <p:nvPr/>
        </p:nvSpPr>
        <p:spPr>
          <a:xfrm>
            <a:off x="6745376" y="4085111"/>
            <a:ext cx="1995054" cy="369332"/>
          </a:xfrm>
          <a:prstGeom prst="rect">
            <a:avLst/>
          </a:prstGeom>
          <a:noFill/>
        </p:spPr>
        <p:txBody>
          <a:bodyPr wrap="square" rtlCol="0">
            <a:spAutoFit/>
          </a:bodyPr>
          <a:lstStyle/>
          <a:p>
            <a:r>
              <a:rPr lang="fr-FR" dirty="0"/>
              <a:t>Taille de carapace</a:t>
            </a:r>
          </a:p>
        </p:txBody>
      </p:sp>
      <p:sp>
        <p:nvSpPr>
          <p:cNvPr id="9" name="ZoneTexte 8">
            <a:extLst>
              <a:ext uri="{FF2B5EF4-FFF2-40B4-BE49-F238E27FC236}">
                <a16:creationId xmlns:a16="http://schemas.microsoft.com/office/drawing/2014/main" id="{64D74853-4F80-BFF7-26CF-4AA36031E329}"/>
              </a:ext>
            </a:extLst>
          </p:cNvPr>
          <p:cNvSpPr txBox="1"/>
          <p:nvPr/>
        </p:nvSpPr>
        <p:spPr>
          <a:xfrm>
            <a:off x="306780" y="4085111"/>
            <a:ext cx="1995054" cy="369332"/>
          </a:xfrm>
          <a:prstGeom prst="rect">
            <a:avLst/>
          </a:prstGeom>
          <a:noFill/>
        </p:spPr>
        <p:txBody>
          <a:bodyPr wrap="square" rtlCol="0">
            <a:spAutoFit/>
          </a:bodyPr>
          <a:lstStyle/>
          <a:p>
            <a:r>
              <a:rPr lang="fr-FR" dirty="0"/>
              <a:t>Sexe de l’individu</a:t>
            </a:r>
          </a:p>
        </p:txBody>
      </p:sp>
      <p:sp>
        <p:nvSpPr>
          <p:cNvPr id="10" name="ZoneTexte 9">
            <a:extLst>
              <a:ext uri="{FF2B5EF4-FFF2-40B4-BE49-F238E27FC236}">
                <a16:creationId xmlns:a16="http://schemas.microsoft.com/office/drawing/2014/main" id="{8D534E99-F446-C63D-CB75-7A4258E742FA}"/>
              </a:ext>
            </a:extLst>
          </p:cNvPr>
          <p:cNvSpPr txBox="1"/>
          <p:nvPr/>
        </p:nvSpPr>
        <p:spPr>
          <a:xfrm>
            <a:off x="3182276" y="3981639"/>
            <a:ext cx="2185681" cy="646331"/>
          </a:xfrm>
          <a:prstGeom prst="rect">
            <a:avLst/>
          </a:prstGeom>
          <a:noFill/>
        </p:spPr>
        <p:txBody>
          <a:bodyPr wrap="square" rtlCol="0">
            <a:spAutoFit/>
          </a:bodyPr>
          <a:lstStyle/>
          <a:p>
            <a:pPr algn="ctr"/>
            <a:r>
              <a:rPr lang="fr-FR" dirty="0"/>
              <a:t>Dimorphisme biométrique</a:t>
            </a:r>
          </a:p>
        </p:txBody>
      </p:sp>
      <p:sp>
        <p:nvSpPr>
          <p:cNvPr id="12" name="Ellipse 11">
            <a:extLst>
              <a:ext uri="{FF2B5EF4-FFF2-40B4-BE49-F238E27FC236}">
                <a16:creationId xmlns:a16="http://schemas.microsoft.com/office/drawing/2014/main" id="{897160F8-2963-87E6-D5A5-42748DDEF58E}"/>
              </a:ext>
            </a:extLst>
          </p:cNvPr>
          <p:cNvSpPr/>
          <p:nvPr/>
        </p:nvSpPr>
        <p:spPr>
          <a:xfrm>
            <a:off x="2956956" y="3871356"/>
            <a:ext cx="2636322" cy="866899"/>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98F462DC-FCCD-3E64-A07A-F365467E4E47}"/>
              </a:ext>
            </a:extLst>
          </p:cNvPr>
          <p:cNvSpPr/>
          <p:nvPr/>
        </p:nvSpPr>
        <p:spPr>
          <a:xfrm>
            <a:off x="6270912" y="3870173"/>
            <a:ext cx="2636322" cy="866899"/>
          </a:xfrm>
          <a:prstGeom prst="ellipse">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A80ABA2F-12C7-AE3D-965E-2FA722826E43}"/>
              </a:ext>
            </a:extLst>
          </p:cNvPr>
          <p:cNvSpPr/>
          <p:nvPr/>
        </p:nvSpPr>
        <p:spPr>
          <a:xfrm>
            <a:off x="211869" y="3871356"/>
            <a:ext cx="2089965" cy="86689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52EFB087-F5EE-726B-5CD6-297638BC6EEB}"/>
              </a:ext>
            </a:extLst>
          </p:cNvPr>
          <p:cNvCxnSpPr>
            <a:cxnSpLocks/>
            <a:stCxn id="17" idx="2"/>
          </p:cNvCxnSpPr>
          <p:nvPr/>
        </p:nvCxnSpPr>
        <p:spPr>
          <a:xfrm flipH="1">
            <a:off x="1252875" y="4738255"/>
            <a:ext cx="3977" cy="70064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2BCCA3B0-AD00-30FA-1734-C379AAEA90CB}"/>
              </a:ext>
            </a:extLst>
          </p:cNvPr>
          <p:cNvCxnSpPr/>
          <p:nvPr/>
        </p:nvCxnSpPr>
        <p:spPr>
          <a:xfrm>
            <a:off x="5597255" y="4304806"/>
            <a:ext cx="655122"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Ellipse 22">
            <a:extLst>
              <a:ext uri="{FF2B5EF4-FFF2-40B4-BE49-F238E27FC236}">
                <a16:creationId xmlns:a16="http://schemas.microsoft.com/office/drawing/2014/main" id="{256992EE-07C8-8735-C500-2539565B9BAB}"/>
              </a:ext>
            </a:extLst>
          </p:cNvPr>
          <p:cNvSpPr/>
          <p:nvPr/>
        </p:nvSpPr>
        <p:spPr>
          <a:xfrm>
            <a:off x="150467" y="5438899"/>
            <a:ext cx="2636322" cy="866899"/>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A34301BA-4619-50E5-153A-7859769B2CC1}"/>
              </a:ext>
            </a:extLst>
          </p:cNvPr>
          <p:cNvSpPr txBox="1"/>
          <p:nvPr/>
        </p:nvSpPr>
        <p:spPr>
          <a:xfrm>
            <a:off x="306780" y="5687682"/>
            <a:ext cx="2185681" cy="369332"/>
          </a:xfrm>
          <a:prstGeom prst="rect">
            <a:avLst/>
          </a:prstGeom>
          <a:noFill/>
        </p:spPr>
        <p:txBody>
          <a:bodyPr wrap="square" rtlCol="0">
            <a:spAutoFit/>
          </a:bodyPr>
          <a:lstStyle/>
          <a:p>
            <a:pPr algn="ctr"/>
            <a:r>
              <a:rPr lang="fr-FR" dirty="0"/>
              <a:t>Compromis évolutifs</a:t>
            </a:r>
          </a:p>
        </p:txBody>
      </p:sp>
      <p:cxnSp>
        <p:nvCxnSpPr>
          <p:cNvPr id="25" name="Connecteur droit avec flèche 24">
            <a:extLst>
              <a:ext uri="{FF2B5EF4-FFF2-40B4-BE49-F238E27FC236}">
                <a16:creationId xmlns:a16="http://schemas.microsoft.com/office/drawing/2014/main" id="{2C623B61-AF15-40F1-7560-76418325BEF1}"/>
              </a:ext>
            </a:extLst>
          </p:cNvPr>
          <p:cNvCxnSpPr>
            <a:cxnSpLocks/>
            <a:stCxn id="23" idx="6"/>
            <a:endCxn id="12" idx="4"/>
          </p:cNvCxnSpPr>
          <p:nvPr/>
        </p:nvCxnSpPr>
        <p:spPr>
          <a:xfrm flipV="1">
            <a:off x="2786789" y="4738255"/>
            <a:ext cx="1488328" cy="113409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87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033132" y="6334780"/>
            <a:ext cx="6690732" cy="523220"/>
          </a:xfrm>
          <a:prstGeom prst="rect">
            <a:avLst/>
          </a:prstGeom>
          <a:noFill/>
        </p:spPr>
        <p:txBody>
          <a:bodyPr wrap="square" rtlCol="0">
            <a:spAutoFit/>
          </a:bodyPr>
          <a:lstStyle/>
          <a:p>
            <a:r>
              <a:rPr lang="fr-FR" sz="1400" i="1" dirty="0"/>
              <a:t>Mignet et al., Geographic variation in body size </a:t>
            </a:r>
            <a:r>
              <a:rPr lang="fr-FR" sz="1400" i="1" dirty="0" err="1"/>
              <a:t>among</a:t>
            </a:r>
            <a:r>
              <a:rPr lang="fr-FR" sz="1400" i="1" dirty="0"/>
              <a:t> French populations of the </a:t>
            </a:r>
            <a:r>
              <a:rPr lang="fr-FR" sz="1400" i="1" dirty="0" err="1"/>
              <a:t>european</a:t>
            </a:r>
            <a:r>
              <a:rPr lang="fr-FR" sz="1400" i="1" dirty="0"/>
              <a:t> pond </a:t>
            </a:r>
            <a:r>
              <a:rPr lang="fr-FR" sz="1400" i="1" dirty="0" err="1"/>
              <a:t>turtle</a:t>
            </a:r>
            <a:r>
              <a:rPr lang="fr-FR" sz="1400" i="1" dirty="0"/>
              <a:t>. </a:t>
            </a:r>
            <a:r>
              <a:rPr lang="fr-FR" sz="1400" i="1" dirty="0" err="1"/>
              <a:t>Amphibia-Reptilia</a:t>
            </a:r>
            <a:r>
              <a:rPr lang="fr-FR" sz="1400" i="1" dirty="0"/>
              <a:t>, 2020</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388" y="78175"/>
            <a:ext cx="4825613" cy="3059036"/>
          </a:xfrm>
          <a:prstGeom prst="rect">
            <a:avLst/>
          </a:prstGeom>
        </p:spPr>
      </p:pic>
      <p:cxnSp>
        <p:nvCxnSpPr>
          <p:cNvPr id="7" name="Connecteur droit avec flèche 6"/>
          <p:cNvCxnSpPr/>
          <p:nvPr/>
        </p:nvCxnSpPr>
        <p:spPr>
          <a:xfrm flipV="1">
            <a:off x="3271025" y="2806391"/>
            <a:ext cx="7434" cy="6616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3468029"/>
            <a:ext cx="3627864" cy="2050189"/>
          </a:xfrm>
          <a:prstGeom prst="rect">
            <a:avLst/>
          </a:prstGeom>
        </p:spPr>
      </p:pic>
      <p:sp>
        <p:nvSpPr>
          <p:cNvPr id="9" name="ZoneTexte 8"/>
          <p:cNvSpPr txBox="1"/>
          <p:nvPr/>
        </p:nvSpPr>
        <p:spPr>
          <a:xfrm>
            <a:off x="743415" y="5526873"/>
            <a:ext cx="3627864" cy="338554"/>
          </a:xfrm>
          <a:prstGeom prst="rect">
            <a:avLst/>
          </a:prstGeom>
          <a:noFill/>
        </p:spPr>
        <p:txBody>
          <a:bodyPr wrap="square" rtlCol="0">
            <a:spAutoFit/>
          </a:bodyPr>
          <a:lstStyle/>
          <a:p>
            <a:r>
              <a:rPr lang="fr-FR" sz="1600" dirty="0"/>
              <a:t>Une population (</a:t>
            </a:r>
            <a:r>
              <a:rPr lang="fr-FR" sz="1600" dirty="0" err="1"/>
              <a:t>Lansargues</a:t>
            </a:r>
            <a:r>
              <a:rPr lang="fr-FR" sz="1600" dirty="0"/>
              <a:t>, Hérault)</a:t>
            </a: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1564" y="1456047"/>
            <a:ext cx="2914650" cy="3362325"/>
          </a:xfrm>
          <a:prstGeom prst="rect">
            <a:avLst/>
          </a:prstGeom>
        </p:spPr>
      </p:pic>
      <p:sp>
        <p:nvSpPr>
          <p:cNvPr id="11" name="ZoneTexte 10"/>
          <p:cNvSpPr txBox="1"/>
          <p:nvPr/>
        </p:nvSpPr>
        <p:spPr>
          <a:xfrm>
            <a:off x="5523571" y="5181600"/>
            <a:ext cx="2252546" cy="369332"/>
          </a:xfrm>
          <a:prstGeom prst="rect">
            <a:avLst/>
          </a:prstGeom>
          <a:noFill/>
        </p:spPr>
        <p:txBody>
          <a:bodyPr wrap="square" rtlCol="0">
            <a:spAutoFit/>
          </a:bodyPr>
          <a:lstStyle/>
          <a:p>
            <a:r>
              <a:rPr lang="fr-FR" dirty="0"/>
              <a:t>177 individus</a:t>
            </a:r>
          </a:p>
        </p:txBody>
      </p:sp>
      <p:sp>
        <p:nvSpPr>
          <p:cNvPr id="2" name="Espace réservé du numéro de diapositive 1">
            <a:extLst>
              <a:ext uri="{FF2B5EF4-FFF2-40B4-BE49-F238E27FC236}">
                <a16:creationId xmlns:a16="http://schemas.microsoft.com/office/drawing/2014/main" id="{8AAD61B2-7ADD-E960-5CB6-BF653250A2E5}"/>
              </a:ext>
            </a:extLst>
          </p:cNvPr>
          <p:cNvSpPr>
            <a:spLocks noGrp="1"/>
          </p:cNvSpPr>
          <p:nvPr>
            <p:ph type="sldNum" sz="quarter" idx="12"/>
          </p:nvPr>
        </p:nvSpPr>
        <p:spPr/>
        <p:txBody>
          <a:bodyPr/>
          <a:lstStyle/>
          <a:p>
            <a:fld id="{04C8D40A-45DA-49FB-8D9A-B1F265F8EE6C}" type="slidenum">
              <a:rPr lang="fr-FR" smtClean="0"/>
              <a:t>51</a:t>
            </a:fld>
            <a:endParaRPr lang="fr-FR"/>
          </a:p>
        </p:txBody>
      </p:sp>
    </p:spTree>
    <p:extLst>
      <p:ext uri="{BB962C8B-B14F-4D97-AF65-F5344CB8AC3E}">
        <p14:creationId xmlns:p14="http://schemas.microsoft.com/office/powerpoint/2010/main" val="41689178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08" y="312235"/>
            <a:ext cx="3754904" cy="3271024"/>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1537" y="312235"/>
            <a:ext cx="4094179" cy="3566578"/>
          </a:xfrm>
          <a:prstGeom prst="rect">
            <a:avLst/>
          </a:prstGeom>
        </p:spPr>
      </p:pic>
      <p:sp>
        <p:nvSpPr>
          <p:cNvPr id="6" name="ZoneTexte 5"/>
          <p:cNvSpPr txBox="1"/>
          <p:nvPr/>
        </p:nvSpPr>
        <p:spPr>
          <a:xfrm>
            <a:off x="720187" y="3834176"/>
            <a:ext cx="3754904" cy="646331"/>
          </a:xfrm>
          <a:prstGeom prst="rect">
            <a:avLst/>
          </a:prstGeom>
          <a:noFill/>
        </p:spPr>
        <p:txBody>
          <a:bodyPr wrap="square" rtlCol="0">
            <a:spAutoFit/>
          </a:bodyPr>
          <a:lstStyle/>
          <a:p>
            <a:r>
              <a:rPr lang="fr-FR" dirty="0"/>
              <a:t>142,3±12,9 [115.7 ; 171.6] mm</a:t>
            </a:r>
          </a:p>
          <a:p>
            <a:r>
              <a:rPr lang="fr-FR" dirty="0" err="1">
                <a:solidFill>
                  <a:schemeClr val="bg1">
                    <a:lumMod val="65000"/>
                  </a:schemeClr>
                </a:solidFill>
              </a:rPr>
              <a:t>moyenne±écart-type</a:t>
            </a:r>
            <a:r>
              <a:rPr lang="fr-FR" dirty="0">
                <a:solidFill>
                  <a:schemeClr val="bg1">
                    <a:lumMod val="65000"/>
                  </a:schemeClr>
                </a:solidFill>
              </a:rPr>
              <a:t> [min ; max]</a:t>
            </a:r>
          </a:p>
        </p:txBody>
      </p:sp>
      <p:sp>
        <p:nvSpPr>
          <p:cNvPr id="8" name="ZoneTexte 7"/>
          <p:cNvSpPr txBox="1"/>
          <p:nvPr/>
        </p:nvSpPr>
        <p:spPr>
          <a:xfrm>
            <a:off x="4668644" y="3821151"/>
            <a:ext cx="3707072" cy="646331"/>
          </a:xfrm>
          <a:prstGeom prst="rect">
            <a:avLst/>
          </a:prstGeom>
          <a:noFill/>
        </p:spPr>
        <p:txBody>
          <a:bodyPr wrap="square" rtlCol="0">
            <a:spAutoFit/>
          </a:bodyPr>
          <a:lstStyle/>
          <a:p>
            <a:r>
              <a:rPr lang="fr-FR" dirty="0"/>
              <a:t>♀ : 149,9±11,6 [124,7 ; 171,6] mm</a:t>
            </a:r>
          </a:p>
          <a:p>
            <a:r>
              <a:rPr lang="fr-FR" dirty="0"/>
              <a:t>♂ : 136,7±10,8 [115,7 ; 165,6] mm</a:t>
            </a:r>
          </a:p>
        </p:txBody>
      </p:sp>
      <p:sp>
        <p:nvSpPr>
          <p:cNvPr id="9" name="ZoneTexte 8"/>
          <p:cNvSpPr txBox="1"/>
          <p:nvPr/>
        </p:nvSpPr>
        <p:spPr>
          <a:xfrm>
            <a:off x="720187" y="4861933"/>
            <a:ext cx="7902498" cy="2031325"/>
          </a:xfrm>
          <a:prstGeom prst="rect">
            <a:avLst/>
          </a:prstGeom>
          <a:noFill/>
        </p:spPr>
        <p:txBody>
          <a:bodyPr wrap="square" rtlCol="0">
            <a:spAutoFit/>
          </a:bodyPr>
          <a:lstStyle/>
          <a:p>
            <a:r>
              <a:rPr lang="fr-FR" dirty="0"/>
              <a:t>Les tailles des ♂ et des ♀ diffèrent mais se recoupent largement : peut-on considérer qu’</a:t>
            </a:r>
            <a:r>
              <a:rPr lang="fr-FR" b="1" u="sng" dirty="0"/>
              <a:t>en moyenne</a:t>
            </a:r>
            <a:r>
              <a:rPr lang="fr-FR" dirty="0"/>
              <a:t>, il y a un dimorphisme sexuel?</a:t>
            </a:r>
          </a:p>
          <a:p>
            <a:endParaRPr lang="fr-FR" dirty="0"/>
          </a:p>
          <a:p>
            <a:r>
              <a:rPr lang="fr-FR" dirty="0"/>
              <a:t>Revient à comparer la </a:t>
            </a:r>
            <a:r>
              <a:rPr lang="fr-FR" b="1" u="sng" dirty="0">
                <a:solidFill>
                  <a:schemeClr val="accent1">
                    <a:lumMod val="50000"/>
                  </a:schemeClr>
                </a:solidFill>
              </a:rPr>
              <a:t>variance intra-</a:t>
            </a:r>
            <a:r>
              <a:rPr lang="fr-FR" dirty="0">
                <a:solidFill>
                  <a:schemeClr val="accent1">
                    <a:lumMod val="50000"/>
                  </a:schemeClr>
                </a:solidFill>
              </a:rPr>
              <a:t>sexe </a:t>
            </a:r>
            <a:r>
              <a:rPr lang="fr-FR" dirty="0"/>
              <a:t>à la </a:t>
            </a:r>
            <a:r>
              <a:rPr lang="fr-FR" dirty="0">
                <a:solidFill>
                  <a:schemeClr val="accent2">
                    <a:lumMod val="50000"/>
                  </a:schemeClr>
                </a:solidFill>
              </a:rPr>
              <a:t>variance </a:t>
            </a:r>
            <a:r>
              <a:rPr lang="fr-FR" b="1" u="sng" dirty="0">
                <a:solidFill>
                  <a:schemeClr val="accent2">
                    <a:lumMod val="50000"/>
                  </a:schemeClr>
                </a:solidFill>
              </a:rPr>
              <a:t>inter-</a:t>
            </a:r>
            <a:r>
              <a:rPr lang="fr-FR" dirty="0">
                <a:solidFill>
                  <a:schemeClr val="accent2">
                    <a:lumMod val="50000"/>
                  </a:schemeClr>
                </a:solidFill>
              </a:rPr>
              <a:t>sexe</a:t>
            </a:r>
          </a:p>
          <a:p>
            <a:endParaRPr lang="fr-FR" dirty="0">
              <a:solidFill>
                <a:schemeClr val="accent2">
                  <a:lumMod val="50000"/>
                </a:schemeClr>
              </a:solidFill>
            </a:endParaRPr>
          </a:p>
          <a:p>
            <a:r>
              <a:rPr lang="fr-FR" dirty="0"/>
              <a:t>Problème à prendre en compte : effectifs inégaux (75♀ , 102♂)</a:t>
            </a:r>
          </a:p>
          <a:p>
            <a:endParaRPr lang="fr-FR" dirty="0"/>
          </a:p>
        </p:txBody>
      </p:sp>
      <p:cxnSp>
        <p:nvCxnSpPr>
          <p:cNvPr id="11" name="Connecteur droit avec flèche 10"/>
          <p:cNvCxnSpPr/>
          <p:nvPr/>
        </p:nvCxnSpPr>
        <p:spPr>
          <a:xfrm>
            <a:off x="6472129" y="1750741"/>
            <a:ext cx="1550" cy="591014"/>
          </a:xfrm>
          <a:prstGeom prst="straightConnector1">
            <a:avLst/>
          </a:prstGeom>
          <a:ln w="38100">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5202087" y="1278675"/>
            <a:ext cx="0" cy="1025911"/>
          </a:xfrm>
          <a:prstGeom prst="straightConnector1">
            <a:avLst/>
          </a:prstGeom>
          <a:ln w="381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7748282" y="1828800"/>
            <a:ext cx="0" cy="1025911"/>
          </a:xfrm>
          <a:prstGeom prst="straightConnector1">
            <a:avLst/>
          </a:prstGeom>
          <a:ln w="381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4372096" y="970898"/>
            <a:ext cx="1659982" cy="307777"/>
          </a:xfrm>
          <a:prstGeom prst="rect">
            <a:avLst/>
          </a:prstGeom>
          <a:noFill/>
        </p:spPr>
        <p:txBody>
          <a:bodyPr wrap="square" rtlCol="0">
            <a:spAutoFit/>
          </a:bodyPr>
          <a:lstStyle/>
          <a:p>
            <a:r>
              <a:rPr lang="fr-FR" sz="1400" dirty="0">
                <a:solidFill>
                  <a:schemeClr val="accent1">
                    <a:lumMod val="50000"/>
                  </a:schemeClr>
                </a:solidFill>
              </a:rPr>
              <a:t>variance intra-♀</a:t>
            </a:r>
          </a:p>
        </p:txBody>
      </p:sp>
      <p:sp>
        <p:nvSpPr>
          <p:cNvPr id="17" name="ZoneTexte 16"/>
          <p:cNvSpPr txBox="1"/>
          <p:nvPr/>
        </p:nvSpPr>
        <p:spPr>
          <a:xfrm>
            <a:off x="7350755" y="1509652"/>
            <a:ext cx="1659982" cy="307777"/>
          </a:xfrm>
          <a:prstGeom prst="rect">
            <a:avLst/>
          </a:prstGeom>
          <a:noFill/>
        </p:spPr>
        <p:txBody>
          <a:bodyPr wrap="square" rtlCol="0">
            <a:spAutoFit/>
          </a:bodyPr>
          <a:lstStyle/>
          <a:p>
            <a:r>
              <a:rPr lang="fr-FR" sz="1400" dirty="0">
                <a:solidFill>
                  <a:schemeClr val="accent1">
                    <a:lumMod val="50000"/>
                  </a:schemeClr>
                </a:solidFill>
              </a:rPr>
              <a:t>variance intra-♂</a:t>
            </a:r>
          </a:p>
        </p:txBody>
      </p:sp>
      <p:sp>
        <p:nvSpPr>
          <p:cNvPr id="18" name="ZoneTexte 17"/>
          <p:cNvSpPr txBox="1"/>
          <p:nvPr/>
        </p:nvSpPr>
        <p:spPr>
          <a:xfrm>
            <a:off x="5837108" y="1201875"/>
            <a:ext cx="1659982" cy="307777"/>
          </a:xfrm>
          <a:prstGeom prst="rect">
            <a:avLst/>
          </a:prstGeom>
          <a:noFill/>
        </p:spPr>
        <p:txBody>
          <a:bodyPr wrap="square" rtlCol="0">
            <a:spAutoFit/>
          </a:bodyPr>
          <a:lstStyle/>
          <a:p>
            <a:r>
              <a:rPr lang="fr-FR" sz="1400" dirty="0">
                <a:solidFill>
                  <a:schemeClr val="accent2">
                    <a:lumMod val="50000"/>
                  </a:schemeClr>
                </a:solidFill>
              </a:rPr>
              <a:t>variance inter-sexes</a:t>
            </a:r>
          </a:p>
        </p:txBody>
      </p:sp>
      <p:sp>
        <p:nvSpPr>
          <p:cNvPr id="2" name="Espace réservé du numéro de diapositive 1">
            <a:extLst>
              <a:ext uri="{FF2B5EF4-FFF2-40B4-BE49-F238E27FC236}">
                <a16:creationId xmlns:a16="http://schemas.microsoft.com/office/drawing/2014/main" id="{977E1CFC-4DAF-4666-2B87-08FF0DF0ACCE}"/>
              </a:ext>
            </a:extLst>
          </p:cNvPr>
          <p:cNvSpPr>
            <a:spLocks noGrp="1"/>
          </p:cNvSpPr>
          <p:nvPr>
            <p:ph type="sldNum" sz="quarter" idx="12"/>
          </p:nvPr>
        </p:nvSpPr>
        <p:spPr/>
        <p:txBody>
          <a:bodyPr/>
          <a:lstStyle/>
          <a:p>
            <a:fld id="{04C8D40A-45DA-49FB-8D9A-B1F265F8EE6C}" type="slidenum">
              <a:rPr lang="fr-FR" smtClean="0"/>
              <a:t>52</a:t>
            </a:fld>
            <a:endParaRPr lang="fr-FR"/>
          </a:p>
        </p:txBody>
      </p:sp>
    </p:spTree>
    <p:extLst>
      <p:ext uri="{BB962C8B-B14F-4D97-AF65-F5344CB8AC3E}">
        <p14:creationId xmlns:p14="http://schemas.microsoft.com/office/powerpoint/2010/main" val="10921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08" y="312235"/>
            <a:ext cx="3754904" cy="3271024"/>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1537" y="312235"/>
            <a:ext cx="4094179" cy="3566578"/>
          </a:xfrm>
          <a:prstGeom prst="rect">
            <a:avLst/>
          </a:prstGeom>
        </p:spPr>
      </p:pic>
      <p:sp>
        <p:nvSpPr>
          <p:cNvPr id="6" name="ZoneTexte 5"/>
          <p:cNvSpPr txBox="1"/>
          <p:nvPr/>
        </p:nvSpPr>
        <p:spPr>
          <a:xfrm>
            <a:off x="4838079" y="4570597"/>
            <a:ext cx="2981093" cy="369332"/>
          </a:xfrm>
          <a:prstGeom prst="rect">
            <a:avLst/>
          </a:prstGeom>
          <a:noFill/>
        </p:spPr>
        <p:txBody>
          <a:bodyPr wrap="square" rtlCol="0">
            <a:spAutoFit/>
          </a:bodyPr>
          <a:lstStyle/>
          <a:p>
            <a:pPr algn="ctr"/>
            <a:r>
              <a:rPr lang="el-GR" dirty="0"/>
              <a:t>μ</a:t>
            </a:r>
            <a:r>
              <a:rPr lang="fr-FR" baseline="-25000" dirty="0"/>
              <a:t>i </a:t>
            </a:r>
            <a:r>
              <a:rPr lang="fr-FR" dirty="0"/>
              <a:t>= </a:t>
            </a:r>
            <a:r>
              <a:rPr lang="el-GR" dirty="0"/>
              <a:t>α</a:t>
            </a:r>
            <a:r>
              <a:rPr lang="fr-FR" dirty="0"/>
              <a:t> + </a:t>
            </a:r>
            <a:r>
              <a:rPr lang="el-GR" dirty="0"/>
              <a:t>β</a:t>
            </a:r>
            <a:r>
              <a:rPr lang="fr-FR" dirty="0"/>
              <a:t> x </a:t>
            </a:r>
            <a:r>
              <a:rPr lang="fr-FR" dirty="0" err="1"/>
              <a:t>sexe</a:t>
            </a:r>
            <a:r>
              <a:rPr lang="fr-FR" baseline="-25000" dirty="0" err="1"/>
              <a:t>i</a:t>
            </a:r>
            <a:endParaRPr lang="fr-FR" baseline="-25000" dirty="0"/>
          </a:p>
        </p:txBody>
      </p:sp>
      <p:sp>
        <p:nvSpPr>
          <p:cNvPr id="7" name="ZoneTexte 6"/>
          <p:cNvSpPr txBox="1"/>
          <p:nvPr/>
        </p:nvSpPr>
        <p:spPr>
          <a:xfrm>
            <a:off x="828907" y="4570597"/>
            <a:ext cx="2981093" cy="369332"/>
          </a:xfrm>
          <a:prstGeom prst="rect">
            <a:avLst/>
          </a:prstGeom>
          <a:noFill/>
        </p:spPr>
        <p:txBody>
          <a:bodyPr wrap="square" rtlCol="0">
            <a:spAutoFit/>
          </a:bodyPr>
          <a:lstStyle/>
          <a:p>
            <a:pPr algn="ctr"/>
            <a:r>
              <a:rPr lang="fr-FR" dirty="0" err="1"/>
              <a:t>Longueur</a:t>
            </a:r>
            <a:r>
              <a:rPr lang="fr-FR" baseline="-25000" dirty="0" err="1"/>
              <a:t>i</a:t>
            </a:r>
            <a:r>
              <a:rPr lang="fr-FR" baseline="-25000" dirty="0"/>
              <a:t> </a:t>
            </a:r>
            <a:r>
              <a:rPr lang="fr-FR" dirty="0"/>
              <a:t>~ N(</a:t>
            </a:r>
            <a:r>
              <a:rPr lang="el-GR" dirty="0"/>
              <a:t>μ</a:t>
            </a:r>
            <a:r>
              <a:rPr lang="fr-FR" baseline="-25000" dirty="0"/>
              <a:t>i</a:t>
            </a:r>
            <a:r>
              <a:rPr lang="fr-FR" dirty="0"/>
              <a:t>,</a:t>
            </a:r>
            <a:r>
              <a:rPr lang="el-GR" dirty="0"/>
              <a:t>σ</a:t>
            </a:r>
            <a:r>
              <a:rPr lang="fr-FR" dirty="0"/>
              <a:t>)</a:t>
            </a:r>
          </a:p>
        </p:txBody>
      </p:sp>
      <p:sp>
        <p:nvSpPr>
          <p:cNvPr id="8" name="ZoneTexte 7"/>
          <p:cNvSpPr txBox="1"/>
          <p:nvPr/>
        </p:nvSpPr>
        <p:spPr>
          <a:xfrm>
            <a:off x="1325438" y="6279850"/>
            <a:ext cx="6675863" cy="369332"/>
          </a:xfrm>
          <a:prstGeom prst="rect">
            <a:avLst/>
          </a:prstGeom>
          <a:noFill/>
        </p:spPr>
        <p:txBody>
          <a:bodyPr wrap="square" rtlCol="0">
            <a:spAutoFit/>
          </a:bodyPr>
          <a:lstStyle/>
          <a:p>
            <a:r>
              <a:rPr lang="fr-FR" dirty="0"/>
              <a:t>On </a:t>
            </a:r>
            <a:r>
              <a:rPr lang="fr-FR" b="1" u="sng" dirty="0"/>
              <a:t>modélise</a:t>
            </a:r>
            <a:r>
              <a:rPr lang="fr-FR" dirty="0"/>
              <a:t> le dimorphisme sexuel comme une </a:t>
            </a:r>
            <a:r>
              <a:rPr lang="fr-FR" b="1" u="sng" dirty="0"/>
              <a:t>régression linéaire</a:t>
            </a:r>
          </a:p>
        </p:txBody>
      </p:sp>
      <p:sp>
        <p:nvSpPr>
          <p:cNvPr id="9" name="ZoneTexte 8"/>
          <p:cNvSpPr txBox="1"/>
          <p:nvPr/>
        </p:nvSpPr>
        <p:spPr>
          <a:xfrm>
            <a:off x="2790990" y="5306120"/>
            <a:ext cx="2981093" cy="646331"/>
          </a:xfrm>
          <a:prstGeom prst="rect">
            <a:avLst/>
          </a:prstGeom>
          <a:noFill/>
          <a:ln>
            <a:solidFill>
              <a:schemeClr val="tx1"/>
            </a:solidFill>
          </a:ln>
        </p:spPr>
        <p:txBody>
          <a:bodyPr wrap="square" rtlCol="0">
            <a:spAutoFit/>
          </a:bodyPr>
          <a:lstStyle/>
          <a:p>
            <a:pPr algn="ctr"/>
            <a:r>
              <a:rPr lang="fr-FR" dirty="0" err="1"/>
              <a:t>Longueur</a:t>
            </a:r>
            <a:r>
              <a:rPr lang="fr-FR" baseline="-25000" dirty="0" err="1"/>
              <a:t>i</a:t>
            </a:r>
            <a:r>
              <a:rPr lang="fr-FR" baseline="-25000" dirty="0"/>
              <a:t> </a:t>
            </a:r>
            <a:r>
              <a:rPr lang="fr-FR" dirty="0"/>
              <a:t>= </a:t>
            </a:r>
            <a:r>
              <a:rPr lang="el-GR" dirty="0"/>
              <a:t>α</a:t>
            </a:r>
            <a:r>
              <a:rPr lang="fr-FR" dirty="0"/>
              <a:t> + </a:t>
            </a:r>
            <a:r>
              <a:rPr lang="el-GR" dirty="0"/>
              <a:t>β</a:t>
            </a:r>
            <a:r>
              <a:rPr lang="fr-FR" dirty="0"/>
              <a:t> x </a:t>
            </a:r>
            <a:r>
              <a:rPr lang="fr-FR" dirty="0" err="1"/>
              <a:t>sexe</a:t>
            </a:r>
            <a:r>
              <a:rPr lang="fr-FR" baseline="-25000" dirty="0" err="1"/>
              <a:t>i</a:t>
            </a:r>
            <a:r>
              <a:rPr lang="fr-FR" baseline="-25000" dirty="0"/>
              <a:t> </a:t>
            </a:r>
            <a:r>
              <a:rPr lang="fr-FR" dirty="0"/>
              <a:t>+ </a:t>
            </a:r>
            <a:r>
              <a:rPr lang="el-GR" dirty="0"/>
              <a:t>ε</a:t>
            </a:r>
            <a:r>
              <a:rPr lang="fr-FR" baseline="-25000" dirty="0"/>
              <a:t>i</a:t>
            </a:r>
          </a:p>
          <a:p>
            <a:pPr algn="ctr"/>
            <a:r>
              <a:rPr lang="el-GR" dirty="0"/>
              <a:t>ε</a:t>
            </a:r>
            <a:r>
              <a:rPr lang="fr-FR" baseline="-25000" dirty="0"/>
              <a:t>i </a:t>
            </a:r>
            <a:r>
              <a:rPr lang="fr-FR" dirty="0"/>
              <a:t>~ N(0,</a:t>
            </a:r>
            <a:r>
              <a:rPr lang="el-GR" dirty="0"/>
              <a:t> σ</a:t>
            </a:r>
            <a:r>
              <a:rPr lang="fr-FR" dirty="0"/>
              <a:t>)</a:t>
            </a:r>
          </a:p>
        </p:txBody>
      </p:sp>
      <p:sp>
        <p:nvSpPr>
          <p:cNvPr id="2" name="ZoneTexte 1"/>
          <p:cNvSpPr txBox="1"/>
          <p:nvPr/>
        </p:nvSpPr>
        <p:spPr>
          <a:xfrm>
            <a:off x="3125972" y="3994775"/>
            <a:ext cx="2530549" cy="369332"/>
          </a:xfrm>
          <a:prstGeom prst="rect">
            <a:avLst/>
          </a:prstGeom>
          <a:noFill/>
        </p:spPr>
        <p:txBody>
          <a:bodyPr wrap="square" rtlCol="0">
            <a:spAutoFit/>
          </a:bodyPr>
          <a:lstStyle/>
          <a:p>
            <a:r>
              <a:rPr lang="fr-FR" i="1" dirty="0"/>
              <a:t>Pour tous les individus i</a:t>
            </a:r>
          </a:p>
        </p:txBody>
      </p:sp>
      <p:sp>
        <p:nvSpPr>
          <p:cNvPr id="3" name="Espace réservé du numéro de diapositive 2">
            <a:extLst>
              <a:ext uri="{FF2B5EF4-FFF2-40B4-BE49-F238E27FC236}">
                <a16:creationId xmlns:a16="http://schemas.microsoft.com/office/drawing/2014/main" id="{0722F4F9-DD29-5682-E312-867FC02506B3}"/>
              </a:ext>
            </a:extLst>
          </p:cNvPr>
          <p:cNvSpPr>
            <a:spLocks noGrp="1"/>
          </p:cNvSpPr>
          <p:nvPr>
            <p:ph type="sldNum" sz="quarter" idx="12"/>
          </p:nvPr>
        </p:nvSpPr>
        <p:spPr/>
        <p:txBody>
          <a:bodyPr/>
          <a:lstStyle/>
          <a:p>
            <a:fld id="{04C8D40A-45DA-49FB-8D9A-B1F265F8EE6C}" type="slidenum">
              <a:rPr lang="fr-FR" smtClean="0"/>
              <a:t>53</a:t>
            </a:fld>
            <a:endParaRPr lang="fr-FR"/>
          </a:p>
        </p:txBody>
      </p:sp>
    </p:spTree>
    <p:extLst>
      <p:ext uri="{BB962C8B-B14F-4D97-AF65-F5344CB8AC3E}">
        <p14:creationId xmlns:p14="http://schemas.microsoft.com/office/powerpoint/2010/main" val="2444418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08" y="312235"/>
            <a:ext cx="3754904" cy="3271024"/>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1537" y="312235"/>
            <a:ext cx="4094179" cy="3566578"/>
          </a:xfrm>
          <a:prstGeom prst="rect">
            <a:avLst/>
          </a:prstGeom>
        </p:spPr>
      </p:pic>
      <p:sp>
        <p:nvSpPr>
          <p:cNvPr id="8" name="ZoneTexte 7"/>
          <p:cNvSpPr txBox="1"/>
          <p:nvPr/>
        </p:nvSpPr>
        <p:spPr>
          <a:xfrm>
            <a:off x="1293540" y="5969619"/>
            <a:ext cx="6831982" cy="369332"/>
          </a:xfrm>
          <a:prstGeom prst="rect">
            <a:avLst/>
          </a:prstGeom>
          <a:noFill/>
        </p:spPr>
        <p:txBody>
          <a:bodyPr wrap="square" rtlCol="0">
            <a:spAutoFit/>
          </a:bodyPr>
          <a:lstStyle/>
          <a:p>
            <a:r>
              <a:rPr lang="fr-FR" dirty="0"/>
              <a:t>Problème : le sexe est une variable </a:t>
            </a:r>
            <a:r>
              <a:rPr lang="fr-FR" b="1" u="sng" dirty="0"/>
              <a:t>catégorique</a:t>
            </a:r>
            <a:r>
              <a:rPr lang="fr-FR" dirty="0"/>
              <a:t> : que veut dire </a:t>
            </a:r>
            <a:r>
              <a:rPr lang="el-GR" dirty="0"/>
              <a:t>β</a:t>
            </a:r>
            <a:r>
              <a:rPr lang="fr-FR" dirty="0"/>
              <a:t> ?  </a:t>
            </a:r>
            <a:endParaRPr lang="fr-FR" b="1" u="sng" dirty="0"/>
          </a:p>
        </p:txBody>
      </p:sp>
      <p:sp>
        <p:nvSpPr>
          <p:cNvPr id="9" name="ZoneTexte 8"/>
          <p:cNvSpPr txBox="1"/>
          <p:nvPr/>
        </p:nvSpPr>
        <p:spPr>
          <a:xfrm>
            <a:off x="2790990" y="4848499"/>
            <a:ext cx="2981093" cy="646331"/>
          </a:xfrm>
          <a:prstGeom prst="rect">
            <a:avLst/>
          </a:prstGeom>
          <a:noFill/>
          <a:ln>
            <a:solidFill>
              <a:schemeClr val="tx1"/>
            </a:solidFill>
          </a:ln>
        </p:spPr>
        <p:txBody>
          <a:bodyPr wrap="square" rtlCol="0">
            <a:spAutoFit/>
          </a:bodyPr>
          <a:lstStyle/>
          <a:p>
            <a:pPr algn="ctr"/>
            <a:r>
              <a:rPr lang="fr-FR" dirty="0" err="1"/>
              <a:t>Longueur</a:t>
            </a:r>
            <a:r>
              <a:rPr lang="fr-FR" baseline="-25000" dirty="0" err="1"/>
              <a:t>i</a:t>
            </a:r>
            <a:r>
              <a:rPr lang="fr-FR" baseline="-25000" dirty="0"/>
              <a:t> </a:t>
            </a:r>
            <a:r>
              <a:rPr lang="fr-FR" dirty="0"/>
              <a:t>= </a:t>
            </a:r>
            <a:r>
              <a:rPr lang="el-GR" dirty="0"/>
              <a:t>α</a:t>
            </a:r>
            <a:r>
              <a:rPr lang="fr-FR" dirty="0"/>
              <a:t> + </a:t>
            </a:r>
            <a:r>
              <a:rPr lang="el-GR" dirty="0"/>
              <a:t>β</a:t>
            </a:r>
            <a:r>
              <a:rPr lang="fr-FR" dirty="0"/>
              <a:t> x </a:t>
            </a:r>
            <a:r>
              <a:rPr lang="fr-FR" dirty="0" err="1"/>
              <a:t>sexe</a:t>
            </a:r>
            <a:r>
              <a:rPr lang="fr-FR" baseline="-25000" dirty="0" err="1"/>
              <a:t>i</a:t>
            </a:r>
            <a:r>
              <a:rPr lang="fr-FR" baseline="-25000" dirty="0"/>
              <a:t> </a:t>
            </a:r>
            <a:r>
              <a:rPr lang="fr-FR" dirty="0"/>
              <a:t>+ </a:t>
            </a:r>
            <a:r>
              <a:rPr lang="el-GR" dirty="0"/>
              <a:t>ε</a:t>
            </a:r>
            <a:r>
              <a:rPr lang="fr-FR" baseline="-25000" dirty="0"/>
              <a:t>i</a:t>
            </a:r>
          </a:p>
          <a:p>
            <a:pPr algn="ctr"/>
            <a:r>
              <a:rPr lang="el-GR" dirty="0"/>
              <a:t>ε</a:t>
            </a:r>
            <a:r>
              <a:rPr lang="fr-FR" baseline="-25000" dirty="0"/>
              <a:t>i </a:t>
            </a:r>
            <a:r>
              <a:rPr lang="fr-FR" dirty="0"/>
              <a:t>~ N(0,</a:t>
            </a:r>
            <a:r>
              <a:rPr lang="el-GR" dirty="0"/>
              <a:t> σ</a:t>
            </a:r>
            <a:r>
              <a:rPr lang="fr-FR" dirty="0"/>
              <a:t>)</a:t>
            </a:r>
          </a:p>
        </p:txBody>
      </p:sp>
      <p:cxnSp>
        <p:nvCxnSpPr>
          <p:cNvPr id="3" name="Connecteur droit avec flèche 2"/>
          <p:cNvCxnSpPr/>
          <p:nvPr/>
        </p:nvCxnSpPr>
        <p:spPr>
          <a:xfrm>
            <a:off x="3882793" y="4336540"/>
            <a:ext cx="267629" cy="6036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H="1">
            <a:off x="4543899" y="4373710"/>
            <a:ext cx="165632" cy="5391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H="1">
            <a:off x="5521489" y="4453054"/>
            <a:ext cx="455565" cy="4711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2601950" y="4002799"/>
            <a:ext cx="1679586" cy="307777"/>
          </a:xfrm>
          <a:prstGeom prst="rect">
            <a:avLst/>
          </a:prstGeom>
          <a:noFill/>
        </p:spPr>
        <p:txBody>
          <a:bodyPr wrap="square" rtlCol="0">
            <a:spAutoFit/>
          </a:bodyPr>
          <a:lstStyle/>
          <a:p>
            <a:r>
              <a:rPr lang="fr-FR" sz="1400" dirty="0"/>
              <a:t>ordonnée à l’origine</a:t>
            </a:r>
          </a:p>
        </p:txBody>
      </p:sp>
      <p:sp>
        <p:nvSpPr>
          <p:cNvPr id="15" name="ZoneTexte 14"/>
          <p:cNvSpPr txBox="1"/>
          <p:nvPr/>
        </p:nvSpPr>
        <p:spPr>
          <a:xfrm>
            <a:off x="4297468" y="4046824"/>
            <a:ext cx="1679586" cy="307777"/>
          </a:xfrm>
          <a:prstGeom prst="rect">
            <a:avLst/>
          </a:prstGeom>
          <a:noFill/>
        </p:spPr>
        <p:txBody>
          <a:bodyPr wrap="square" rtlCol="0">
            <a:spAutoFit/>
          </a:bodyPr>
          <a:lstStyle/>
          <a:p>
            <a:r>
              <a:rPr lang="fr-FR" sz="1400" dirty="0"/>
              <a:t>effet du sexe</a:t>
            </a:r>
          </a:p>
        </p:txBody>
      </p:sp>
      <p:sp>
        <p:nvSpPr>
          <p:cNvPr id="16" name="ZoneTexte 15"/>
          <p:cNvSpPr txBox="1"/>
          <p:nvPr/>
        </p:nvSpPr>
        <p:spPr>
          <a:xfrm>
            <a:off x="5949219" y="4247626"/>
            <a:ext cx="1679586" cy="307777"/>
          </a:xfrm>
          <a:prstGeom prst="rect">
            <a:avLst/>
          </a:prstGeom>
          <a:noFill/>
        </p:spPr>
        <p:txBody>
          <a:bodyPr wrap="square" rtlCol="0">
            <a:spAutoFit/>
          </a:bodyPr>
          <a:lstStyle/>
          <a:p>
            <a:r>
              <a:rPr lang="fr-FR" sz="1400" dirty="0"/>
              <a:t>résidu</a:t>
            </a:r>
          </a:p>
        </p:txBody>
      </p:sp>
      <p:sp>
        <p:nvSpPr>
          <p:cNvPr id="2" name="Espace réservé du numéro de diapositive 1">
            <a:extLst>
              <a:ext uri="{FF2B5EF4-FFF2-40B4-BE49-F238E27FC236}">
                <a16:creationId xmlns:a16="http://schemas.microsoft.com/office/drawing/2014/main" id="{D0819A40-022E-16C7-32D2-6AFA471CDA39}"/>
              </a:ext>
            </a:extLst>
          </p:cNvPr>
          <p:cNvSpPr>
            <a:spLocks noGrp="1"/>
          </p:cNvSpPr>
          <p:nvPr>
            <p:ph type="sldNum" sz="quarter" idx="12"/>
          </p:nvPr>
        </p:nvSpPr>
        <p:spPr/>
        <p:txBody>
          <a:bodyPr/>
          <a:lstStyle/>
          <a:p>
            <a:fld id="{04C8D40A-45DA-49FB-8D9A-B1F265F8EE6C}" type="slidenum">
              <a:rPr lang="fr-FR" smtClean="0"/>
              <a:t>54</a:t>
            </a:fld>
            <a:endParaRPr lang="fr-FR"/>
          </a:p>
        </p:txBody>
      </p:sp>
    </p:spTree>
    <p:extLst>
      <p:ext uri="{BB962C8B-B14F-4D97-AF65-F5344CB8AC3E}">
        <p14:creationId xmlns:p14="http://schemas.microsoft.com/office/powerpoint/2010/main" val="233889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293540" y="5969619"/>
            <a:ext cx="6831982" cy="369332"/>
          </a:xfrm>
          <a:prstGeom prst="rect">
            <a:avLst/>
          </a:prstGeom>
          <a:noFill/>
        </p:spPr>
        <p:txBody>
          <a:bodyPr wrap="square" rtlCol="0">
            <a:spAutoFit/>
          </a:bodyPr>
          <a:lstStyle/>
          <a:p>
            <a:r>
              <a:rPr lang="fr-FR" dirty="0"/>
              <a:t>Problème : le sexe est une variable </a:t>
            </a:r>
            <a:r>
              <a:rPr lang="fr-FR" b="1" u="sng" dirty="0"/>
              <a:t>catégorique</a:t>
            </a:r>
            <a:r>
              <a:rPr lang="fr-FR" dirty="0"/>
              <a:t> : que veut dire </a:t>
            </a:r>
            <a:r>
              <a:rPr lang="el-GR" dirty="0"/>
              <a:t>β</a:t>
            </a:r>
            <a:r>
              <a:rPr lang="fr-FR" dirty="0"/>
              <a:t> ?  </a:t>
            </a:r>
            <a:endParaRPr lang="fr-FR" b="1" u="sng" dirty="0"/>
          </a:p>
        </p:txBody>
      </p:sp>
      <p:sp>
        <p:nvSpPr>
          <p:cNvPr id="9" name="ZoneTexte 8"/>
          <p:cNvSpPr txBox="1"/>
          <p:nvPr/>
        </p:nvSpPr>
        <p:spPr>
          <a:xfrm>
            <a:off x="2790990" y="4848499"/>
            <a:ext cx="2981093" cy="646331"/>
          </a:xfrm>
          <a:prstGeom prst="rect">
            <a:avLst/>
          </a:prstGeom>
          <a:noFill/>
          <a:ln>
            <a:solidFill>
              <a:schemeClr val="tx1"/>
            </a:solidFill>
          </a:ln>
        </p:spPr>
        <p:txBody>
          <a:bodyPr wrap="square" rtlCol="0">
            <a:spAutoFit/>
          </a:bodyPr>
          <a:lstStyle/>
          <a:p>
            <a:pPr algn="ctr"/>
            <a:r>
              <a:rPr lang="fr-FR" dirty="0" err="1"/>
              <a:t>Longueur</a:t>
            </a:r>
            <a:r>
              <a:rPr lang="fr-FR" baseline="-25000" dirty="0" err="1"/>
              <a:t>i</a:t>
            </a:r>
            <a:r>
              <a:rPr lang="fr-FR" baseline="-25000" dirty="0"/>
              <a:t> </a:t>
            </a:r>
            <a:r>
              <a:rPr lang="fr-FR" dirty="0"/>
              <a:t>= </a:t>
            </a:r>
            <a:r>
              <a:rPr lang="el-GR" dirty="0"/>
              <a:t>α</a:t>
            </a:r>
            <a:r>
              <a:rPr lang="fr-FR" dirty="0"/>
              <a:t> + </a:t>
            </a:r>
            <a:r>
              <a:rPr lang="el-GR" dirty="0"/>
              <a:t>β</a:t>
            </a:r>
            <a:r>
              <a:rPr lang="fr-FR" dirty="0"/>
              <a:t> x </a:t>
            </a:r>
            <a:r>
              <a:rPr lang="fr-FR" dirty="0" err="1"/>
              <a:t>sexe</a:t>
            </a:r>
            <a:r>
              <a:rPr lang="fr-FR" baseline="-25000" dirty="0" err="1"/>
              <a:t>i</a:t>
            </a:r>
            <a:r>
              <a:rPr lang="fr-FR" baseline="-25000" dirty="0"/>
              <a:t> </a:t>
            </a:r>
            <a:r>
              <a:rPr lang="fr-FR" dirty="0"/>
              <a:t>+ </a:t>
            </a:r>
            <a:r>
              <a:rPr lang="el-GR" dirty="0"/>
              <a:t>ε</a:t>
            </a:r>
            <a:r>
              <a:rPr lang="fr-FR" baseline="-25000" dirty="0"/>
              <a:t>i</a:t>
            </a:r>
          </a:p>
          <a:p>
            <a:pPr algn="ctr"/>
            <a:r>
              <a:rPr lang="el-GR" dirty="0"/>
              <a:t>ε</a:t>
            </a:r>
            <a:r>
              <a:rPr lang="fr-FR" baseline="-25000" dirty="0"/>
              <a:t>i </a:t>
            </a:r>
            <a:r>
              <a:rPr lang="fr-FR" dirty="0"/>
              <a:t>~ N(0,</a:t>
            </a:r>
            <a:r>
              <a:rPr lang="el-GR" dirty="0"/>
              <a:t> σ</a:t>
            </a:r>
            <a:r>
              <a:rPr lang="fr-FR" dirty="0"/>
              <a:t>)</a:t>
            </a:r>
          </a:p>
        </p:txBody>
      </p:sp>
      <p:sp>
        <p:nvSpPr>
          <p:cNvPr id="2" name="ZoneTexte 1"/>
          <p:cNvSpPr txBox="1"/>
          <p:nvPr/>
        </p:nvSpPr>
        <p:spPr>
          <a:xfrm>
            <a:off x="929268" y="579863"/>
            <a:ext cx="2282283" cy="646331"/>
          </a:xfrm>
          <a:prstGeom prst="rect">
            <a:avLst/>
          </a:prstGeom>
          <a:noFill/>
        </p:spPr>
        <p:txBody>
          <a:bodyPr wrap="square" rtlCol="0">
            <a:spAutoFit/>
          </a:bodyPr>
          <a:lstStyle/>
          <a:p>
            <a:r>
              <a:rPr lang="fr-FR" dirty="0"/>
              <a:t>Sexe ♀ = 0</a:t>
            </a:r>
          </a:p>
          <a:p>
            <a:r>
              <a:rPr lang="fr-FR" dirty="0"/>
              <a:t>Sexe ♂ = 1</a:t>
            </a:r>
          </a:p>
        </p:txBody>
      </p:sp>
      <p:sp>
        <p:nvSpPr>
          <p:cNvPr id="13" name="ZoneTexte 12"/>
          <p:cNvSpPr txBox="1"/>
          <p:nvPr/>
        </p:nvSpPr>
        <p:spPr>
          <a:xfrm>
            <a:off x="4345259" y="564995"/>
            <a:ext cx="2282283" cy="646331"/>
          </a:xfrm>
          <a:prstGeom prst="rect">
            <a:avLst/>
          </a:prstGeom>
          <a:noFill/>
        </p:spPr>
        <p:txBody>
          <a:bodyPr wrap="square" rtlCol="0">
            <a:spAutoFit/>
          </a:bodyPr>
          <a:lstStyle/>
          <a:p>
            <a:r>
              <a:rPr lang="fr-FR" dirty="0" err="1"/>
              <a:t>Longueur</a:t>
            </a:r>
            <a:r>
              <a:rPr lang="fr-FR" baseline="-25000" dirty="0" err="1"/>
              <a:t>i</a:t>
            </a:r>
            <a:r>
              <a:rPr lang="fr-FR" dirty="0"/>
              <a:t> = </a:t>
            </a:r>
            <a:r>
              <a:rPr lang="el-GR" dirty="0"/>
              <a:t>α</a:t>
            </a:r>
            <a:r>
              <a:rPr lang="fr-FR" dirty="0"/>
              <a:t> + </a:t>
            </a:r>
            <a:r>
              <a:rPr lang="el-GR" dirty="0"/>
              <a:t>ε</a:t>
            </a:r>
            <a:r>
              <a:rPr lang="fr-FR" baseline="-25000" dirty="0"/>
              <a:t>i</a:t>
            </a:r>
            <a:endParaRPr lang="fr-FR" dirty="0"/>
          </a:p>
          <a:p>
            <a:r>
              <a:rPr lang="fr-FR" dirty="0" err="1"/>
              <a:t>Longueur</a:t>
            </a:r>
            <a:r>
              <a:rPr lang="fr-FR" baseline="-25000" dirty="0" err="1"/>
              <a:t>i</a:t>
            </a:r>
            <a:r>
              <a:rPr lang="fr-FR" baseline="-25000" dirty="0"/>
              <a:t> </a:t>
            </a:r>
            <a:r>
              <a:rPr lang="fr-FR" dirty="0"/>
              <a:t>= </a:t>
            </a:r>
            <a:r>
              <a:rPr lang="el-GR" dirty="0"/>
              <a:t>α</a:t>
            </a:r>
            <a:r>
              <a:rPr lang="fr-FR" dirty="0"/>
              <a:t> +</a:t>
            </a:r>
            <a:r>
              <a:rPr lang="el-GR" dirty="0"/>
              <a:t> β</a:t>
            </a:r>
            <a:r>
              <a:rPr lang="fr-FR" dirty="0"/>
              <a:t> + </a:t>
            </a:r>
            <a:r>
              <a:rPr lang="el-GR" dirty="0"/>
              <a:t>ε</a:t>
            </a:r>
            <a:r>
              <a:rPr lang="fr-FR" baseline="-25000" dirty="0"/>
              <a:t>i</a:t>
            </a:r>
            <a:endParaRPr lang="fr-FR" dirty="0"/>
          </a:p>
        </p:txBody>
      </p:sp>
      <p:cxnSp>
        <p:nvCxnSpPr>
          <p:cNvPr id="7" name="Connecteur droit avec flèche 6"/>
          <p:cNvCxnSpPr/>
          <p:nvPr/>
        </p:nvCxnSpPr>
        <p:spPr>
          <a:xfrm flipV="1">
            <a:off x="2364059" y="758283"/>
            <a:ext cx="183623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flipV="1">
            <a:off x="2364059" y="1044497"/>
            <a:ext cx="183623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929268" y="1820926"/>
            <a:ext cx="6460273" cy="369332"/>
          </a:xfrm>
          <a:prstGeom prst="rect">
            <a:avLst/>
          </a:prstGeom>
          <a:noFill/>
        </p:spPr>
        <p:txBody>
          <a:bodyPr wrap="square" rtlCol="0">
            <a:spAutoFit/>
          </a:bodyPr>
          <a:lstStyle/>
          <a:p>
            <a:r>
              <a:rPr lang="fr-FR" dirty="0"/>
              <a:t>Notre </a:t>
            </a:r>
            <a:r>
              <a:rPr lang="fr-FR" b="1" dirty="0"/>
              <a:t>variable catégorique </a:t>
            </a:r>
            <a:r>
              <a:rPr lang="fr-FR" dirty="0"/>
              <a:t>« sexe » devient une </a:t>
            </a:r>
            <a:r>
              <a:rPr lang="fr-FR" b="1" dirty="0"/>
              <a:t>variable binaire</a:t>
            </a:r>
          </a:p>
        </p:txBody>
      </p:sp>
      <p:cxnSp>
        <p:nvCxnSpPr>
          <p:cNvPr id="19" name="Connecteur droit avec flèche 18"/>
          <p:cNvCxnSpPr>
            <a:stCxn id="11" idx="2"/>
          </p:cNvCxnSpPr>
          <p:nvPr/>
        </p:nvCxnSpPr>
        <p:spPr>
          <a:xfrm flipH="1">
            <a:off x="4159404" y="2190258"/>
            <a:ext cx="1" cy="6941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1115122" y="2926611"/>
            <a:ext cx="6460273" cy="923330"/>
          </a:xfrm>
          <a:prstGeom prst="rect">
            <a:avLst/>
          </a:prstGeom>
          <a:noFill/>
        </p:spPr>
        <p:txBody>
          <a:bodyPr wrap="square" rtlCol="0">
            <a:spAutoFit/>
          </a:bodyPr>
          <a:lstStyle/>
          <a:p>
            <a:pPr algn="just"/>
            <a:r>
              <a:rPr lang="fr-FR" dirty="0"/>
              <a:t>On peut quantifier </a:t>
            </a:r>
            <a:r>
              <a:rPr lang="el-GR" dirty="0"/>
              <a:t>β</a:t>
            </a:r>
            <a:r>
              <a:rPr lang="fr-FR" dirty="0"/>
              <a:t> de la même manière que pour une variable quantitative,  avec la </a:t>
            </a:r>
            <a:r>
              <a:rPr lang="fr-FR" b="1" u="sng" dirty="0"/>
              <a:t>méthode des moindres carrés </a:t>
            </a:r>
            <a:r>
              <a:rPr lang="fr-FR" dirty="0"/>
              <a:t>– sauf que cette fois, il n’y a que deux valeurs possibles.</a:t>
            </a:r>
            <a:endParaRPr lang="fr-FR" b="1" dirty="0"/>
          </a:p>
        </p:txBody>
      </p:sp>
      <p:sp>
        <p:nvSpPr>
          <p:cNvPr id="3" name="Espace réservé du numéro de diapositive 2">
            <a:extLst>
              <a:ext uri="{FF2B5EF4-FFF2-40B4-BE49-F238E27FC236}">
                <a16:creationId xmlns:a16="http://schemas.microsoft.com/office/drawing/2014/main" id="{0E20B118-0E3F-FB73-14AC-818E9050699C}"/>
              </a:ext>
            </a:extLst>
          </p:cNvPr>
          <p:cNvSpPr>
            <a:spLocks noGrp="1"/>
          </p:cNvSpPr>
          <p:nvPr>
            <p:ph type="sldNum" sz="quarter" idx="12"/>
          </p:nvPr>
        </p:nvSpPr>
        <p:spPr/>
        <p:txBody>
          <a:bodyPr/>
          <a:lstStyle/>
          <a:p>
            <a:fld id="{04C8D40A-45DA-49FB-8D9A-B1F265F8EE6C}" type="slidenum">
              <a:rPr lang="fr-FR" smtClean="0"/>
              <a:t>55</a:t>
            </a:fld>
            <a:endParaRPr lang="fr-FR"/>
          </a:p>
        </p:txBody>
      </p:sp>
    </p:spTree>
    <p:extLst>
      <p:ext uri="{BB962C8B-B14F-4D97-AF65-F5344CB8AC3E}">
        <p14:creationId xmlns:p14="http://schemas.microsoft.com/office/powerpoint/2010/main" val="754531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24711" y="894065"/>
                <a:ext cx="3154261" cy="74809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i="1" smtClean="0">
                          <a:solidFill>
                            <a:prstClr val="black"/>
                          </a:solidFill>
                          <a:latin typeface="Cambria Math"/>
                        </a:rPr>
                        <m:t>β</m:t>
                      </m:r>
                      <m:r>
                        <a:rPr lang="fr-FR" i="1">
                          <a:solidFill>
                            <a:prstClr val="black"/>
                          </a:solidFill>
                          <a:latin typeface="Cambria Math"/>
                          <a:ea typeface="Cambria Math"/>
                        </a:rPr>
                        <m:t>=</m:t>
                      </m:r>
                      <m:f>
                        <m:fPr>
                          <m:ctrlPr>
                            <a:rPr lang="fr-FR" i="1">
                              <a:solidFill>
                                <a:prstClr val="black"/>
                              </a:solidFill>
                              <a:latin typeface="Cambria Math" panose="02040503050406030204" pitchFamily="18" charset="0"/>
                            </a:rPr>
                          </m:ctrlPr>
                        </m:fPr>
                        <m:num>
                          <m:nary>
                            <m:naryPr>
                              <m:chr m:val="∑"/>
                              <m:ctrlPr>
                                <a:rPr lang="fr-FR" i="1">
                                  <a:solidFill>
                                    <a:prstClr val="black"/>
                                  </a:solidFill>
                                  <a:latin typeface="Cambria Math" panose="02040503050406030204" pitchFamily="18" charset="0"/>
                                </a:rPr>
                              </m:ctrlPr>
                            </m:naryPr>
                            <m:sub>
                              <m:r>
                                <m:rPr>
                                  <m:brk m:alnAt="23"/>
                                </m:rPr>
                                <a:rPr lang="fr-FR" i="1">
                                  <a:solidFill>
                                    <a:prstClr val="black"/>
                                  </a:solidFill>
                                  <a:latin typeface="Cambria Math"/>
                                </a:rPr>
                                <m:t>𝑖</m:t>
                              </m:r>
                              <m:r>
                                <a:rPr lang="fr-FR" i="1">
                                  <a:solidFill>
                                    <a:prstClr val="black"/>
                                  </a:solidFill>
                                  <a:latin typeface="Cambria Math"/>
                                </a:rPr>
                                <m:t>=1</m:t>
                              </m:r>
                            </m:sub>
                            <m:sup>
                              <m:r>
                                <a:rPr lang="fr-FR" i="1">
                                  <a:solidFill>
                                    <a:prstClr val="black"/>
                                  </a:solidFill>
                                  <a:latin typeface="Cambria Math"/>
                                </a:rPr>
                                <m:t>𝑁</m:t>
                              </m:r>
                            </m:sup>
                            <m:e>
                              <m:d>
                                <m:dPr>
                                  <m:ctrlPr>
                                    <a:rPr lang="fr-FR" i="1">
                                      <a:solidFill>
                                        <a:prstClr val="black"/>
                                      </a:solidFill>
                                      <a:latin typeface="Cambria Math" panose="02040503050406030204" pitchFamily="18" charset="0"/>
                                    </a:rPr>
                                  </m:ctrlPr>
                                </m:dPr>
                                <m:e>
                                  <m:sSub>
                                    <m:sSubPr>
                                      <m:ctrlPr>
                                        <a:rPr lang="fr-FR" i="1">
                                          <a:solidFill>
                                            <a:prstClr val="black"/>
                                          </a:solidFill>
                                          <a:latin typeface="Cambria Math" panose="02040503050406030204" pitchFamily="18" charset="0"/>
                                        </a:rPr>
                                      </m:ctrlPr>
                                    </m:sSubPr>
                                    <m:e>
                                      <m:r>
                                        <a:rPr lang="fr-FR" b="0" i="1" smtClean="0">
                                          <a:solidFill>
                                            <a:prstClr val="black"/>
                                          </a:solidFill>
                                          <a:latin typeface="Cambria Math" panose="02040503050406030204" pitchFamily="18" charset="0"/>
                                        </a:rPr>
                                        <m:t>𝑥</m:t>
                                      </m:r>
                                    </m:e>
                                    <m:sub>
                                      <m:r>
                                        <a:rPr lang="fr-FR" i="1">
                                          <a:solidFill>
                                            <a:prstClr val="black"/>
                                          </a:solidFill>
                                          <a:latin typeface="Cambria Math"/>
                                        </a:rPr>
                                        <m:t>𝑖</m:t>
                                      </m:r>
                                    </m:sub>
                                  </m:sSub>
                                  <m:r>
                                    <a:rPr lang="fr-FR" i="1">
                                      <a:solidFill>
                                        <a:prstClr val="black"/>
                                      </a:solidFill>
                                      <a:latin typeface="Cambria Math"/>
                                    </a:rPr>
                                    <m:t>−</m:t>
                                  </m:r>
                                  <m:acc>
                                    <m:accPr>
                                      <m:chr m:val="̅"/>
                                      <m:ctrlPr>
                                        <a:rPr lang="fr-FR" i="1">
                                          <a:solidFill>
                                            <a:prstClr val="black"/>
                                          </a:solidFill>
                                          <a:latin typeface="Cambria Math" panose="02040503050406030204" pitchFamily="18" charset="0"/>
                                        </a:rPr>
                                      </m:ctrlPr>
                                    </m:accPr>
                                    <m:e>
                                      <m:r>
                                        <a:rPr lang="fr-FR" b="0" i="1" smtClean="0">
                                          <a:solidFill>
                                            <a:prstClr val="black"/>
                                          </a:solidFill>
                                          <a:latin typeface="Cambria Math" panose="02040503050406030204" pitchFamily="18" charset="0"/>
                                        </a:rPr>
                                        <m:t>𝑥</m:t>
                                      </m:r>
                                    </m:e>
                                  </m:acc>
                                </m:e>
                              </m:d>
                              <m:d>
                                <m:dPr>
                                  <m:ctrlPr>
                                    <a:rPr lang="fr-FR" i="1">
                                      <a:solidFill>
                                        <a:prstClr val="black"/>
                                      </a:solidFill>
                                      <a:latin typeface="Cambria Math" panose="02040503050406030204" pitchFamily="18" charset="0"/>
                                    </a:rPr>
                                  </m:ctrlPr>
                                </m:dPr>
                                <m:e>
                                  <m:sSub>
                                    <m:sSubPr>
                                      <m:ctrlPr>
                                        <a:rPr lang="fr-FR" i="1">
                                          <a:solidFill>
                                            <a:prstClr val="black"/>
                                          </a:solidFill>
                                          <a:latin typeface="Cambria Math" panose="02040503050406030204" pitchFamily="18" charset="0"/>
                                        </a:rPr>
                                      </m:ctrlPr>
                                    </m:sSubPr>
                                    <m:e>
                                      <m:r>
                                        <a:rPr lang="fr-FR" b="0" i="1" smtClean="0">
                                          <a:solidFill>
                                            <a:prstClr val="black"/>
                                          </a:solidFill>
                                          <a:latin typeface="Cambria Math" panose="02040503050406030204" pitchFamily="18" charset="0"/>
                                        </a:rPr>
                                        <m:t>𝑦</m:t>
                                      </m:r>
                                    </m:e>
                                    <m:sub>
                                      <m:r>
                                        <a:rPr lang="fr-FR" i="1">
                                          <a:solidFill>
                                            <a:prstClr val="black"/>
                                          </a:solidFill>
                                          <a:latin typeface="Cambria Math"/>
                                        </a:rPr>
                                        <m:t>𝑖</m:t>
                                      </m:r>
                                    </m:sub>
                                  </m:sSub>
                                  <m:r>
                                    <a:rPr lang="fr-FR" i="1">
                                      <a:solidFill>
                                        <a:prstClr val="black"/>
                                      </a:solidFill>
                                      <a:latin typeface="Cambria Math"/>
                                    </a:rPr>
                                    <m:t>−</m:t>
                                  </m:r>
                                  <m:acc>
                                    <m:accPr>
                                      <m:chr m:val="̅"/>
                                      <m:ctrlPr>
                                        <a:rPr lang="fr-FR" i="1">
                                          <a:solidFill>
                                            <a:prstClr val="black"/>
                                          </a:solidFill>
                                          <a:latin typeface="Cambria Math" panose="02040503050406030204" pitchFamily="18" charset="0"/>
                                        </a:rPr>
                                      </m:ctrlPr>
                                    </m:accPr>
                                    <m:e>
                                      <m:r>
                                        <a:rPr lang="fr-FR" b="0" i="1" smtClean="0">
                                          <a:solidFill>
                                            <a:prstClr val="black"/>
                                          </a:solidFill>
                                          <a:latin typeface="Cambria Math" panose="02040503050406030204" pitchFamily="18" charset="0"/>
                                        </a:rPr>
                                        <m:t>𝑦</m:t>
                                      </m:r>
                                    </m:e>
                                  </m:acc>
                                </m:e>
                              </m:d>
                            </m:e>
                          </m:nary>
                        </m:num>
                        <m:den>
                          <m:nary>
                            <m:naryPr>
                              <m:chr m:val="∑"/>
                              <m:ctrlPr>
                                <a:rPr lang="fr-FR" i="1">
                                  <a:solidFill>
                                    <a:prstClr val="black"/>
                                  </a:solidFill>
                                  <a:latin typeface="Cambria Math" panose="02040503050406030204" pitchFamily="18" charset="0"/>
                                </a:rPr>
                              </m:ctrlPr>
                            </m:naryPr>
                            <m:sub>
                              <m:r>
                                <m:rPr>
                                  <m:brk m:alnAt="23"/>
                                </m:rPr>
                                <a:rPr lang="fr-FR" i="1">
                                  <a:solidFill>
                                    <a:prstClr val="black"/>
                                  </a:solidFill>
                                  <a:latin typeface="Cambria Math"/>
                                </a:rPr>
                                <m:t>𝑖</m:t>
                              </m:r>
                              <m:r>
                                <a:rPr lang="fr-FR" i="1">
                                  <a:solidFill>
                                    <a:prstClr val="black"/>
                                  </a:solidFill>
                                  <a:latin typeface="Cambria Math"/>
                                </a:rPr>
                                <m:t>=1</m:t>
                              </m:r>
                            </m:sub>
                            <m:sup>
                              <m:r>
                                <a:rPr lang="fr-FR" i="1">
                                  <a:solidFill>
                                    <a:prstClr val="black"/>
                                  </a:solidFill>
                                  <a:latin typeface="Cambria Math"/>
                                </a:rPr>
                                <m:t>𝑁</m:t>
                              </m:r>
                            </m:sup>
                            <m:e>
                              <m:sSup>
                                <m:sSupPr>
                                  <m:ctrlPr>
                                    <a:rPr lang="fr-FR" i="1">
                                      <a:solidFill>
                                        <a:prstClr val="black"/>
                                      </a:solidFill>
                                      <a:latin typeface="Cambria Math" panose="02040503050406030204" pitchFamily="18" charset="0"/>
                                    </a:rPr>
                                  </m:ctrlPr>
                                </m:sSupPr>
                                <m:e>
                                  <m:d>
                                    <m:dPr>
                                      <m:ctrlPr>
                                        <a:rPr lang="fr-FR" i="1">
                                          <a:solidFill>
                                            <a:prstClr val="black"/>
                                          </a:solidFill>
                                          <a:latin typeface="Cambria Math" panose="02040503050406030204" pitchFamily="18" charset="0"/>
                                        </a:rPr>
                                      </m:ctrlPr>
                                    </m:dPr>
                                    <m:e>
                                      <m:sSub>
                                        <m:sSubPr>
                                          <m:ctrlPr>
                                            <a:rPr lang="fr-FR" i="1">
                                              <a:solidFill>
                                                <a:prstClr val="black"/>
                                              </a:solidFill>
                                              <a:latin typeface="Cambria Math" panose="02040503050406030204" pitchFamily="18" charset="0"/>
                                            </a:rPr>
                                          </m:ctrlPr>
                                        </m:sSubPr>
                                        <m:e>
                                          <m:r>
                                            <a:rPr lang="fr-FR" b="0" i="1" smtClean="0">
                                              <a:solidFill>
                                                <a:prstClr val="black"/>
                                              </a:solidFill>
                                              <a:latin typeface="Cambria Math" panose="02040503050406030204" pitchFamily="18" charset="0"/>
                                            </a:rPr>
                                            <m:t>𝑥</m:t>
                                          </m:r>
                                        </m:e>
                                        <m:sub>
                                          <m:r>
                                            <a:rPr lang="fr-FR" i="1">
                                              <a:solidFill>
                                                <a:prstClr val="black"/>
                                              </a:solidFill>
                                              <a:latin typeface="Cambria Math"/>
                                            </a:rPr>
                                            <m:t>𝑖</m:t>
                                          </m:r>
                                        </m:sub>
                                      </m:sSub>
                                      <m:r>
                                        <a:rPr lang="fr-FR" i="1">
                                          <a:solidFill>
                                            <a:prstClr val="black"/>
                                          </a:solidFill>
                                          <a:latin typeface="Cambria Math"/>
                                        </a:rPr>
                                        <m:t>−</m:t>
                                      </m:r>
                                      <m:acc>
                                        <m:accPr>
                                          <m:chr m:val="̅"/>
                                          <m:ctrlPr>
                                            <a:rPr lang="fr-FR" i="1">
                                              <a:solidFill>
                                                <a:prstClr val="black"/>
                                              </a:solidFill>
                                              <a:latin typeface="Cambria Math" panose="02040503050406030204" pitchFamily="18" charset="0"/>
                                            </a:rPr>
                                          </m:ctrlPr>
                                        </m:accPr>
                                        <m:e>
                                          <m:r>
                                            <a:rPr lang="fr-FR" b="0" i="1" smtClean="0">
                                              <a:solidFill>
                                                <a:prstClr val="black"/>
                                              </a:solidFill>
                                              <a:latin typeface="Cambria Math" panose="02040503050406030204" pitchFamily="18" charset="0"/>
                                            </a:rPr>
                                            <m:t>𝑥</m:t>
                                          </m:r>
                                        </m:e>
                                      </m:acc>
                                    </m:e>
                                  </m:d>
                                </m:e>
                                <m:sup>
                                  <m:r>
                                    <a:rPr lang="fr-FR" i="1">
                                      <a:solidFill>
                                        <a:prstClr val="black"/>
                                      </a:solidFill>
                                      <a:latin typeface="Cambria Math"/>
                                    </a:rPr>
                                    <m:t>2</m:t>
                                  </m:r>
                                </m:sup>
                              </m:sSup>
                            </m:e>
                          </m:nary>
                        </m:den>
                      </m:f>
                    </m:oMath>
                  </m:oMathPara>
                </a14:m>
                <a:endParaRPr lang="fr-FR" dirty="0">
                  <a:solidFill>
                    <a:prstClr val="black"/>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524711" y="894065"/>
                <a:ext cx="3154261" cy="748090"/>
              </a:xfrm>
              <a:prstGeom prst="rect">
                <a:avLst/>
              </a:prstGeom>
              <a:blipFill rotWithShape="0">
                <a:blip r:embed="rId2"/>
                <a:stretch>
                  <a:fillRect/>
                </a:stretch>
              </a:blipFill>
              <a:ln>
                <a:noFill/>
              </a:ln>
            </p:spPr>
            <p:txBody>
              <a:bodyPr/>
              <a:lstStyle/>
              <a:p>
                <a:r>
                  <a:rPr lang="fr-FR">
                    <a:noFill/>
                  </a:rPr>
                  <a:t> </a:t>
                </a:r>
              </a:p>
            </p:txBody>
          </p:sp>
        </mc:Fallback>
      </mc:AlternateContent>
      <p:sp>
        <p:nvSpPr>
          <p:cNvPr id="5" name="ZoneTexte 4"/>
          <p:cNvSpPr txBox="1"/>
          <p:nvPr/>
        </p:nvSpPr>
        <p:spPr>
          <a:xfrm>
            <a:off x="2193074" y="4848499"/>
            <a:ext cx="3579010" cy="646331"/>
          </a:xfrm>
          <a:prstGeom prst="rect">
            <a:avLst/>
          </a:prstGeom>
          <a:noFill/>
          <a:ln>
            <a:solidFill>
              <a:schemeClr val="tx1"/>
            </a:solidFill>
          </a:ln>
        </p:spPr>
        <p:txBody>
          <a:bodyPr wrap="square" rtlCol="0">
            <a:spAutoFit/>
          </a:bodyPr>
          <a:lstStyle/>
          <a:p>
            <a:pPr algn="ctr"/>
            <a:r>
              <a:rPr lang="fr-FR" dirty="0" err="1"/>
              <a:t>Longueur</a:t>
            </a:r>
            <a:r>
              <a:rPr lang="fr-FR" baseline="-25000" dirty="0" err="1"/>
              <a:t>i</a:t>
            </a:r>
            <a:r>
              <a:rPr lang="fr-FR" baseline="-25000" dirty="0"/>
              <a:t> </a:t>
            </a:r>
            <a:r>
              <a:rPr lang="fr-FR" dirty="0"/>
              <a:t>= 149,9 – 13,2 x </a:t>
            </a:r>
            <a:r>
              <a:rPr lang="fr-FR" dirty="0" err="1"/>
              <a:t>sexe</a:t>
            </a:r>
            <a:r>
              <a:rPr lang="fr-FR" baseline="-25000" dirty="0" err="1"/>
              <a:t>i</a:t>
            </a:r>
            <a:r>
              <a:rPr lang="fr-FR" baseline="-25000" dirty="0"/>
              <a:t> </a:t>
            </a:r>
            <a:r>
              <a:rPr lang="fr-FR" dirty="0"/>
              <a:t>+ </a:t>
            </a:r>
            <a:r>
              <a:rPr lang="el-GR" dirty="0"/>
              <a:t>ε</a:t>
            </a:r>
            <a:r>
              <a:rPr lang="fr-FR" baseline="-25000" dirty="0"/>
              <a:t>i</a:t>
            </a:r>
          </a:p>
          <a:p>
            <a:pPr algn="ctr"/>
            <a:r>
              <a:rPr lang="el-GR" dirty="0"/>
              <a:t>ε</a:t>
            </a:r>
            <a:r>
              <a:rPr lang="fr-FR" baseline="-25000" dirty="0"/>
              <a:t>i </a:t>
            </a:r>
            <a:r>
              <a:rPr lang="fr-FR" dirty="0"/>
              <a:t>~ N(0,</a:t>
            </a:r>
            <a:r>
              <a:rPr lang="el-GR" dirty="0"/>
              <a:t> σ</a:t>
            </a:r>
            <a:r>
              <a:rPr lang="fr-FR" dirty="0"/>
              <a:t>)</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1537" y="312235"/>
            <a:ext cx="4094179" cy="3566578"/>
          </a:xfrm>
          <a:prstGeom prst="rect">
            <a:avLst/>
          </a:prstGeom>
        </p:spPr>
      </p:pic>
      <p:cxnSp>
        <p:nvCxnSpPr>
          <p:cNvPr id="8" name="Connecteur droit avec flèche 7"/>
          <p:cNvCxnSpPr/>
          <p:nvPr/>
        </p:nvCxnSpPr>
        <p:spPr>
          <a:xfrm>
            <a:off x="2096428" y="531558"/>
            <a:ext cx="0" cy="448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ZoneTexte 9"/>
              <p:cNvSpPr txBox="1"/>
              <p:nvPr/>
            </p:nvSpPr>
            <p:spPr>
              <a:xfrm>
                <a:off x="524711" y="1957024"/>
                <a:ext cx="9174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i="1" smtClean="0">
                              <a:latin typeface="Cambria Math" panose="02040503050406030204" pitchFamily="18" charset="0"/>
                            </a:rPr>
                          </m:ctrlPr>
                        </m:accPr>
                        <m:e>
                          <m:r>
                            <a:rPr lang="fr-FR" b="0" i="1" smtClean="0">
                              <a:latin typeface="Cambria Math" panose="02040503050406030204" pitchFamily="18" charset="0"/>
                            </a:rPr>
                            <m:t>𝑥</m:t>
                          </m:r>
                        </m:e>
                      </m:acc>
                      <m:r>
                        <a:rPr lang="fr-FR" b="0" i="1" smtClean="0">
                          <a:latin typeface="Cambria Math" panose="02040503050406030204" pitchFamily="18" charset="0"/>
                        </a:rPr>
                        <m:t>=0,58</m:t>
                      </m:r>
                    </m:oMath>
                  </m:oMathPara>
                </a14:m>
                <a:endParaRPr lang="fr-FR" dirty="0"/>
              </a:p>
            </p:txBody>
          </p:sp>
        </mc:Choice>
        <mc:Fallback xmlns="">
          <p:sp>
            <p:nvSpPr>
              <p:cNvPr id="10" name="ZoneTexte 9"/>
              <p:cNvSpPr txBox="1">
                <a:spLocks noRot="1" noChangeAspect="1" noMove="1" noResize="1" noEditPoints="1" noAdjustHandles="1" noChangeArrowheads="1" noChangeShapeType="1" noTextEdit="1"/>
              </p:cNvSpPr>
              <p:nvPr/>
            </p:nvSpPr>
            <p:spPr>
              <a:xfrm>
                <a:off x="524711" y="1957024"/>
                <a:ext cx="917495" cy="276999"/>
              </a:xfrm>
              <a:prstGeom prst="rect">
                <a:avLst/>
              </a:prstGeom>
              <a:blipFill rotWithShape="0">
                <a:blip r:embed="rId4"/>
                <a:stretch>
                  <a:fillRect l="-3311" r="-5960" b="-8889"/>
                </a:stretch>
              </a:blipFill>
            </p:spPr>
            <p:txBody>
              <a:bodyPr/>
              <a:lstStyle/>
              <a:p>
                <a:r>
                  <a:rPr lang="fr-FR">
                    <a:noFill/>
                  </a:rPr>
                  <a:t> </a:t>
                </a:r>
              </a:p>
            </p:txBody>
          </p:sp>
        </mc:Fallback>
      </mc:AlternateContent>
      <p:sp>
        <p:nvSpPr>
          <p:cNvPr id="12" name="ZoneTexte 11"/>
          <p:cNvSpPr txBox="1"/>
          <p:nvPr/>
        </p:nvSpPr>
        <p:spPr>
          <a:xfrm>
            <a:off x="0" y="273817"/>
            <a:ext cx="2949205" cy="276999"/>
          </a:xfrm>
          <a:prstGeom prst="rect">
            <a:avLst/>
          </a:prstGeom>
          <a:noFill/>
        </p:spPr>
        <p:txBody>
          <a:bodyPr wrap="square" rtlCol="0">
            <a:spAutoFit/>
          </a:bodyPr>
          <a:lstStyle/>
          <a:p>
            <a:r>
              <a:rPr lang="fr-FR" sz="1200" i="1" dirty="0"/>
              <a:t>écart du sexe de i par rapport au sexe moyen</a:t>
            </a:r>
          </a:p>
        </p:txBody>
      </p:sp>
      <p:cxnSp>
        <p:nvCxnSpPr>
          <p:cNvPr id="13" name="Connecteur droit avec flèche 12"/>
          <p:cNvCxnSpPr/>
          <p:nvPr/>
        </p:nvCxnSpPr>
        <p:spPr>
          <a:xfrm>
            <a:off x="2977374" y="292977"/>
            <a:ext cx="0" cy="6865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880946" y="35236"/>
            <a:ext cx="3943815" cy="276999"/>
          </a:xfrm>
          <a:prstGeom prst="rect">
            <a:avLst/>
          </a:prstGeom>
          <a:noFill/>
        </p:spPr>
        <p:txBody>
          <a:bodyPr wrap="square" rtlCol="0">
            <a:spAutoFit/>
          </a:bodyPr>
          <a:lstStyle/>
          <a:p>
            <a:r>
              <a:rPr lang="fr-FR" sz="1200" i="1" dirty="0"/>
              <a:t>écart de la longueur de i par rapport à la longueur moyenne</a:t>
            </a:r>
          </a:p>
        </p:txBody>
      </p:sp>
      <mc:AlternateContent xmlns:mc="http://schemas.openxmlformats.org/markup-compatibility/2006" xmlns:a14="http://schemas.microsoft.com/office/drawing/2010/main">
        <mc:Choice Requires="a14">
          <p:sp>
            <p:nvSpPr>
              <p:cNvPr id="16" name="ZoneTexte 15"/>
              <p:cNvSpPr txBox="1"/>
              <p:nvPr/>
            </p:nvSpPr>
            <p:spPr>
              <a:xfrm>
                <a:off x="524710" y="2303367"/>
                <a:ext cx="1049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i="1" smtClean="0">
                              <a:latin typeface="Cambria Math" panose="02040503050406030204" pitchFamily="18" charset="0"/>
                            </a:rPr>
                          </m:ctrlPr>
                        </m:accPr>
                        <m:e>
                          <m:r>
                            <a:rPr lang="fr-FR" b="0" i="1" smtClean="0">
                              <a:latin typeface="Cambria Math" panose="02040503050406030204" pitchFamily="18" charset="0"/>
                            </a:rPr>
                            <m:t>𝑦</m:t>
                          </m:r>
                        </m:e>
                      </m:acc>
                      <m:r>
                        <a:rPr lang="fr-FR" b="0" i="1" smtClean="0">
                          <a:latin typeface="Cambria Math" panose="02040503050406030204" pitchFamily="18" charset="0"/>
                        </a:rPr>
                        <m:t>=142,3</m:t>
                      </m:r>
                    </m:oMath>
                  </m:oMathPara>
                </a14:m>
                <a:endParaRPr lang="fr-FR" dirty="0"/>
              </a:p>
            </p:txBody>
          </p:sp>
        </mc:Choice>
        <mc:Fallback xmlns="">
          <p:sp>
            <p:nvSpPr>
              <p:cNvPr id="16" name="ZoneTexte 15"/>
              <p:cNvSpPr txBox="1">
                <a:spLocks noRot="1" noChangeAspect="1" noMove="1" noResize="1" noEditPoints="1" noAdjustHandles="1" noChangeArrowheads="1" noChangeShapeType="1" noTextEdit="1"/>
              </p:cNvSpPr>
              <p:nvPr/>
            </p:nvSpPr>
            <p:spPr>
              <a:xfrm>
                <a:off x="524710" y="2303367"/>
                <a:ext cx="1049133" cy="276999"/>
              </a:xfrm>
              <a:prstGeom prst="rect">
                <a:avLst/>
              </a:prstGeom>
              <a:blipFill rotWithShape="0">
                <a:blip r:embed="rId5"/>
                <a:stretch>
                  <a:fillRect l="-5233" r="-5814" b="-26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ZoneTexte 16"/>
              <p:cNvSpPr txBox="1"/>
              <p:nvPr/>
            </p:nvSpPr>
            <p:spPr>
              <a:xfrm>
                <a:off x="494974" y="2756735"/>
                <a:ext cx="9129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𝑁</m:t>
                      </m:r>
                      <m:r>
                        <a:rPr lang="fr-FR" b="0" i="1" smtClean="0">
                          <a:latin typeface="Cambria Math" panose="02040503050406030204" pitchFamily="18" charset="0"/>
                        </a:rPr>
                        <m:t>=177</m:t>
                      </m:r>
                    </m:oMath>
                  </m:oMathPara>
                </a14:m>
                <a:endParaRPr lang="fr-FR" dirty="0"/>
              </a:p>
            </p:txBody>
          </p:sp>
        </mc:Choice>
        <mc:Fallback xmlns="">
          <p:sp>
            <p:nvSpPr>
              <p:cNvPr id="17" name="ZoneTexte 16"/>
              <p:cNvSpPr txBox="1">
                <a:spLocks noRot="1" noChangeAspect="1" noMove="1" noResize="1" noEditPoints="1" noAdjustHandles="1" noChangeArrowheads="1" noChangeShapeType="1" noTextEdit="1"/>
              </p:cNvSpPr>
              <p:nvPr/>
            </p:nvSpPr>
            <p:spPr>
              <a:xfrm>
                <a:off x="494974" y="2756735"/>
                <a:ext cx="912942" cy="276999"/>
              </a:xfrm>
              <a:prstGeom prst="rect">
                <a:avLst/>
              </a:prstGeom>
              <a:blipFill rotWithShape="0">
                <a:blip r:embed="rId6"/>
                <a:stretch>
                  <a:fillRect l="-5333" r="-6000" b="-6522"/>
                </a:stretch>
              </a:blipFill>
            </p:spPr>
            <p:txBody>
              <a:bodyPr/>
              <a:lstStyle/>
              <a:p>
                <a:r>
                  <a:rPr lang="fr-FR">
                    <a:noFill/>
                  </a:rPr>
                  <a:t> </a:t>
                </a:r>
              </a:p>
            </p:txBody>
          </p:sp>
        </mc:Fallback>
      </mc:AlternateContent>
      <p:sp>
        <p:nvSpPr>
          <p:cNvPr id="18" name="Accolade fermante 17"/>
          <p:cNvSpPr/>
          <p:nvPr/>
        </p:nvSpPr>
        <p:spPr>
          <a:xfrm>
            <a:off x="1672683" y="1880839"/>
            <a:ext cx="156117" cy="1286107"/>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9" name="ZoneTexte 18"/>
          <p:cNvSpPr txBox="1"/>
          <p:nvPr/>
        </p:nvSpPr>
        <p:spPr>
          <a:xfrm>
            <a:off x="2101841" y="1969322"/>
            <a:ext cx="1412489" cy="369332"/>
          </a:xfrm>
          <a:prstGeom prst="rect">
            <a:avLst/>
          </a:prstGeom>
          <a:noFill/>
        </p:spPr>
        <p:txBody>
          <a:bodyPr wrap="square" rtlCol="0">
            <a:spAutoFit/>
          </a:bodyPr>
          <a:lstStyle/>
          <a:p>
            <a:r>
              <a:rPr lang="el-GR" dirty="0"/>
              <a:t>β</a:t>
            </a:r>
            <a:r>
              <a:rPr lang="fr-FR" dirty="0"/>
              <a:t> = -13,2</a:t>
            </a:r>
          </a:p>
        </p:txBody>
      </p:sp>
      <p:sp>
        <p:nvSpPr>
          <p:cNvPr id="20" name="ZoneTexte 19"/>
          <p:cNvSpPr txBox="1"/>
          <p:nvPr/>
        </p:nvSpPr>
        <p:spPr>
          <a:xfrm>
            <a:off x="2093567" y="2523892"/>
            <a:ext cx="1412489" cy="369332"/>
          </a:xfrm>
          <a:prstGeom prst="rect">
            <a:avLst/>
          </a:prstGeom>
          <a:noFill/>
        </p:spPr>
        <p:txBody>
          <a:bodyPr wrap="square" rtlCol="0">
            <a:spAutoFit/>
          </a:bodyPr>
          <a:lstStyle/>
          <a:p>
            <a:r>
              <a:rPr lang="el-GR" dirty="0"/>
              <a:t>α</a:t>
            </a:r>
            <a:r>
              <a:rPr lang="fr-FR" dirty="0"/>
              <a:t> = 149,9</a:t>
            </a:r>
          </a:p>
        </p:txBody>
      </p:sp>
      <p:sp>
        <p:nvSpPr>
          <p:cNvPr id="21" name="ZoneTexte 20"/>
          <p:cNvSpPr txBox="1"/>
          <p:nvPr/>
        </p:nvSpPr>
        <p:spPr>
          <a:xfrm>
            <a:off x="3132962" y="2523165"/>
            <a:ext cx="1749220" cy="369332"/>
          </a:xfrm>
          <a:prstGeom prst="rect">
            <a:avLst/>
          </a:prstGeom>
          <a:noFill/>
        </p:spPr>
        <p:txBody>
          <a:bodyPr wrap="square" rtlCol="0">
            <a:spAutoFit/>
          </a:bodyPr>
          <a:lstStyle/>
          <a:p>
            <a:r>
              <a:rPr lang="fr-FR" dirty="0"/>
              <a:t>SE</a:t>
            </a:r>
            <a:r>
              <a:rPr lang="el-GR" baseline="-25000" dirty="0"/>
              <a:t>α</a:t>
            </a:r>
            <a:r>
              <a:rPr lang="fr-FR" dirty="0"/>
              <a:t> = 1,3</a:t>
            </a:r>
          </a:p>
        </p:txBody>
      </p:sp>
      <p:sp>
        <p:nvSpPr>
          <p:cNvPr id="22" name="Rectangle 21"/>
          <p:cNvSpPr/>
          <p:nvPr/>
        </p:nvSpPr>
        <p:spPr>
          <a:xfrm>
            <a:off x="3119506" y="1957024"/>
            <a:ext cx="997389" cy="369332"/>
          </a:xfrm>
          <a:prstGeom prst="rect">
            <a:avLst/>
          </a:prstGeom>
        </p:spPr>
        <p:txBody>
          <a:bodyPr wrap="none">
            <a:spAutoFit/>
          </a:bodyPr>
          <a:lstStyle/>
          <a:p>
            <a:r>
              <a:rPr lang="fr-FR" dirty="0"/>
              <a:t>SE</a:t>
            </a:r>
            <a:r>
              <a:rPr lang="el-GR" baseline="-25000" dirty="0"/>
              <a:t>β</a:t>
            </a:r>
            <a:r>
              <a:rPr lang="fr-FR" dirty="0"/>
              <a:t> = 1,7</a:t>
            </a:r>
          </a:p>
        </p:txBody>
      </p:sp>
      <p:sp>
        <p:nvSpPr>
          <p:cNvPr id="25" name="ZoneTexte 24"/>
          <p:cNvSpPr txBox="1"/>
          <p:nvPr/>
        </p:nvSpPr>
        <p:spPr>
          <a:xfrm>
            <a:off x="983458" y="6084732"/>
            <a:ext cx="7203688" cy="369332"/>
          </a:xfrm>
          <a:prstGeom prst="rect">
            <a:avLst/>
          </a:prstGeom>
          <a:noFill/>
        </p:spPr>
        <p:txBody>
          <a:bodyPr wrap="square" rtlCol="0">
            <a:spAutoFit/>
          </a:bodyPr>
          <a:lstStyle/>
          <a:p>
            <a:r>
              <a:rPr lang="fr-FR" b="1" dirty="0"/>
              <a:t>Ce modèle est-il valide au regard des hypothèses de la régression linéaire? </a:t>
            </a:r>
          </a:p>
        </p:txBody>
      </p:sp>
      <p:sp>
        <p:nvSpPr>
          <p:cNvPr id="2" name="Espace réservé du numéro de diapositive 1">
            <a:extLst>
              <a:ext uri="{FF2B5EF4-FFF2-40B4-BE49-F238E27FC236}">
                <a16:creationId xmlns:a16="http://schemas.microsoft.com/office/drawing/2014/main" id="{C49D4C2E-7C71-6546-61A7-4D73A1ED719C}"/>
              </a:ext>
            </a:extLst>
          </p:cNvPr>
          <p:cNvSpPr>
            <a:spLocks noGrp="1"/>
          </p:cNvSpPr>
          <p:nvPr>
            <p:ph type="sldNum" sz="quarter" idx="12"/>
          </p:nvPr>
        </p:nvSpPr>
        <p:spPr/>
        <p:txBody>
          <a:bodyPr/>
          <a:lstStyle/>
          <a:p>
            <a:fld id="{04C8D40A-45DA-49FB-8D9A-B1F265F8EE6C}" type="slidenum">
              <a:rPr lang="fr-FR" smtClean="0"/>
              <a:t>56</a:t>
            </a:fld>
            <a:endParaRPr lang="fr-FR"/>
          </a:p>
        </p:txBody>
      </p:sp>
    </p:spTree>
    <p:extLst>
      <p:ext uri="{BB962C8B-B14F-4D97-AF65-F5344CB8AC3E}">
        <p14:creationId xmlns:p14="http://schemas.microsoft.com/office/powerpoint/2010/main" val="14539421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75" y="1297211"/>
            <a:ext cx="3443472" cy="2999725"/>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7901" y="1252606"/>
            <a:ext cx="3558678" cy="3100085"/>
          </a:xfrm>
          <a:prstGeom prst="rect">
            <a:avLst/>
          </a:prstGeom>
        </p:spPr>
      </p:pic>
      <p:sp>
        <p:nvSpPr>
          <p:cNvPr id="6" name="ZoneTexte 5"/>
          <p:cNvSpPr txBox="1"/>
          <p:nvPr/>
        </p:nvSpPr>
        <p:spPr>
          <a:xfrm>
            <a:off x="527824" y="4445620"/>
            <a:ext cx="6319025" cy="2031325"/>
          </a:xfrm>
          <a:prstGeom prst="rect">
            <a:avLst/>
          </a:prstGeom>
          <a:noFill/>
        </p:spPr>
        <p:txBody>
          <a:bodyPr wrap="square" rtlCol="0">
            <a:spAutoFit/>
          </a:bodyPr>
          <a:lstStyle/>
          <a:p>
            <a:r>
              <a:rPr lang="fr-FR" dirty="0"/>
              <a:t>Les résidus sont : </a:t>
            </a:r>
          </a:p>
          <a:p>
            <a:endParaRPr lang="fr-FR" dirty="0"/>
          </a:p>
          <a:p>
            <a:pPr marL="285750" indent="-285750">
              <a:buFontTx/>
              <a:buChar char="-"/>
            </a:pPr>
            <a:r>
              <a:rPr lang="fr-FR" dirty="0"/>
              <a:t>Centrés sur 0 (</a:t>
            </a:r>
            <a:r>
              <a:rPr lang="fr-FR" b="1" dirty="0"/>
              <a:t>non biaisés</a:t>
            </a:r>
            <a:r>
              <a:rPr lang="fr-FR" dirty="0"/>
              <a:t>)</a:t>
            </a:r>
          </a:p>
          <a:p>
            <a:pPr marL="285750" indent="-285750">
              <a:buFontTx/>
              <a:buChar char="-"/>
            </a:pPr>
            <a:r>
              <a:rPr lang="fr-FR" dirty="0"/>
              <a:t>De variance homogène (</a:t>
            </a:r>
            <a:r>
              <a:rPr lang="fr-FR" b="1" dirty="0" err="1"/>
              <a:t>homoscédastiques</a:t>
            </a:r>
            <a:r>
              <a:rPr lang="fr-FR" dirty="0"/>
              <a:t>)</a:t>
            </a:r>
          </a:p>
          <a:p>
            <a:pPr marL="285750" indent="-285750">
              <a:buFontTx/>
              <a:buChar char="-"/>
            </a:pPr>
            <a:r>
              <a:rPr lang="fr-FR" dirty="0"/>
              <a:t>Distribués </a:t>
            </a:r>
            <a:r>
              <a:rPr lang="fr-FR" b="1" dirty="0"/>
              <a:t>normalement</a:t>
            </a:r>
          </a:p>
          <a:p>
            <a:pPr marL="285750" indent="-285750">
              <a:buFontTx/>
              <a:buChar char="-"/>
            </a:pPr>
            <a:r>
              <a:rPr lang="fr-FR" dirty="0"/>
              <a:t>Sans patron apparent (</a:t>
            </a:r>
            <a:r>
              <a:rPr lang="fr-FR" b="1" dirty="0"/>
              <a:t>indépendants</a:t>
            </a:r>
            <a:r>
              <a:rPr lang="fr-FR" dirty="0"/>
              <a:t>)</a:t>
            </a:r>
          </a:p>
          <a:p>
            <a:pPr marL="285750" indent="-285750">
              <a:buFontTx/>
              <a:buChar char="-"/>
            </a:pPr>
            <a:r>
              <a:rPr lang="fr-FR" dirty="0"/>
              <a:t>Sans valeur </a:t>
            </a:r>
            <a:r>
              <a:rPr lang="fr-FR" b="1" dirty="0"/>
              <a:t>extrême</a:t>
            </a:r>
          </a:p>
        </p:txBody>
      </p:sp>
      <p:sp>
        <p:nvSpPr>
          <p:cNvPr id="7" name="ZoneTexte 6"/>
          <p:cNvSpPr txBox="1"/>
          <p:nvPr/>
        </p:nvSpPr>
        <p:spPr>
          <a:xfrm>
            <a:off x="6036527" y="5144429"/>
            <a:ext cx="2743200" cy="646331"/>
          </a:xfrm>
          <a:prstGeom prst="rect">
            <a:avLst/>
          </a:prstGeom>
          <a:noFill/>
        </p:spPr>
        <p:txBody>
          <a:bodyPr wrap="square" rtlCol="0">
            <a:spAutoFit/>
          </a:bodyPr>
          <a:lstStyle/>
          <a:p>
            <a:pPr algn="ctr"/>
            <a:r>
              <a:rPr lang="fr-FR" b="1" u="sng" dirty="0"/>
              <a:t>On peut interpréter notre modèle</a:t>
            </a:r>
          </a:p>
        </p:txBody>
      </p:sp>
      <p:sp>
        <p:nvSpPr>
          <p:cNvPr id="2" name="Espace réservé du numéro de diapositive 1">
            <a:extLst>
              <a:ext uri="{FF2B5EF4-FFF2-40B4-BE49-F238E27FC236}">
                <a16:creationId xmlns:a16="http://schemas.microsoft.com/office/drawing/2014/main" id="{D4EE50FD-C5F3-CB5D-75D8-6F801305DC2D}"/>
              </a:ext>
            </a:extLst>
          </p:cNvPr>
          <p:cNvSpPr>
            <a:spLocks noGrp="1"/>
          </p:cNvSpPr>
          <p:nvPr>
            <p:ph type="sldNum" sz="quarter" idx="12"/>
          </p:nvPr>
        </p:nvSpPr>
        <p:spPr/>
        <p:txBody>
          <a:bodyPr/>
          <a:lstStyle/>
          <a:p>
            <a:fld id="{04C8D40A-45DA-49FB-8D9A-B1F265F8EE6C}" type="slidenum">
              <a:rPr lang="fr-FR" smtClean="0"/>
              <a:t>57</a:t>
            </a:fld>
            <a:endParaRPr lang="fr-FR"/>
          </a:p>
        </p:txBody>
      </p:sp>
    </p:spTree>
    <p:extLst>
      <p:ext uri="{BB962C8B-B14F-4D97-AF65-F5344CB8AC3E}">
        <p14:creationId xmlns:p14="http://schemas.microsoft.com/office/powerpoint/2010/main" val="6539393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455658" y="4986690"/>
            <a:ext cx="3579010" cy="646331"/>
          </a:xfrm>
          <a:prstGeom prst="rect">
            <a:avLst/>
          </a:prstGeom>
          <a:noFill/>
          <a:ln>
            <a:solidFill>
              <a:schemeClr val="tx1"/>
            </a:solidFill>
          </a:ln>
        </p:spPr>
        <p:txBody>
          <a:bodyPr wrap="square" rtlCol="0">
            <a:spAutoFit/>
          </a:bodyPr>
          <a:lstStyle/>
          <a:p>
            <a:pPr algn="ctr"/>
            <a:r>
              <a:rPr lang="fr-FR" dirty="0" err="1"/>
              <a:t>Longueur</a:t>
            </a:r>
            <a:r>
              <a:rPr lang="fr-FR" baseline="-25000" dirty="0" err="1"/>
              <a:t>i</a:t>
            </a:r>
            <a:r>
              <a:rPr lang="fr-FR" baseline="-25000" dirty="0"/>
              <a:t> </a:t>
            </a:r>
            <a:r>
              <a:rPr lang="fr-FR" dirty="0"/>
              <a:t>= 149,9 – 13,2 x </a:t>
            </a:r>
            <a:r>
              <a:rPr lang="fr-FR" dirty="0" err="1"/>
              <a:t>sexe</a:t>
            </a:r>
            <a:r>
              <a:rPr lang="fr-FR" baseline="-25000" dirty="0" err="1"/>
              <a:t>i</a:t>
            </a:r>
            <a:r>
              <a:rPr lang="fr-FR" baseline="-25000" dirty="0"/>
              <a:t> </a:t>
            </a:r>
            <a:r>
              <a:rPr lang="fr-FR" dirty="0"/>
              <a:t>+ </a:t>
            </a:r>
            <a:r>
              <a:rPr lang="el-GR" dirty="0"/>
              <a:t>ε</a:t>
            </a:r>
            <a:r>
              <a:rPr lang="fr-FR" baseline="-25000" dirty="0"/>
              <a:t>i</a:t>
            </a:r>
          </a:p>
          <a:p>
            <a:pPr algn="ctr"/>
            <a:r>
              <a:rPr lang="el-GR" dirty="0"/>
              <a:t>ε</a:t>
            </a:r>
            <a:r>
              <a:rPr lang="fr-FR" baseline="-25000" dirty="0"/>
              <a:t>i </a:t>
            </a:r>
            <a:r>
              <a:rPr lang="fr-FR" dirty="0"/>
              <a:t>~ N(0,</a:t>
            </a:r>
            <a:r>
              <a:rPr lang="el-GR" dirty="0"/>
              <a:t> σ</a:t>
            </a:r>
            <a:r>
              <a:rPr lang="fr-FR" dirty="0"/>
              <a:t>)</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5259" y="1281921"/>
            <a:ext cx="4094179" cy="3566578"/>
          </a:xfrm>
          <a:prstGeom prst="rect">
            <a:avLst/>
          </a:prstGeom>
        </p:spPr>
      </p:pic>
      <p:sp>
        <p:nvSpPr>
          <p:cNvPr id="7" name="ZoneTexte 6"/>
          <p:cNvSpPr txBox="1"/>
          <p:nvPr/>
        </p:nvSpPr>
        <p:spPr>
          <a:xfrm>
            <a:off x="929268" y="579863"/>
            <a:ext cx="2282283" cy="646331"/>
          </a:xfrm>
          <a:prstGeom prst="rect">
            <a:avLst/>
          </a:prstGeom>
          <a:noFill/>
        </p:spPr>
        <p:txBody>
          <a:bodyPr wrap="square" rtlCol="0">
            <a:spAutoFit/>
          </a:bodyPr>
          <a:lstStyle/>
          <a:p>
            <a:r>
              <a:rPr lang="fr-FR" dirty="0"/>
              <a:t>Sexe ♀ = 0</a:t>
            </a:r>
          </a:p>
          <a:p>
            <a:r>
              <a:rPr lang="fr-FR" dirty="0"/>
              <a:t>Sexe ♂ = 1</a:t>
            </a:r>
          </a:p>
        </p:txBody>
      </p:sp>
      <p:sp>
        <p:nvSpPr>
          <p:cNvPr id="8" name="ZoneTexte 7"/>
          <p:cNvSpPr txBox="1"/>
          <p:nvPr/>
        </p:nvSpPr>
        <p:spPr>
          <a:xfrm>
            <a:off x="4345259" y="564995"/>
            <a:ext cx="3378819" cy="646331"/>
          </a:xfrm>
          <a:prstGeom prst="rect">
            <a:avLst/>
          </a:prstGeom>
          <a:noFill/>
        </p:spPr>
        <p:txBody>
          <a:bodyPr wrap="square" rtlCol="0">
            <a:spAutoFit/>
          </a:bodyPr>
          <a:lstStyle/>
          <a:p>
            <a:r>
              <a:rPr lang="fr-FR" dirty="0" err="1"/>
              <a:t>Longueur</a:t>
            </a:r>
            <a:r>
              <a:rPr lang="fr-FR" baseline="-25000" dirty="0" err="1"/>
              <a:t>i</a:t>
            </a:r>
            <a:r>
              <a:rPr lang="fr-FR" dirty="0"/>
              <a:t> = 149,9 + </a:t>
            </a:r>
            <a:r>
              <a:rPr lang="el-GR" dirty="0"/>
              <a:t>ε</a:t>
            </a:r>
            <a:r>
              <a:rPr lang="fr-FR" baseline="-25000" dirty="0"/>
              <a:t>i</a:t>
            </a:r>
            <a:endParaRPr lang="fr-FR" dirty="0"/>
          </a:p>
          <a:p>
            <a:r>
              <a:rPr lang="fr-FR" dirty="0" err="1"/>
              <a:t>Longueur</a:t>
            </a:r>
            <a:r>
              <a:rPr lang="fr-FR" baseline="-25000" dirty="0" err="1"/>
              <a:t>i</a:t>
            </a:r>
            <a:r>
              <a:rPr lang="fr-FR" baseline="-25000" dirty="0"/>
              <a:t> </a:t>
            </a:r>
            <a:r>
              <a:rPr lang="fr-FR" dirty="0"/>
              <a:t>= 149,9 -</a:t>
            </a:r>
            <a:r>
              <a:rPr lang="el-GR" dirty="0"/>
              <a:t> </a:t>
            </a:r>
            <a:r>
              <a:rPr lang="fr-FR" dirty="0"/>
              <a:t>13,2 + </a:t>
            </a:r>
            <a:r>
              <a:rPr lang="el-GR" dirty="0"/>
              <a:t>ε</a:t>
            </a:r>
            <a:r>
              <a:rPr lang="fr-FR" baseline="-25000" dirty="0"/>
              <a:t>i</a:t>
            </a:r>
            <a:endParaRPr lang="fr-FR" dirty="0"/>
          </a:p>
        </p:txBody>
      </p:sp>
      <p:cxnSp>
        <p:nvCxnSpPr>
          <p:cNvPr id="9" name="Connecteur droit avec flèche 8"/>
          <p:cNvCxnSpPr/>
          <p:nvPr/>
        </p:nvCxnSpPr>
        <p:spPr>
          <a:xfrm flipV="1">
            <a:off x="2364059" y="758283"/>
            <a:ext cx="183623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V="1">
            <a:off x="2364059" y="1044497"/>
            <a:ext cx="183623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208156" y="1687551"/>
            <a:ext cx="3791415" cy="2308324"/>
          </a:xfrm>
          <a:prstGeom prst="rect">
            <a:avLst/>
          </a:prstGeom>
          <a:noFill/>
        </p:spPr>
        <p:txBody>
          <a:bodyPr wrap="square" rtlCol="0">
            <a:spAutoFit/>
          </a:bodyPr>
          <a:lstStyle/>
          <a:p>
            <a:r>
              <a:rPr lang="fr-FR" dirty="0"/>
              <a:t>Les femelles font en moyenne 149,9 mm de long</a:t>
            </a:r>
          </a:p>
          <a:p>
            <a:endParaRPr lang="fr-FR" dirty="0"/>
          </a:p>
          <a:p>
            <a:r>
              <a:rPr lang="fr-FR" dirty="0"/>
              <a:t>Les mâles font en moyenne 13,2 mm de moins que les femelles</a:t>
            </a:r>
          </a:p>
          <a:p>
            <a:endParaRPr lang="fr-FR" dirty="0"/>
          </a:p>
          <a:p>
            <a:r>
              <a:rPr lang="fr-FR" dirty="0"/>
              <a:t>β est interprété comme </a:t>
            </a:r>
            <a:r>
              <a:rPr lang="fr-FR" b="1" u="sng" dirty="0"/>
              <a:t>un contraste </a:t>
            </a:r>
            <a:r>
              <a:rPr lang="fr-FR" dirty="0"/>
              <a:t>entre les ♀ et les ♂</a:t>
            </a:r>
          </a:p>
        </p:txBody>
      </p:sp>
      <p:cxnSp>
        <p:nvCxnSpPr>
          <p:cNvPr id="14" name="Connecteur droit avec flèche 13"/>
          <p:cNvCxnSpPr/>
          <p:nvPr/>
        </p:nvCxnSpPr>
        <p:spPr>
          <a:xfrm>
            <a:off x="6516734" y="2694877"/>
            <a:ext cx="1550" cy="591014"/>
          </a:xfrm>
          <a:prstGeom prst="straightConnector1">
            <a:avLst/>
          </a:prstGeom>
          <a:ln w="38100">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1144859" y="6125737"/>
            <a:ext cx="7294579" cy="646331"/>
          </a:xfrm>
          <a:prstGeom prst="rect">
            <a:avLst/>
          </a:prstGeom>
          <a:noFill/>
        </p:spPr>
        <p:txBody>
          <a:bodyPr wrap="square" rtlCol="0">
            <a:spAutoFit/>
          </a:bodyPr>
          <a:lstStyle/>
          <a:p>
            <a:pPr algn="ctr"/>
            <a:r>
              <a:rPr lang="fr-FR" b="1" dirty="0">
                <a:latin typeface="Calibri" panose="020F0502020204030204" pitchFamily="34" charset="0"/>
                <a:cs typeface="Calibri" panose="020F0502020204030204" pitchFamily="34" charset="0"/>
              </a:rPr>
              <a:t>À</a:t>
            </a:r>
            <a:r>
              <a:rPr lang="fr-FR" b="1" dirty="0"/>
              <a:t> quelle point ce contraste moyen est-il substantiel au regard de la variation de taille de chaque sexe? </a:t>
            </a:r>
          </a:p>
        </p:txBody>
      </p:sp>
      <p:sp>
        <p:nvSpPr>
          <p:cNvPr id="2" name="Espace réservé du numéro de diapositive 1">
            <a:extLst>
              <a:ext uri="{FF2B5EF4-FFF2-40B4-BE49-F238E27FC236}">
                <a16:creationId xmlns:a16="http://schemas.microsoft.com/office/drawing/2014/main" id="{268BCE75-8AA7-13C7-CF61-ECC6B1D437CF}"/>
              </a:ext>
            </a:extLst>
          </p:cNvPr>
          <p:cNvSpPr>
            <a:spLocks noGrp="1"/>
          </p:cNvSpPr>
          <p:nvPr>
            <p:ph type="sldNum" sz="quarter" idx="12"/>
          </p:nvPr>
        </p:nvSpPr>
        <p:spPr/>
        <p:txBody>
          <a:bodyPr/>
          <a:lstStyle/>
          <a:p>
            <a:fld id="{04C8D40A-45DA-49FB-8D9A-B1F265F8EE6C}" type="slidenum">
              <a:rPr lang="fr-FR" smtClean="0"/>
              <a:t>58</a:t>
            </a:fld>
            <a:endParaRPr lang="fr-FR"/>
          </a:p>
        </p:txBody>
      </p:sp>
    </p:spTree>
    <p:extLst>
      <p:ext uri="{BB962C8B-B14F-4D97-AF65-F5344CB8AC3E}">
        <p14:creationId xmlns:p14="http://schemas.microsoft.com/office/powerpoint/2010/main" val="16780972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455658" y="4986690"/>
            <a:ext cx="3579010" cy="646331"/>
          </a:xfrm>
          <a:prstGeom prst="rect">
            <a:avLst/>
          </a:prstGeom>
          <a:noFill/>
          <a:ln>
            <a:solidFill>
              <a:schemeClr val="tx1"/>
            </a:solidFill>
          </a:ln>
        </p:spPr>
        <p:txBody>
          <a:bodyPr wrap="square" rtlCol="0">
            <a:spAutoFit/>
          </a:bodyPr>
          <a:lstStyle/>
          <a:p>
            <a:pPr algn="ctr"/>
            <a:r>
              <a:rPr lang="fr-FR" dirty="0" err="1"/>
              <a:t>Longueur</a:t>
            </a:r>
            <a:r>
              <a:rPr lang="fr-FR" baseline="-25000" dirty="0" err="1"/>
              <a:t>i</a:t>
            </a:r>
            <a:r>
              <a:rPr lang="fr-FR" baseline="-25000" dirty="0"/>
              <a:t> </a:t>
            </a:r>
            <a:r>
              <a:rPr lang="fr-FR" dirty="0"/>
              <a:t>= 149,9 – 13,2 x </a:t>
            </a:r>
            <a:r>
              <a:rPr lang="fr-FR" dirty="0" err="1"/>
              <a:t>sexe</a:t>
            </a:r>
            <a:r>
              <a:rPr lang="fr-FR" baseline="-25000" dirty="0" err="1"/>
              <a:t>i</a:t>
            </a:r>
            <a:r>
              <a:rPr lang="fr-FR" baseline="-25000" dirty="0"/>
              <a:t> </a:t>
            </a:r>
            <a:r>
              <a:rPr lang="fr-FR" dirty="0"/>
              <a:t>+ </a:t>
            </a:r>
            <a:r>
              <a:rPr lang="el-GR" dirty="0"/>
              <a:t>ε</a:t>
            </a:r>
            <a:r>
              <a:rPr lang="fr-FR" baseline="-25000" dirty="0"/>
              <a:t>i</a:t>
            </a:r>
          </a:p>
          <a:p>
            <a:pPr algn="ctr"/>
            <a:r>
              <a:rPr lang="el-GR" dirty="0"/>
              <a:t>ε</a:t>
            </a:r>
            <a:r>
              <a:rPr lang="fr-FR" baseline="-25000" dirty="0"/>
              <a:t>i </a:t>
            </a:r>
            <a:r>
              <a:rPr lang="fr-FR" dirty="0"/>
              <a:t>~ N(0,</a:t>
            </a:r>
            <a:r>
              <a:rPr lang="el-GR" dirty="0"/>
              <a:t> σ</a:t>
            </a:r>
            <a:r>
              <a:rPr lang="fr-FR" dirty="0"/>
              <a:t>)</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5259" y="1281921"/>
            <a:ext cx="4094179" cy="3566578"/>
          </a:xfrm>
          <a:prstGeom prst="rect">
            <a:avLst/>
          </a:prstGeom>
        </p:spPr>
      </p:pic>
      <p:cxnSp>
        <p:nvCxnSpPr>
          <p:cNvPr id="6" name="Connecteur droit avec flèche 5"/>
          <p:cNvCxnSpPr/>
          <p:nvPr/>
        </p:nvCxnSpPr>
        <p:spPr>
          <a:xfrm>
            <a:off x="6516734" y="2694877"/>
            <a:ext cx="1550" cy="591014"/>
          </a:xfrm>
          <a:prstGeom prst="straightConnector1">
            <a:avLst/>
          </a:prstGeom>
          <a:ln w="38100">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Connecteur droit avec flèche 6"/>
          <p:cNvCxnSpPr/>
          <p:nvPr/>
        </p:nvCxnSpPr>
        <p:spPr>
          <a:xfrm>
            <a:off x="5306165" y="2181921"/>
            <a:ext cx="0" cy="1025911"/>
          </a:xfrm>
          <a:prstGeom prst="straightConnector1">
            <a:avLst/>
          </a:prstGeom>
          <a:ln w="381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4966828" y="1937100"/>
            <a:ext cx="1659982" cy="307777"/>
          </a:xfrm>
          <a:prstGeom prst="rect">
            <a:avLst/>
          </a:prstGeom>
          <a:noFill/>
        </p:spPr>
        <p:txBody>
          <a:bodyPr wrap="square" rtlCol="0">
            <a:spAutoFit/>
          </a:bodyPr>
          <a:lstStyle/>
          <a:p>
            <a:r>
              <a:rPr lang="fr-FR" sz="1400" dirty="0">
                <a:solidFill>
                  <a:schemeClr val="accent1">
                    <a:lumMod val="50000"/>
                  </a:schemeClr>
                </a:solidFill>
              </a:rPr>
              <a:t>variance intra-♀</a:t>
            </a:r>
          </a:p>
        </p:txBody>
      </p:sp>
      <p:sp>
        <p:nvSpPr>
          <p:cNvPr id="9" name="ZoneTexte 8"/>
          <p:cNvSpPr txBox="1"/>
          <p:nvPr/>
        </p:nvSpPr>
        <p:spPr>
          <a:xfrm>
            <a:off x="6392348" y="2402797"/>
            <a:ext cx="1659982" cy="307777"/>
          </a:xfrm>
          <a:prstGeom prst="rect">
            <a:avLst/>
          </a:prstGeom>
          <a:noFill/>
        </p:spPr>
        <p:txBody>
          <a:bodyPr wrap="square" rtlCol="0">
            <a:spAutoFit/>
          </a:bodyPr>
          <a:lstStyle/>
          <a:p>
            <a:r>
              <a:rPr lang="fr-FR" sz="1400" dirty="0">
                <a:solidFill>
                  <a:schemeClr val="accent2">
                    <a:lumMod val="50000"/>
                  </a:schemeClr>
                </a:solidFill>
              </a:rPr>
              <a:t>variance inter-sexes</a:t>
            </a:r>
          </a:p>
        </p:txBody>
      </p:sp>
      <p:cxnSp>
        <p:nvCxnSpPr>
          <p:cNvPr id="10" name="Connecteur droit avec flèche 9"/>
          <p:cNvCxnSpPr/>
          <p:nvPr/>
        </p:nvCxnSpPr>
        <p:spPr>
          <a:xfrm>
            <a:off x="7800321" y="2772935"/>
            <a:ext cx="0" cy="1025911"/>
          </a:xfrm>
          <a:prstGeom prst="straightConnector1">
            <a:avLst/>
          </a:prstGeom>
          <a:ln w="381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356838" y="236181"/>
            <a:ext cx="8400586" cy="1754326"/>
          </a:xfrm>
          <a:prstGeom prst="rect">
            <a:avLst/>
          </a:prstGeom>
          <a:noFill/>
        </p:spPr>
        <p:txBody>
          <a:bodyPr wrap="square" rtlCol="0">
            <a:spAutoFit/>
          </a:bodyPr>
          <a:lstStyle/>
          <a:p>
            <a:r>
              <a:rPr lang="fr-FR" dirty="0"/>
              <a:t>Deux manières de procéder : </a:t>
            </a:r>
          </a:p>
          <a:p>
            <a:endParaRPr lang="fr-FR" dirty="0"/>
          </a:p>
          <a:p>
            <a:pPr marL="285750" indent="-285750">
              <a:buFontTx/>
              <a:buChar char="-"/>
            </a:pPr>
            <a:r>
              <a:rPr lang="fr-FR" dirty="0"/>
              <a:t>Comparer les </a:t>
            </a:r>
            <a:r>
              <a:rPr lang="fr-FR" b="1" u="sng" dirty="0"/>
              <a:t>longueurs moyennes </a:t>
            </a:r>
            <a:r>
              <a:rPr lang="fr-FR" dirty="0"/>
              <a:t>des deux sexes, en tenant compte des variances intra-sexes</a:t>
            </a:r>
          </a:p>
          <a:p>
            <a:pPr marL="285750" indent="-285750">
              <a:buFontTx/>
              <a:buChar char="-"/>
            </a:pPr>
            <a:r>
              <a:rPr lang="fr-FR" dirty="0"/>
              <a:t>Comparer la </a:t>
            </a:r>
            <a:r>
              <a:rPr lang="fr-FR" b="1" u="sng" dirty="0"/>
              <a:t>variance inter-sexes </a:t>
            </a:r>
            <a:r>
              <a:rPr lang="fr-FR" dirty="0"/>
              <a:t>aux </a:t>
            </a:r>
            <a:r>
              <a:rPr lang="fr-FR" b="1" u="sng" dirty="0"/>
              <a:t>variances intra-sexes</a:t>
            </a:r>
          </a:p>
          <a:p>
            <a:pPr marL="285750" indent="-285750">
              <a:buFontTx/>
              <a:buChar char="-"/>
            </a:pPr>
            <a:endParaRPr lang="fr-FR" b="1" u="sng" dirty="0"/>
          </a:p>
        </p:txBody>
      </p:sp>
      <p:sp>
        <p:nvSpPr>
          <p:cNvPr id="2" name="Espace réservé du numéro de diapositive 1">
            <a:extLst>
              <a:ext uri="{FF2B5EF4-FFF2-40B4-BE49-F238E27FC236}">
                <a16:creationId xmlns:a16="http://schemas.microsoft.com/office/drawing/2014/main" id="{90D4FF9C-AFBA-F422-1B78-1AE143AF043C}"/>
              </a:ext>
            </a:extLst>
          </p:cNvPr>
          <p:cNvSpPr>
            <a:spLocks noGrp="1"/>
          </p:cNvSpPr>
          <p:nvPr>
            <p:ph type="sldNum" sz="quarter" idx="12"/>
          </p:nvPr>
        </p:nvSpPr>
        <p:spPr/>
        <p:txBody>
          <a:bodyPr/>
          <a:lstStyle/>
          <a:p>
            <a:fld id="{04C8D40A-45DA-49FB-8D9A-B1F265F8EE6C}" type="slidenum">
              <a:rPr lang="fr-FR" smtClean="0"/>
              <a:t>59</a:t>
            </a:fld>
            <a:endParaRPr lang="fr-FR"/>
          </a:p>
        </p:txBody>
      </p:sp>
    </p:spTree>
    <p:extLst>
      <p:ext uri="{BB962C8B-B14F-4D97-AF65-F5344CB8AC3E}">
        <p14:creationId xmlns:p14="http://schemas.microsoft.com/office/powerpoint/2010/main" val="2388100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677" y="1481602"/>
            <a:ext cx="4457700" cy="3552825"/>
          </a:xfrm>
          <a:prstGeom prst="rect">
            <a:avLst/>
          </a:prstGeom>
        </p:spPr>
      </p:pic>
      <p:sp>
        <p:nvSpPr>
          <p:cNvPr id="6" name="ZoneTexte 5"/>
          <p:cNvSpPr txBox="1"/>
          <p:nvPr/>
        </p:nvSpPr>
        <p:spPr>
          <a:xfrm>
            <a:off x="1159726" y="208156"/>
            <a:ext cx="2088995" cy="738664"/>
          </a:xfrm>
          <a:prstGeom prst="rect">
            <a:avLst/>
          </a:prstGeom>
          <a:noFill/>
        </p:spPr>
        <p:txBody>
          <a:bodyPr wrap="square" rtlCol="0">
            <a:spAutoFit/>
          </a:bodyPr>
          <a:lstStyle/>
          <a:p>
            <a:r>
              <a:rPr lang="fr-FR" sz="1400" dirty="0"/>
              <a:t>Date de sortie des crapauds (exprimée en date julienne par facilité)</a:t>
            </a:r>
          </a:p>
        </p:txBody>
      </p:sp>
      <p:sp>
        <p:nvSpPr>
          <p:cNvPr id="7" name="ZoneTexte 6"/>
          <p:cNvSpPr txBox="1"/>
          <p:nvPr/>
        </p:nvSpPr>
        <p:spPr>
          <a:xfrm>
            <a:off x="6828263" y="286214"/>
            <a:ext cx="2088995" cy="738664"/>
          </a:xfrm>
          <a:prstGeom prst="rect">
            <a:avLst/>
          </a:prstGeom>
          <a:noFill/>
        </p:spPr>
        <p:txBody>
          <a:bodyPr wrap="square" rtlCol="0">
            <a:spAutoFit/>
          </a:bodyPr>
          <a:lstStyle/>
          <a:p>
            <a:r>
              <a:rPr lang="fr-FR" sz="1400" dirty="0"/>
              <a:t>Température maximale en février – mars de l’année correspondante</a:t>
            </a:r>
          </a:p>
        </p:txBody>
      </p:sp>
      <p:cxnSp>
        <p:nvCxnSpPr>
          <p:cNvPr id="9" name="Connecteur droit avec flèche 8"/>
          <p:cNvCxnSpPr>
            <a:stCxn id="6" idx="2"/>
          </p:cNvCxnSpPr>
          <p:nvPr/>
        </p:nvCxnSpPr>
        <p:spPr>
          <a:xfrm>
            <a:off x="2204224" y="946820"/>
            <a:ext cx="1044497" cy="3056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Parenthèse fermante 11"/>
          <p:cNvSpPr/>
          <p:nvPr/>
        </p:nvSpPr>
        <p:spPr>
          <a:xfrm rot="16200000">
            <a:off x="4094944" y="406262"/>
            <a:ext cx="173529" cy="1865974"/>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4" name="Connecteur droit avec flèche 13"/>
          <p:cNvCxnSpPr/>
          <p:nvPr/>
        </p:nvCxnSpPr>
        <p:spPr>
          <a:xfrm flipH="1">
            <a:off x="5910147" y="1024878"/>
            <a:ext cx="918116" cy="3143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a:extLst>
              <a:ext uri="{FF2B5EF4-FFF2-40B4-BE49-F238E27FC236}">
                <a16:creationId xmlns:a16="http://schemas.microsoft.com/office/drawing/2014/main" id="{F4E5606E-C7EE-FF3E-1B81-EC8F68F8DF51}"/>
              </a:ext>
            </a:extLst>
          </p:cNvPr>
          <p:cNvSpPr>
            <a:spLocks noGrp="1"/>
          </p:cNvSpPr>
          <p:nvPr>
            <p:ph type="sldNum" sz="quarter" idx="12"/>
          </p:nvPr>
        </p:nvSpPr>
        <p:spPr/>
        <p:txBody>
          <a:bodyPr/>
          <a:lstStyle/>
          <a:p>
            <a:fld id="{04C8D40A-45DA-49FB-8D9A-B1F265F8EE6C}" type="slidenum">
              <a:rPr lang="fr-FR" smtClean="0"/>
              <a:t>6</a:t>
            </a:fld>
            <a:endParaRPr lang="fr-FR"/>
          </a:p>
        </p:txBody>
      </p:sp>
    </p:spTree>
    <p:extLst>
      <p:ext uri="{BB962C8B-B14F-4D97-AF65-F5344CB8AC3E}">
        <p14:creationId xmlns:p14="http://schemas.microsoft.com/office/powerpoint/2010/main" val="2335038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5259" y="1281921"/>
            <a:ext cx="4094179" cy="3566578"/>
          </a:xfrm>
          <a:prstGeom prst="rect">
            <a:avLst/>
          </a:prstGeom>
        </p:spPr>
      </p:pic>
      <p:cxnSp>
        <p:nvCxnSpPr>
          <p:cNvPr id="6" name="Connecteur droit avec flèche 5"/>
          <p:cNvCxnSpPr/>
          <p:nvPr/>
        </p:nvCxnSpPr>
        <p:spPr>
          <a:xfrm>
            <a:off x="6516734" y="2694877"/>
            <a:ext cx="1550" cy="591014"/>
          </a:xfrm>
          <a:prstGeom prst="straightConnector1">
            <a:avLst/>
          </a:prstGeom>
          <a:ln w="38100">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Connecteur droit avec flèche 6"/>
          <p:cNvCxnSpPr/>
          <p:nvPr/>
        </p:nvCxnSpPr>
        <p:spPr>
          <a:xfrm>
            <a:off x="5306165" y="2181921"/>
            <a:ext cx="0" cy="1025911"/>
          </a:xfrm>
          <a:prstGeom prst="straightConnector1">
            <a:avLst/>
          </a:prstGeom>
          <a:ln w="381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4966828" y="1937100"/>
            <a:ext cx="1659982" cy="307777"/>
          </a:xfrm>
          <a:prstGeom prst="rect">
            <a:avLst/>
          </a:prstGeom>
          <a:noFill/>
        </p:spPr>
        <p:txBody>
          <a:bodyPr wrap="square" rtlCol="0">
            <a:spAutoFit/>
          </a:bodyPr>
          <a:lstStyle/>
          <a:p>
            <a:r>
              <a:rPr lang="fr-FR" sz="1400" dirty="0">
                <a:solidFill>
                  <a:schemeClr val="accent1">
                    <a:lumMod val="50000"/>
                  </a:schemeClr>
                </a:solidFill>
              </a:rPr>
              <a:t>variance intra-♀</a:t>
            </a:r>
          </a:p>
        </p:txBody>
      </p:sp>
      <p:sp>
        <p:nvSpPr>
          <p:cNvPr id="9" name="ZoneTexte 8"/>
          <p:cNvSpPr txBox="1"/>
          <p:nvPr/>
        </p:nvSpPr>
        <p:spPr>
          <a:xfrm>
            <a:off x="6392348" y="2402797"/>
            <a:ext cx="1659982" cy="307777"/>
          </a:xfrm>
          <a:prstGeom prst="rect">
            <a:avLst/>
          </a:prstGeom>
          <a:noFill/>
        </p:spPr>
        <p:txBody>
          <a:bodyPr wrap="square" rtlCol="0">
            <a:spAutoFit/>
          </a:bodyPr>
          <a:lstStyle/>
          <a:p>
            <a:r>
              <a:rPr lang="fr-FR" sz="1400" dirty="0">
                <a:solidFill>
                  <a:schemeClr val="accent2">
                    <a:lumMod val="50000"/>
                  </a:schemeClr>
                </a:solidFill>
              </a:rPr>
              <a:t>variance inter-sexes</a:t>
            </a:r>
          </a:p>
        </p:txBody>
      </p:sp>
      <p:cxnSp>
        <p:nvCxnSpPr>
          <p:cNvPr id="10" name="Connecteur droit avec flèche 9"/>
          <p:cNvCxnSpPr/>
          <p:nvPr/>
        </p:nvCxnSpPr>
        <p:spPr>
          <a:xfrm>
            <a:off x="7800321" y="2772935"/>
            <a:ext cx="0" cy="1025911"/>
          </a:xfrm>
          <a:prstGeom prst="straightConnector1">
            <a:avLst/>
          </a:prstGeom>
          <a:ln w="381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356838" y="236181"/>
            <a:ext cx="8400586" cy="1754326"/>
          </a:xfrm>
          <a:prstGeom prst="rect">
            <a:avLst/>
          </a:prstGeom>
          <a:noFill/>
        </p:spPr>
        <p:txBody>
          <a:bodyPr wrap="square" rtlCol="0">
            <a:spAutoFit/>
          </a:bodyPr>
          <a:lstStyle/>
          <a:p>
            <a:r>
              <a:rPr lang="fr-FR" dirty="0"/>
              <a:t>Deux manières de procéder : </a:t>
            </a:r>
          </a:p>
          <a:p>
            <a:endParaRPr lang="fr-FR" dirty="0"/>
          </a:p>
          <a:p>
            <a:pPr marL="285750" indent="-285750">
              <a:buFontTx/>
              <a:buChar char="-"/>
            </a:pPr>
            <a:r>
              <a:rPr lang="fr-FR" dirty="0"/>
              <a:t>Comparer les </a:t>
            </a:r>
            <a:r>
              <a:rPr lang="fr-FR" b="1" u="sng" dirty="0"/>
              <a:t>longueurs moyennes </a:t>
            </a:r>
            <a:r>
              <a:rPr lang="fr-FR" dirty="0"/>
              <a:t>des deux sexes, en tenant compte des variances intra-sexes</a:t>
            </a:r>
          </a:p>
          <a:p>
            <a:pPr marL="285750" indent="-285750">
              <a:buFontTx/>
              <a:buChar char="-"/>
            </a:pPr>
            <a:r>
              <a:rPr lang="fr-FR" dirty="0">
                <a:solidFill>
                  <a:schemeClr val="bg1">
                    <a:lumMod val="75000"/>
                  </a:schemeClr>
                </a:solidFill>
              </a:rPr>
              <a:t>Comparer la </a:t>
            </a:r>
            <a:r>
              <a:rPr lang="fr-FR" b="1" u="sng" dirty="0">
                <a:solidFill>
                  <a:schemeClr val="bg1">
                    <a:lumMod val="75000"/>
                  </a:schemeClr>
                </a:solidFill>
              </a:rPr>
              <a:t>variance inter-sexes </a:t>
            </a:r>
            <a:r>
              <a:rPr lang="fr-FR" dirty="0">
                <a:solidFill>
                  <a:schemeClr val="bg1">
                    <a:lumMod val="75000"/>
                  </a:schemeClr>
                </a:solidFill>
              </a:rPr>
              <a:t>aux </a:t>
            </a:r>
            <a:r>
              <a:rPr lang="fr-FR" b="1" u="sng" dirty="0">
                <a:solidFill>
                  <a:schemeClr val="bg1">
                    <a:lumMod val="75000"/>
                  </a:schemeClr>
                </a:solidFill>
              </a:rPr>
              <a:t>variances intra-sexes</a:t>
            </a:r>
          </a:p>
          <a:p>
            <a:pPr marL="285750" indent="-285750">
              <a:buFontTx/>
              <a:buChar char="-"/>
            </a:pPr>
            <a:endParaRPr lang="fr-FR" b="1" u="sng" dirty="0"/>
          </a:p>
        </p:txBody>
      </p:sp>
      <mc:AlternateContent xmlns:mc="http://schemas.openxmlformats.org/markup-compatibility/2006" xmlns:a14="http://schemas.microsoft.com/office/drawing/2010/main">
        <mc:Choice Requires="a14">
          <p:sp>
            <p:nvSpPr>
              <p:cNvPr id="12" name="ZoneTexte 11"/>
              <p:cNvSpPr txBox="1"/>
              <p:nvPr/>
            </p:nvSpPr>
            <p:spPr>
              <a:xfrm>
                <a:off x="586452" y="2260988"/>
                <a:ext cx="1646155" cy="12181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i="1" smtClean="0">
                          <a:solidFill>
                            <a:prstClr val="black"/>
                          </a:solidFill>
                          <a:latin typeface="Cambria Math" panose="02040503050406030204" pitchFamily="18" charset="0"/>
                        </a:rPr>
                        <m:t>𝑡</m:t>
                      </m:r>
                      <m:r>
                        <a:rPr lang="fr-FR" i="1">
                          <a:solidFill>
                            <a:prstClr val="black"/>
                          </a:solidFill>
                          <a:latin typeface="Cambria Math"/>
                        </a:rPr>
                        <m:t>=</m:t>
                      </m:r>
                      <m:f>
                        <m:fPr>
                          <m:ctrlPr>
                            <a:rPr lang="fr-FR" i="1">
                              <a:solidFill>
                                <a:prstClr val="black"/>
                              </a:solidFill>
                              <a:latin typeface="Cambria Math" panose="02040503050406030204" pitchFamily="18" charset="0"/>
                            </a:rPr>
                          </m:ctrlPr>
                        </m:fPr>
                        <m:num>
                          <m:r>
                            <m:rPr>
                              <m:sty m:val="p"/>
                            </m:rPr>
                            <a:rPr lang="el-GR" i="1" smtClean="0">
                              <a:solidFill>
                                <a:prstClr val="black"/>
                              </a:solidFill>
                              <a:latin typeface="Cambria Math" panose="02040503050406030204" pitchFamily="18" charset="0"/>
                            </a:rPr>
                            <m:t>β</m:t>
                          </m:r>
                        </m:num>
                        <m:den>
                          <m:rad>
                            <m:radPr>
                              <m:degHide m:val="on"/>
                              <m:ctrlPr>
                                <a:rPr lang="fr-FR" i="1">
                                  <a:solidFill>
                                    <a:prstClr val="black"/>
                                  </a:solidFill>
                                  <a:latin typeface="Cambria Math" panose="02040503050406030204" pitchFamily="18" charset="0"/>
                                </a:rPr>
                              </m:ctrlPr>
                            </m:radPr>
                            <m:deg/>
                            <m:e>
                              <m:f>
                                <m:fPr>
                                  <m:ctrlPr>
                                    <a:rPr lang="fr-FR" i="1">
                                      <a:solidFill>
                                        <a:prstClr val="black"/>
                                      </a:solidFill>
                                      <a:latin typeface="Cambria Math" panose="02040503050406030204" pitchFamily="18" charset="0"/>
                                    </a:rPr>
                                  </m:ctrlPr>
                                </m:fPr>
                                <m:num>
                                  <m:sSubSup>
                                    <m:sSubSupPr>
                                      <m:ctrlPr>
                                        <a:rPr lang="fr-FR" i="1">
                                          <a:solidFill>
                                            <a:prstClr val="black"/>
                                          </a:solidFill>
                                          <a:latin typeface="Cambria Math" panose="02040503050406030204" pitchFamily="18" charset="0"/>
                                        </a:rPr>
                                      </m:ctrlPr>
                                    </m:sSubSupPr>
                                    <m:e>
                                      <m:r>
                                        <a:rPr lang="fr-FR" i="1">
                                          <a:solidFill>
                                            <a:prstClr val="black"/>
                                          </a:solidFill>
                                          <a:latin typeface="Cambria Math"/>
                                          <a:ea typeface="Cambria Math"/>
                                        </a:rPr>
                                        <m:t>𝜎</m:t>
                                      </m:r>
                                    </m:e>
                                    <m:sub>
                                      <m:r>
                                        <a:rPr lang="fr-FR" b="0" i="1" smtClean="0">
                                          <a:solidFill>
                                            <a:prstClr val="black"/>
                                          </a:solidFill>
                                          <a:latin typeface="Cambria Math" panose="02040503050406030204" pitchFamily="18" charset="0"/>
                                        </a:rPr>
                                        <m:t>♂</m:t>
                                      </m:r>
                                    </m:sub>
                                    <m:sup>
                                      <m:r>
                                        <a:rPr lang="fr-FR" i="1">
                                          <a:solidFill>
                                            <a:prstClr val="black"/>
                                          </a:solidFill>
                                          <a:latin typeface="Cambria Math"/>
                                        </a:rPr>
                                        <m:t>²</m:t>
                                      </m:r>
                                    </m:sup>
                                  </m:sSubSup>
                                </m:num>
                                <m:den>
                                  <m:sSub>
                                    <m:sSubPr>
                                      <m:ctrlPr>
                                        <a:rPr lang="fr-FR" i="1">
                                          <a:solidFill>
                                            <a:prstClr val="black"/>
                                          </a:solidFill>
                                          <a:latin typeface="Cambria Math" panose="02040503050406030204" pitchFamily="18" charset="0"/>
                                        </a:rPr>
                                      </m:ctrlPr>
                                    </m:sSubPr>
                                    <m:e>
                                      <m:r>
                                        <a:rPr lang="fr-FR" i="1">
                                          <a:solidFill>
                                            <a:prstClr val="black"/>
                                          </a:solidFill>
                                          <a:latin typeface="Cambria Math"/>
                                        </a:rPr>
                                        <m:t>𝑛</m:t>
                                      </m:r>
                                    </m:e>
                                    <m:sub>
                                      <m:r>
                                        <a:rPr lang="fr-FR" b="0" i="1" smtClean="0">
                                          <a:solidFill>
                                            <a:prstClr val="black"/>
                                          </a:solidFill>
                                          <a:latin typeface="Cambria Math" panose="02040503050406030204" pitchFamily="18" charset="0"/>
                                        </a:rPr>
                                        <m:t>♂</m:t>
                                      </m:r>
                                    </m:sub>
                                  </m:sSub>
                                </m:den>
                              </m:f>
                              <m:r>
                                <a:rPr lang="fr-FR" i="1">
                                  <a:solidFill>
                                    <a:prstClr val="black"/>
                                  </a:solidFill>
                                  <a:latin typeface="Cambria Math"/>
                                </a:rPr>
                                <m:t>+</m:t>
                              </m:r>
                              <m:f>
                                <m:fPr>
                                  <m:ctrlPr>
                                    <a:rPr lang="fr-FR" i="1">
                                      <a:solidFill>
                                        <a:prstClr val="black"/>
                                      </a:solidFill>
                                      <a:latin typeface="Cambria Math" panose="02040503050406030204" pitchFamily="18" charset="0"/>
                                    </a:rPr>
                                  </m:ctrlPr>
                                </m:fPr>
                                <m:num>
                                  <m:sSubSup>
                                    <m:sSubSupPr>
                                      <m:ctrlPr>
                                        <a:rPr lang="fr-FR" i="1">
                                          <a:solidFill>
                                            <a:prstClr val="black"/>
                                          </a:solidFill>
                                          <a:latin typeface="Cambria Math" panose="02040503050406030204" pitchFamily="18" charset="0"/>
                                        </a:rPr>
                                      </m:ctrlPr>
                                    </m:sSubSupPr>
                                    <m:e>
                                      <m:r>
                                        <a:rPr lang="fr-FR" i="1">
                                          <a:solidFill>
                                            <a:prstClr val="black"/>
                                          </a:solidFill>
                                          <a:latin typeface="Cambria Math"/>
                                          <a:ea typeface="Cambria Math"/>
                                        </a:rPr>
                                        <m:t>𝜎</m:t>
                                      </m:r>
                                    </m:e>
                                    <m:sub>
                                      <m:r>
                                        <a:rPr lang="fr-FR" b="0" i="1" smtClean="0">
                                          <a:solidFill>
                                            <a:prstClr val="black"/>
                                          </a:solidFill>
                                          <a:latin typeface="Cambria Math" panose="02040503050406030204" pitchFamily="18" charset="0"/>
                                          <a:ea typeface="Cambria Math"/>
                                        </a:rPr>
                                        <m:t>♀</m:t>
                                      </m:r>
                                    </m:sub>
                                    <m:sup>
                                      <m:r>
                                        <a:rPr lang="fr-FR" i="1">
                                          <a:solidFill>
                                            <a:prstClr val="black"/>
                                          </a:solidFill>
                                          <a:latin typeface="Cambria Math"/>
                                        </a:rPr>
                                        <m:t>²</m:t>
                                      </m:r>
                                    </m:sup>
                                  </m:sSubSup>
                                </m:num>
                                <m:den>
                                  <m:sSub>
                                    <m:sSubPr>
                                      <m:ctrlPr>
                                        <a:rPr lang="fr-FR" i="1">
                                          <a:solidFill>
                                            <a:prstClr val="black"/>
                                          </a:solidFill>
                                          <a:latin typeface="Cambria Math" panose="02040503050406030204" pitchFamily="18" charset="0"/>
                                        </a:rPr>
                                      </m:ctrlPr>
                                    </m:sSubPr>
                                    <m:e>
                                      <m:r>
                                        <a:rPr lang="fr-FR" i="1">
                                          <a:solidFill>
                                            <a:prstClr val="black"/>
                                          </a:solidFill>
                                          <a:latin typeface="Cambria Math"/>
                                        </a:rPr>
                                        <m:t>𝑛</m:t>
                                      </m:r>
                                    </m:e>
                                    <m:sub>
                                      <m:r>
                                        <a:rPr lang="fr-FR" b="0" i="1" smtClean="0">
                                          <a:solidFill>
                                            <a:prstClr val="black"/>
                                          </a:solidFill>
                                          <a:latin typeface="Cambria Math" panose="02040503050406030204" pitchFamily="18" charset="0"/>
                                        </a:rPr>
                                        <m:t>♀</m:t>
                                      </m:r>
                                    </m:sub>
                                  </m:sSub>
                                </m:den>
                              </m:f>
                            </m:e>
                          </m:rad>
                        </m:den>
                      </m:f>
                    </m:oMath>
                  </m:oMathPara>
                </a14:m>
                <a:endParaRPr lang="fr-FR" dirty="0">
                  <a:solidFill>
                    <a:prstClr val="black"/>
                  </a:solidFill>
                </a:endParaRPr>
              </a:p>
            </p:txBody>
          </p:sp>
        </mc:Choice>
        <mc:Fallback xmlns="">
          <p:sp>
            <p:nvSpPr>
              <p:cNvPr id="12" name="ZoneTexte 11"/>
              <p:cNvSpPr txBox="1">
                <a:spLocks noRot="1" noChangeAspect="1" noMove="1" noResize="1" noEditPoints="1" noAdjustHandles="1" noChangeArrowheads="1" noChangeShapeType="1" noTextEdit="1"/>
              </p:cNvSpPr>
              <p:nvPr/>
            </p:nvSpPr>
            <p:spPr>
              <a:xfrm>
                <a:off x="586452" y="2260988"/>
                <a:ext cx="1646155" cy="1218154"/>
              </a:xfrm>
              <a:prstGeom prst="rect">
                <a:avLst/>
              </a:prstGeom>
              <a:blipFill rotWithShape="0">
                <a:blip r:embed="rId3"/>
                <a:stretch>
                  <a:fillRect/>
                </a:stretch>
              </a:blipFill>
            </p:spPr>
            <p:txBody>
              <a:bodyPr/>
              <a:lstStyle/>
              <a:p>
                <a:r>
                  <a:rPr lang="fr-FR">
                    <a:noFill/>
                  </a:rPr>
                  <a:t> </a:t>
                </a:r>
              </a:p>
            </p:txBody>
          </p:sp>
        </mc:Fallback>
      </mc:AlternateContent>
      <p:sp>
        <p:nvSpPr>
          <p:cNvPr id="2" name="ZoneTexte 1"/>
          <p:cNvSpPr txBox="1"/>
          <p:nvPr/>
        </p:nvSpPr>
        <p:spPr>
          <a:xfrm>
            <a:off x="2472916" y="1845124"/>
            <a:ext cx="1300975" cy="1015663"/>
          </a:xfrm>
          <a:prstGeom prst="rect">
            <a:avLst/>
          </a:prstGeom>
          <a:noFill/>
        </p:spPr>
        <p:txBody>
          <a:bodyPr wrap="square" rtlCol="0">
            <a:spAutoFit/>
          </a:bodyPr>
          <a:lstStyle/>
          <a:p>
            <a:r>
              <a:rPr lang="fr-FR" sz="1200" dirty="0"/>
              <a:t>La différence de longueurs moyennes  ♂-♀ estimée par le modèle (-13,2)</a:t>
            </a:r>
          </a:p>
        </p:txBody>
      </p:sp>
      <p:cxnSp>
        <p:nvCxnSpPr>
          <p:cNvPr id="13" name="Connecteur droit avec flèche 12"/>
          <p:cNvCxnSpPr>
            <a:stCxn id="2" idx="1"/>
          </p:cNvCxnSpPr>
          <p:nvPr/>
        </p:nvCxnSpPr>
        <p:spPr>
          <a:xfrm flipH="1">
            <a:off x="1700561" y="2352956"/>
            <a:ext cx="772355" cy="1226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H="1" flipV="1">
            <a:off x="1368268" y="3480811"/>
            <a:ext cx="259810" cy="6451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871846" y="4116410"/>
            <a:ext cx="1843668" cy="461665"/>
          </a:xfrm>
          <a:prstGeom prst="rect">
            <a:avLst/>
          </a:prstGeom>
          <a:noFill/>
        </p:spPr>
        <p:txBody>
          <a:bodyPr wrap="square" rtlCol="0">
            <a:spAutoFit/>
          </a:bodyPr>
          <a:lstStyle/>
          <a:p>
            <a:r>
              <a:rPr lang="fr-FR" sz="1200" dirty="0"/>
              <a:t>Les variances intra-sexe, rapportées aux effectifs</a:t>
            </a:r>
          </a:p>
        </p:txBody>
      </p:sp>
      <p:cxnSp>
        <p:nvCxnSpPr>
          <p:cNvPr id="17" name="Connecteur droit avec flèche 16"/>
          <p:cNvCxnSpPr/>
          <p:nvPr/>
        </p:nvCxnSpPr>
        <p:spPr>
          <a:xfrm flipV="1">
            <a:off x="1628078" y="3480811"/>
            <a:ext cx="331205" cy="6451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ZoneTexte 19"/>
              <p:cNvSpPr txBox="1"/>
              <p:nvPr/>
            </p:nvSpPr>
            <p:spPr>
              <a:xfrm>
                <a:off x="466246" y="5158587"/>
                <a:ext cx="2986074" cy="9573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i="1" smtClean="0">
                          <a:solidFill>
                            <a:prstClr val="black"/>
                          </a:solidFill>
                          <a:latin typeface="Cambria Math" panose="02040503050406030204" pitchFamily="18" charset="0"/>
                        </a:rPr>
                        <m:t>𝑡</m:t>
                      </m:r>
                      <m:r>
                        <a:rPr lang="fr-FR" i="1">
                          <a:solidFill>
                            <a:prstClr val="black"/>
                          </a:solidFill>
                          <a:latin typeface="Cambria Math"/>
                        </a:rPr>
                        <m:t>=</m:t>
                      </m:r>
                      <m:f>
                        <m:fPr>
                          <m:ctrlPr>
                            <a:rPr lang="fr-FR" i="1">
                              <a:solidFill>
                                <a:prstClr val="black"/>
                              </a:solidFill>
                              <a:latin typeface="Cambria Math" panose="02040503050406030204" pitchFamily="18" charset="0"/>
                            </a:rPr>
                          </m:ctrlPr>
                        </m:fPr>
                        <m:num>
                          <m:r>
                            <a:rPr lang="fr-FR" b="0" i="1" smtClean="0">
                              <a:solidFill>
                                <a:prstClr val="black"/>
                              </a:solidFill>
                              <a:latin typeface="Cambria Math" panose="02040503050406030204" pitchFamily="18" charset="0"/>
                            </a:rPr>
                            <m:t>−13,2</m:t>
                          </m:r>
                        </m:num>
                        <m:den>
                          <m:rad>
                            <m:radPr>
                              <m:degHide m:val="on"/>
                              <m:ctrlPr>
                                <a:rPr lang="fr-FR" i="1">
                                  <a:solidFill>
                                    <a:prstClr val="black"/>
                                  </a:solidFill>
                                  <a:latin typeface="Cambria Math" panose="02040503050406030204" pitchFamily="18" charset="0"/>
                                </a:rPr>
                              </m:ctrlPr>
                            </m:radPr>
                            <m:deg/>
                            <m:e>
                              <m:f>
                                <m:fPr>
                                  <m:ctrlPr>
                                    <a:rPr lang="fr-FR" i="1">
                                      <a:solidFill>
                                        <a:prstClr val="black"/>
                                      </a:solidFill>
                                      <a:latin typeface="Cambria Math" panose="02040503050406030204" pitchFamily="18" charset="0"/>
                                    </a:rPr>
                                  </m:ctrlPr>
                                </m:fPr>
                                <m:num>
                                  <m:r>
                                    <a:rPr lang="fr-FR" i="1" smtClean="0">
                                      <a:solidFill>
                                        <a:prstClr val="black"/>
                                      </a:solidFill>
                                      <a:latin typeface="Cambria Math" panose="02040503050406030204" pitchFamily="18" charset="0"/>
                                    </a:rPr>
                                    <m:t>1</m:t>
                                  </m:r>
                                  <m:r>
                                    <a:rPr lang="fr-FR" b="0" i="1" smtClean="0">
                                      <a:solidFill>
                                        <a:prstClr val="black"/>
                                      </a:solidFill>
                                      <a:latin typeface="Cambria Math" panose="02040503050406030204" pitchFamily="18" charset="0"/>
                                    </a:rPr>
                                    <m:t>16,5</m:t>
                                  </m:r>
                                </m:num>
                                <m:den>
                                  <m:r>
                                    <a:rPr lang="fr-FR" i="1" smtClean="0">
                                      <a:solidFill>
                                        <a:prstClr val="black"/>
                                      </a:solidFill>
                                      <a:latin typeface="Cambria Math" panose="02040503050406030204" pitchFamily="18" charset="0"/>
                                    </a:rPr>
                                    <m:t>1</m:t>
                                  </m:r>
                                  <m:r>
                                    <a:rPr lang="fr-FR" b="0" i="1" smtClean="0">
                                      <a:solidFill>
                                        <a:prstClr val="black"/>
                                      </a:solidFill>
                                      <a:latin typeface="Cambria Math" panose="02040503050406030204" pitchFamily="18" charset="0"/>
                                    </a:rPr>
                                    <m:t>02</m:t>
                                  </m:r>
                                </m:den>
                              </m:f>
                              <m:r>
                                <a:rPr lang="fr-FR" i="1">
                                  <a:solidFill>
                                    <a:prstClr val="black"/>
                                  </a:solidFill>
                                  <a:latin typeface="Cambria Math"/>
                                </a:rPr>
                                <m:t>+</m:t>
                              </m:r>
                              <m:f>
                                <m:fPr>
                                  <m:ctrlPr>
                                    <a:rPr lang="fr-FR" i="1">
                                      <a:solidFill>
                                        <a:prstClr val="black"/>
                                      </a:solidFill>
                                      <a:latin typeface="Cambria Math" panose="02040503050406030204" pitchFamily="18" charset="0"/>
                                    </a:rPr>
                                  </m:ctrlPr>
                                </m:fPr>
                                <m:num>
                                  <m:r>
                                    <a:rPr lang="fr-FR" i="1" smtClean="0">
                                      <a:solidFill>
                                        <a:prstClr val="black"/>
                                      </a:solidFill>
                                      <a:latin typeface="Cambria Math" panose="02040503050406030204" pitchFamily="18" charset="0"/>
                                    </a:rPr>
                                    <m:t>1</m:t>
                                  </m:r>
                                  <m:r>
                                    <a:rPr lang="fr-FR" b="0" i="1" smtClean="0">
                                      <a:solidFill>
                                        <a:prstClr val="black"/>
                                      </a:solidFill>
                                      <a:latin typeface="Cambria Math" panose="02040503050406030204" pitchFamily="18" charset="0"/>
                                    </a:rPr>
                                    <m:t>34,4</m:t>
                                  </m:r>
                                </m:num>
                                <m:den>
                                  <m:r>
                                    <a:rPr lang="fr-FR" i="1" smtClean="0">
                                      <a:solidFill>
                                        <a:prstClr val="black"/>
                                      </a:solidFill>
                                      <a:latin typeface="Cambria Math" panose="02040503050406030204" pitchFamily="18" charset="0"/>
                                    </a:rPr>
                                    <m:t>7</m:t>
                                  </m:r>
                                  <m:r>
                                    <a:rPr lang="fr-FR" b="0" i="1" smtClean="0">
                                      <a:solidFill>
                                        <a:prstClr val="black"/>
                                      </a:solidFill>
                                      <a:latin typeface="Cambria Math" panose="02040503050406030204" pitchFamily="18" charset="0"/>
                                    </a:rPr>
                                    <m:t>5</m:t>
                                  </m:r>
                                </m:den>
                              </m:f>
                            </m:e>
                          </m:rad>
                        </m:den>
                      </m:f>
                      <m:r>
                        <a:rPr lang="fr-FR" b="0" i="1" smtClean="0">
                          <a:solidFill>
                            <a:prstClr val="black"/>
                          </a:solidFill>
                          <a:latin typeface="Cambria Math" panose="02040503050406030204" pitchFamily="18" charset="0"/>
                        </a:rPr>
                        <m:t>=−7,7</m:t>
                      </m:r>
                    </m:oMath>
                  </m:oMathPara>
                </a14:m>
                <a:endParaRPr lang="fr-FR" dirty="0">
                  <a:solidFill>
                    <a:prstClr val="black"/>
                  </a:solidFill>
                </a:endParaRPr>
              </a:p>
            </p:txBody>
          </p:sp>
        </mc:Choice>
        <mc:Fallback xmlns="">
          <p:sp>
            <p:nvSpPr>
              <p:cNvPr id="20" name="ZoneTexte 19"/>
              <p:cNvSpPr txBox="1">
                <a:spLocks noRot="1" noChangeAspect="1" noMove="1" noResize="1" noEditPoints="1" noAdjustHandles="1" noChangeArrowheads="1" noChangeShapeType="1" noTextEdit="1"/>
              </p:cNvSpPr>
              <p:nvPr/>
            </p:nvSpPr>
            <p:spPr>
              <a:xfrm>
                <a:off x="466246" y="5158587"/>
                <a:ext cx="2986074" cy="957313"/>
              </a:xfrm>
              <a:prstGeom prst="rect">
                <a:avLst/>
              </a:prstGeom>
              <a:blipFill rotWithShape="0">
                <a:blip r:embed="rId4"/>
                <a:stretch>
                  <a:fillRect/>
                </a:stretch>
              </a:blipFill>
            </p:spPr>
            <p:txBody>
              <a:bodyPr/>
              <a:lstStyle/>
              <a:p>
                <a:r>
                  <a:rPr lang="fr-FR">
                    <a:noFill/>
                  </a:rPr>
                  <a:t> </a:t>
                </a:r>
              </a:p>
            </p:txBody>
          </p:sp>
        </mc:Fallback>
      </mc:AlternateContent>
      <p:sp>
        <p:nvSpPr>
          <p:cNvPr id="21" name="ZoneTexte 20"/>
          <p:cNvSpPr txBox="1"/>
          <p:nvPr/>
        </p:nvSpPr>
        <p:spPr>
          <a:xfrm>
            <a:off x="3773890" y="5025483"/>
            <a:ext cx="5370109" cy="1477328"/>
          </a:xfrm>
          <a:prstGeom prst="rect">
            <a:avLst/>
          </a:prstGeom>
          <a:noFill/>
        </p:spPr>
        <p:txBody>
          <a:bodyPr wrap="square" rtlCol="0">
            <a:spAutoFit/>
          </a:bodyPr>
          <a:lstStyle/>
          <a:p>
            <a:pPr algn="just"/>
            <a:r>
              <a:rPr lang="fr-FR" dirty="0"/>
              <a:t>t est la différence entre deux moyennes, rapportée à la variance et à la taille d’échantillon</a:t>
            </a:r>
          </a:p>
          <a:p>
            <a:pPr algn="just"/>
            <a:r>
              <a:rPr lang="fr-FR" dirty="0"/>
              <a:t>= « </a:t>
            </a:r>
            <a:r>
              <a:rPr lang="fr-FR" b="1" u="sng" dirty="0"/>
              <a:t>statistique de </a:t>
            </a:r>
            <a:r>
              <a:rPr lang="fr-FR" b="1" u="sng" dirty="0" err="1"/>
              <a:t>Student</a:t>
            </a:r>
            <a:r>
              <a:rPr lang="fr-FR" dirty="0"/>
              <a:t> » si les variances sont égales</a:t>
            </a:r>
          </a:p>
          <a:p>
            <a:pPr algn="just"/>
            <a:r>
              <a:rPr lang="fr-FR" dirty="0"/>
              <a:t>= « </a:t>
            </a:r>
            <a:r>
              <a:rPr lang="fr-FR" b="1" u="sng" dirty="0"/>
              <a:t>statistique de </a:t>
            </a:r>
            <a:r>
              <a:rPr lang="fr-FR" b="1" u="sng" dirty="0" err="1"/>
              <a:t>Welch</a:t>
            </a:r>
            <a:r>
              <a:rPr lang="fr-FR" dirty="0"/>
              <a:t> » si les variances sont inégales (comme ici)</a:t>
            </a:r>
          </a:p>
        </p:txBody>
      </p:sp>
      <p:sp>
        <p:nvSpPr>
          <p:cNvPr id="3" name="Espace réservé du numéro de diapositive 2">
            <a:extLst>
              <a:ext uri="{FF2B5EF4-FFF2-40B4-BE49-F238E27FC236}">
                <a16:creationId xmlns:a16="http://schemas.microsoft.com/office/drawing/2014/main" id="{09EBF280-481D-D427-D221-AC0F45B497FB}"/>
              </a:ext>
            </a:extLst>
          </p:cNvPr>
          <p:cNvSpPr>
            <a:spLocks noGrp="1"/>
          </p:cNvSpPr>
          <p:nvPr>
            <p:ph type="sldNum" sz="quarter" idx="12"/>
          </p:nvPr>
        </p:nvSpPr>
        <p:spPr/>
        <p:txBody>
          <a:bodyPr/>
          <a:lstStyle/>
          <a:p>
            <a:fld id="{04C8D40A-45DA-49FB-8D9A-B1F265F8EE6C}" type="slidenum">
              <a:rPr lang="fr-FR" smtClean="0"/>
              <a:t>60</a:t>
            </a:fld>
            <a:endParaRPr lang="fr-FR"/>
          </a:p>
        </p:txBody>
      </p:sp>
    </p:spTree>
    <p:extLst>
      <p:ext uri="{BB962C8B-B14F-4D97-AF65-F5344CB8AC3E}">
        <p14:creationId xmlns:p14="http://schemas.microsoft.com/office/powerpoint/2010/main" val="19401029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5259" y="1281921"/>
            <a:ext cx="4094179" cy="3566578"/>
          </a:xfrm>
          <a:prstGeom prst="rect">
            <a:avLst/>
          </a:prstGeom>
        </p:spPr>
      </p:pic>
      <p:cxnSp>
        <p:nvCxnSpPr>
          <p:cNvPr id="6" name="Connecteur droit avec flèche 5"/>
          <p:cNvCxnSpPr/>
          <p:nvPr/>
        </p:nvCxnSpPr>
        <p:spPr>
          <a:xfrm>
            <a:off x="6516734" y="2694877"/>
            <a:ext cx="1550" cy="591014"/>
          </a:xfrm>
          <a:prstGeom prst="straightConnector1">
            <a:avLst/>
          </a:prstGeom>
          <a:ln w="38100">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Connecteur droit avec flèche 6"/>
          <p:cNvCxnSpPr/>
          <p:nvPr/>
        </p:nvCxnSpPr>
        <p:spPr>
          <a:xfrm>
            <a:off x="5306165" y="2181921"/>
            <a:ext cx="0" cy="1025911"/>
          </a:xfrm>
          <a:prstGeom prst="straightConnector1">
            <a:avLst/>
          </a:prstGeom>
          <a:ln w="381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4966828" y="1937100"/>
            <a:ext cx="1659982" cy="307777"/>
          </a:xfrm>
          <a:prstGeom prst="rect">
            <a:avLst/>
          </a:prstGeom>
          <a:noFill/>
        </p:spPr>
        <p:txBody>
          <a:bodyPr wrap="square" rtlCol="0">
            <a:spAutoFit/>
          </a:bodyPr>
          <a:lstStyle/>
          <a:p>
            <a:r>
              <a:rPr lang="fr-FR" sz="1400" dirty="0">
                <a:solidFill>
                  <a:schemeClr val="accent1">
                    <a:lumMod val="50000"/>
                  </a:schemeClr>
                </a:solidFill>
              </a:rPr>
              <a:t>variance intra-♀</a:t>
            </a:r>
          </a:p>
        </p:txBody>
      </p:sp>
      <p:sp>
        <p:nvSpPr>
          <p:cNvPr id="9" name="ZoneTexte 8"/>
          <p:cNvSpPr txBox="1"/>
          <p:nvPr/>
        </p:nvSpPr>
        <p:spPr>
          <a:xfrm>
            <a:off x="6392348" y="2402797"/>
            <a:ext cx="1659982" cy="307777"/>
          </a:xfrm>
          <a:prstGeom prst="rect">
            <a:avLst/>
          </a:prstGeom>
          <a:noFill/>
        </p:spPr>
        <p:txBody>
          <a:bodyPr wrap="square" rtlCol="0">
            <a:spAutoFit/>
          </a:bodyPr>
          <a:lstStyle/>
          <a:p>
            <a:r>
              <a:rPr lang="fr-FR" sz="1400" dirty="0">
                <a:solidFill>
                  <a:schemeClr val="accent2">
                    <a:lumMod val="50000"/>
                  </a:schemeClr>
                </a:solidFill>
              </a:rPr>
              <a:t>variance inter-sexes</a:t>
            </a:r>
          </a:p>
        </p:txBody>
      </p:sp>
      <p:cxnSp>
        <p:nvCxnSpPr>
          <p:cNvPr id="10" name="Connecteur droit avec flèche 9"/>
          <p:cNvCxnSpPr/>
          <p:nvPr/>
        </p:nvCxnSpPr>
        <p:spPr>
          <a:xfrm>
            <a:off x="7800321" y="2772935"/>
            <a:ext cx="0" cy="1025911"/>
          </a:xfrm>
          <a:prstGeom prst="straightConnector1">
            <a:avLst/>
          </a:prstGeom>
          <a:ln w="381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356838" y="236181"/>
            <a:ext cx="8400586" cy="1754326"/>
          </a:xfrm>
          <a:prstGeom prst="rect">
            <a:avLst/>
          </a:prstGeom>
          <a:noFill/>
        </p:spPr>
        <p:txBody>
          <a:bodyPr wrap="square" rtlCol="0">
            <a:spAutoFit/>
          </a:bodyPr>
          <a:lstStyle/>
          <a:p>
            <a:r>
              <a:rPr lang="fr-FR" dirty="0"/>
              <a:t>Deux manières de procéder : </a:t>
            </a:r>
          </a:p>
          <a:p>
            <a:endParaRPr lang="fr-FR" dirty="0"/>
          </a:p>
          <a:p>
            <a:pPr marL="285750" indent="-285750">
              <a:buFontTx/>
              <a:buChar char="-"/>
            </a:pPr>
            <a:r>
              <a:rPr lang="fr-FR" dirty="0"/>
              <a:t>Comparer les </a:t>
            </a:r>
            <a:r>
              <a:rPr lang="fr-FR" b="1" u="sng" dirty="0"/>
              <a:t>longueurs moyennes </a:t>
            </a:r>
            <a:r>
              <a:rPr lang="fr-FR" dirty="0"/>
              <a:t>des deux sexes, en tenant compte des variances intra-sexes</a:t>
            </a:r>
          </a:p>
          <a:p>
            <a:pPr marL="285750" indent="-285750">
              <a:buFontTx/>
              <a:buChar char="-"/>
            </a:pPr>
            <a:r>
              <a:rPr lang="fr-FR" dirty="0">
                <a:solidFill>
                  <a:schemeClr val="bg1">
                    <a:lumMod val="75000"/>
                  </a:schemeClr>
                </a:solidFill>
              </a:rPr>
              <a:t>Comparer la </a:t>
            </a:r>
            <a:r>
              <a:rPr lang="fr-FR" b="1" u="sng" dirty="0">
                <a:solidFill>
                  <a:schemeClr val="bg1">
                    <a:lumMod val="75000"/>
                  </a:schemeClr>
                </a:solidFill>
              </a:rPr>
              <a:t>variance inter-sexes </a:t>
            </a:r>
            <a:r>
              <a:rPr lang="fr-FR" dirty="0">
                <a:solidFill>
                  <a:schemeClr val="bg1">
                    <a:lumMod val="75000"/>
                  </a:schemeClr>
                </a:solidFill>
              </a:rPr>
              <a:t>aux </a:t>
            </a:r>
            <a:r>
              <a:rPr lang="fr-FR" b="1" u="sng" dirty="0">
                <a:solidFill>
                  <a:schemeClr val="bg1">
                    <a:lumMod val="75000"/>
                  </a:schemeClr>
                </a:solidFill>
              </a:rPr>
              <a:t>variances intra-sexes</a:t>
            </a:r>
          </a:p>
          <a:p>
            <a:pPr marL="285750" indent="-285750">
              <a:buFontTx/>
              <a:buChar char="-"/>
            </a:pPr>
            <a:endParaRPr lang="fr-FR" b="1" u="sng" dirty="0"/>
          </a:p>
        </p:txBody>
      </p:sp>
      <mc:AlternateContent xmlns:mc="http://schemas.openxmlformats.org/markup-compatibility/2006" xmlns:a14="http://schemas.microsoft.com/office/drawing/2010/main">
        <mc:Choice Requires="a14">
          <p:sp>
            <p:nvSpPr>
              <p:cNvPr id="20" name="ZoneTexte 19"/>
              <p:cNvSpPr txBox="1"/>
              <p:nvPr/>
            </p:nvSpPr>
            <p:spPr>
              <a:xfrm>
                <a:off x="525719" y="2550681"/>
                <a:ext cx="2986074" cy="9573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i="1" smtClean="0">
                          <a:solidFill>
                            <a:prstClr val="black"/>
                          </a:solidFill>
                          <a:latin typeface="Cambria Math" panose="02040503050406030204" pitchFamily="18" charset="0"/>
                        </a:rPr>
                        <m:t>𝑡</m:t>
                      </m:r>
                      <m:r>
                        <a:rPr lang="fr-FR" i="1">
                          <a:solidFill>
                            <a:prstClr val="black"/>
                          </a:solidFill>
                          <a:latin typeface="Cambria Math"/>
                        </a:rPr>
                        <m:t>=</m:t>
                      </m:r>
                      <m:f>
                        <m:fPr>
                          <m:ctrlPr>
                            <a:rPr lang="fr-FR" i="1">
                              <a:solidFill>
                                <a:prstClr val="black"/>
                              </a:solidFill>
                              <a:latin typeface="Cambria Math" panose="02040503050406030204" pitchFamily="18" charset="0"/>
                            </a:rPr>
                          </m:ctrlPr>
                        </m:fPr>
                        <m:num>
                          <m:r>
                            <a:rPr lang="fr-FR" b="0" i="1" smtClean="0">
                              <a:solidFill>
                                <a:prstClr val="black"/>
                              </a:solidFill>
                              <a:latin typeface="Cambria Math" panose="02040503050406030204" pitchFamily="18" charset="0"/>
                            </a:rPr>
                            <m:t>−13,2</m:t>
                          </m:r>
                        </m:num>
                        <m:den>
                          <m:rad>
                            <m:radPr>
                              <m:degHide m:val="on"/>
                              <m:ctrlPr>
                                <a:rPr lang="fr-FR" i="1">
                                  <a:solidFill>
                                    <a:prstClr val="black"/>
                                  </a:solidFill>
                                  <a:latin typeface="Cambria Math" panose="02040503050406030204" pitchFamily="18" charset="0"/>
                                </a:rPr>
                              </m:ctrlPr>
                            </m:radPr>
                            <m:deg/>
                            <m:e>
                              <m:f>
                                <m:fPr>
                                  <m:ctrlPr>
                                    <a:rPr lang="fr-FR" i="1">
                                      <a:solidFill>
                                        <a:prstClr val="black"/>
                                      </a:solidFill>
                                      <a:latin typeface="Cambria Math" panose="02040503050406030204" pitchFamily="18" charset="0"/>
                                    </a:rPr>
                                  </m:ctrlPr>
                                </m:fPr>
                                <m:num>
                                  <m:r>
                                    <a:rPr lang="fr-FR" i="1" smtClean="0">
                                      <a:solidFill>
                                        <a:prstClr val="black"/>
                                      </a:solidFill>
                                      <a:latin typeface="Cambria Math" panose="02040503050406030204" pitchFamily="18" charset="0"/>
                                    </a:rPr>
                                    <m:t>1</m:t>
                                  </m:r>
                                  <m:r>
                                    <a:rPr lang="fr-FR" b="0" i="1" smtClean="0">
                                      <a:solidFill>
                                        <a:prstClr val="black"/>
                                      </a:solidFill>
                                      <a:latin typeface="Cambria Math" panose="02040503050406030204" pitchFamily="18" charset="0"/>
                                    </a:rPr>
                                    <m:t>16,5</m:t>
                                  </m:r>
                                </m:num>
                                <m:den>
                                  <m:r>
                                    <a:rPr lang="fr-FR" i="1" smtClean="0">
                                      <a:solidFill>
                                        <a:prstClr val="black"/>
                                      </a:solidFill>
                                      <a:latin typeface="Cambria Math" panose="02040503050406030204" pitchFamily="18" charset="0"/>
                                    </a:rPr>
                                    <m:t>1</m:t>
                                  </m:r>
                                  <m:r>
                                    <a:rPr lang="fr-FR" b="0" i="1" smtClean="0">
                                      <a:solidFill>
                                        <a:prstClr val="black"/>
                                      </a:solidFill>
                                      <a:latin typeface="Cambria Math" panose="02040503050406030204" pitchFamily="18" charset="0"/>
                                    </a:rPr>
                                    <m:t>02</m:t>
                                  </m:r>
                                </m:den>
                              </m:f>
                              <m:r>
                                <a:rPr lang="fr-FR" i="1">
                                  <a:solidFill>
                                    <a:prstClr val="black"/>
                                  </a:solidFill>
                                  <a:latin typeface="Cambria Math"/>
                                </a:rPr>
                                <m:t>+</m:t>
                              </m:r>
                              <m:f>
                                <m:fPr>
                                  <m:ctrlPr>
                                    <a:rPr lang="fr-FR" i="1">
                                      <a:solidFill>
                                        <a:prstClr val="black"/>
                                      </a:solidFill>
                                      <a:latin typeface="Cambria Math" panose="02040503050406030204" pitchFamily="18" charset="0"/>
                                    </a:rPr>
                                  </m:ctrlPr>
                                </m:fPr>
                                <m:num>
                                  <m:r>
                                    <a:rPr lang="fr-FR" i="1" smtClean="0">
                                      <a:solidFill>
                                        <a:prstClr val="black"/>
                                      </a:solidFill>
                                      <a:latin typeface="Cambria Math" panose="02040503050406030204" pitchFamily="18" charset="0"/>
                                    </a:rPr>
                                    <m:t>1</m:t>
                                  </m:r>
                                  <m:r>
                                    <a:rPr lang="fr-FR" b="0" i="1" smtClean="0">
                                      <a:solidFill>
                                        <a:prstClr val="black"/>
                                      </a:solidFill>
                                      <a:latin typeface="Cambria Math" panose="02040503050406030204" pitchFamily="18" charset="0"/>
                                    </a:rPr>
                                    <m:t>34,4</m:t>
                                  </m:r>
                                </m:num>
                                <m:den>
                                  <m:r>
                                    <a:rPr lang="fr-FR" i="1" smtClean="0">
                                      <a:solidFill>
                                        <a:prstClr val="black"/>
                                      </a:solidFill>
                                      <a:latin typeface="Cambria Math" panose="02040503050406030204" pitchFamily="18" charset="0"/>
                                    </a:rPr>
                                    <m:t>7</m:t>
                                  </m:r>
                                  <m:r>
                                    <a:rPr lang="fr-FR" b="0" i="1" smtClean="0">
                                      <a:solidFill>
                                        <a:prstClr val="black"/>
                                      </a:solidFill>
                                      <a:latin typeface="Cambria Math" panose="02040503050406030204" pitchFamily="18" charset="0"/>
                                    </a:rPr>
                                    <m:t>5</m:t>
                                  </m:r>
                                </m:den>
                              </m:f>
                            </m:e>
                          </m:rad>
                        </m:den>
                      </m:f>
                      <m:r>
                        <a:rPr lang="fr-FR" b="0" i="1" smtClean="0">
                          <a:solidFill>
                            <a:prstClr val="black"/>
                          </a:solidFill>
                          <a:latin typeface="Cambria Math" panose="02040503050406030204" pitchFamily="18" charset="0"/>
                        </a:rPr>
                        <m:t>=−7,7</m:t>
                      </m:r>
                    </m:oMath>
                  </m:oMathPara>
                </a14:m>
                <a:endParaRPr lang="fr-FR" dirty="0">
                  <a:solidFill>
                    <a:prstClr val="black"/>
                  </a:solidFill>
                </a:endParaRPr>
              </a:p>
            </p:txBody>
          </p:sp>
        </mc:Choice>
        <mc:Fallback xmlns="">
          <p:sp>
            <p:nvSpPr>
              <p:cNvPr id="20" name="ZoneTexte 19"/>
              <p:cNvSpPr txBox="1">
                <a:spLocks noRot="1" noChangeAspect="1" noMove="1" noResize="1" noEditPoints="1" noAdjustHandles="1" noChangeArrowheads="1" noChangeShapeType="1" noTextEdit="1"/>
              </p:cNvSpPr>
              <p:nvPr/>
            </p:nvSpPr>
            <p:spPr>
              <a:xfrm>
                <a:off x="525719" y="2550681"/>
                <a:ext cx="2986074" cy="957313"/>
              </a:xfrm>
              <a:prstGeom prst="rect">
                <a:avLst/>
              </a:prstGeom>
              <a:blipFill rotWithShape="0">
                <a:blip r:embed="rId3"/>
                <a:stretch>
                  <a:fillRect/>
                </a:stretch>
              </a:blipFill>
            </p:spPr>
            <p:txBody>
              <a:bodyPr/>
              <a:lstStyle/>
              <a:p>
                <a:r>
                  <a:rPr lang="fr-FR">
                    <a:noFill/>
                  </a:rPr>
                  <a:t> </a:t>
                </a:r>
              </a:p>
            </p:txBody>
          </p:sp>
        </mc:Fallback>
      </mc:AlternateContent>
      <p:sp>
        <p:nvSpPr>
          <p:cNvPr id="21" name="ZoneTexte 20"/>
          <p:cNvSpPr txBox="1"/>
          <p:nvPr/>
        </p:nvSpPr>
        <p:spPr>
          <a:xfrm>
            <a:off x="666417" y="4826675"/>
            <a:ext cx="7488842" cy="1754326"/>
          </a:xfrm>
          <a:prstGeom prst="rect">
            <a:avLst/>
          </a:prstGeom>
          <a:noFill/>
        </p:spPr>
        <p:txBody>
          <a:bodyPr wrap="square" rtlCol="0">
            <a:spAutoFit/>
          </a:bodyPr>
          <a:lstStyle/>
          <a:p>
            <a:pPr algn="just"/>
            <a:r>
              <a:rPr lang="fr-FR" dirty="0"/>
              <a:t>Est-ce que ce dimorphisme sexuel </a:t>
            </a:r>
            <a:r>
              <a:rPr lang="fr-FR" b="1" u="sng" dirty="0"/>
              <a:t>aurait pu émerger juste par le hasard d’un échantillonnage </a:t>
            </a:r>
            <a:r>
              <a:rPr lang="fr-FR" dirty="0"/>
              <a:t>de 102+75 cistudes dans une population non </a:t>
            </a:r>
            <a:r>
              <a:rPr lang="fr-FR" dirty="0" err="1"/>
              <a:t>dimorphique</a:t>
            </a:r>
            <a:r>
              <a:rPr lang="fr-FR" dirty="0"/>
              <a:t>? </a:t>
            </a:r>
          </a:p>
          <a:p>
            <a:pPr algn="just"/>
            <a:endParaRPr lang="fr-FR" dirty="0"/>
          </a:p>
          <a:p>
            <a:pPr marL="285750" indent="-285750" algn="just">
              <a:buFont typeface="Wingdings" panose="05000000000000000000" pitchFamily="2" charset="2"/>
              <a:buChar char="ó"/>
            </a:pPr>
            <a:r>
              <a:rPr lang="fr-FR" dirty="0">
                <a:sym typeface="Wingdings" panose="05000000000000000000" pitchFamily="2" charset="2"/>
              </a:rPr>
              <a:t>est-ce que la valeur de t est supérieure à la valeur qu’elle prendrait si on la tirait dans une loi de </a:t>
            </a:r>
            <a:r>
              <a:rPr lang="fr-FR" dirty="0" err="1">
                <a:sym typeface="Wingdings" panose="05000000000000000000" pitchFamily="2" charset="2"/>
              </a:rPr>
              <a:t>Student</a:t>
            </a:r>
            <a:r>
              <a:rPr lang="fr-FR" dirty="0">
                <a:sym typeface="Wingdings" panose="05000000000000000000" pitchFamily="2" charset="2"/>
              </a:rPr>
              <a:t> pour un effectif de 102+75 individus? </a:t>
            </a:r>
          </a:p>
          <a:p>
            <a:pPr algn="just"/>
            <a:endParaRPr lang="fr-FR" dirty="0">
              <a:sym typeface="Wingdings" panose="05000000000000000000" pitchFamily="2" charset="2"/>
            </a:endParaRPr>
          </a:p>
        </p:txBody>
      </p:sp>
      <p:sp>
        <p:nvSpPr>
          <p:cNvPr id="2" name="Espace réservé du numéro de diapositive 1">
            <a:extLst>
              <a:ext uri="{FF2B5EF4-FFF2-40B4-BE49-F238E27FC236}">
                <a16:creationId xmlns:a16="http://schemas.microsoft.com/office/drawing/2014/main" id="{5E77079A-65F0-98E9-EB54-993CDA396679}"/>
              </a:ext>
            </a:extLst>
          </p:cNvPr>
          <p:cNvSpPr>
            <a:spLocks noGrp="1"/>
          </p:cNvSpPr>
          <p:nvPr>
            <p:ph type="sldNum" sz="quarter" idx="12"/>
          </p:nvPr>
        </p:nvSpPr>
        <p:spPr/>
        <p:txBody>
          <a:bodyPr/>
          <a:lstStyle/>
          <a:p>
            <a:fld id="{04C8D40A-45DA-49FB-8D9A-B1F265F8EE6C}" type="slidenum">
              <a:rPr lang="fr-FR" smtClean="0"/>
              <a:t>61</a:t>
            </a:fld>
            <a:endParaRPr lang="fr-FR"/>
          </a:p>
        </p:txBody>
      </p:sp>
    </p:spTree>
    <p:extLst>
      <p:ext uri="{BB962C8B-B14F-4D97-AF65-F5344CB8AC3E}">
        <p14:creationId xmlns:p14="http://schemas.microsoft.com/office/powerpoint/2010/main" val="10489008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ZoneTexte 19"/>
              <p:cNvSpPr txBox="1"/>
              <p:nvPr/>
            </p:nvSpPr>
            <p:spPr>
              <a:xfrm>
                <a:off x="525719" y="2550681"/>
                <a:ext cx="2986074" cy="9573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i="1" smtClean="0">
                          <a:solidFill>
                            <a:prstClr val="black"/>
                          </a:solidFill>
                          <a:latin typeface="Cambria Math" panose="02040503050406030204" pitchFamily="18" charset="0"/>
                        </a:rPr>
                        <m:t>𝑡</m:t>
                      </m:r>
                      <m:r>
                        <a:rPr lang="fr-FR" i="1">
                          <a:solidFill>
                            <a:prstClr val="black"/>
                          </a:solidFill>
                          <a:latin typeface="Cambria Math"/>
                        </a:rPr>
                        <m:t>=</m:t>
                      </m:r>
                      <m:f>
                        <m:fPr>
                          <m:ctrlPr>
                            <a:rPr lang="fr-FR" i="1">
                              <a:solidFill>
                                <a:prstClr val="black"/>
                              </a:solidFill>
                              <a:latin typeface="Cambria Math" panose="02040503050406030204" pitchFamily="18" charset="0"/>
                            </a:rPr>
                          </m:ctrlPr>
                        </m:fPr>
                        <m:num>
                          <m:r>
                            <a:rPr lang="fr-FR" b="0" i="1" smtClean="0">
                              <a:solidFill>
                                <a:prstClr val="black"/>
                              </a:solidFill>
                              <a:latin typeface="Cambria Math" panose="02040503050406030204" pitchFamily="18" charset="0"/>
                            </a:rPr>
                            <m:t>−13,2</m:t>
                          </m:r>
                        </m:num>
                        <m:den>
                          <m:rad>
                            <m:radPr>
                              <m:degHide m:val="on"/>
                              <m:ctrlPr>
                                <a:rPr lang="fr-FR" i="1">
                                  <a:solidFill>
                                    <a:prstClr val="black"/>
                                  </a:solidFill>
                                  <a:latin typeface="Cambria Math" panose="02040503050406030204" pitchFamily="18" charset="0"/>
                                </a:rPr>
                              </m:ctrlPr>
                            </m:radPr>
                            <m:deg/>
                            <m:e>
                              <m:f>
                                <m:fPr>
                                  <m:ctrlPr>
                                    <a:rPr lang="fr-FR" i="1">
                                      <a:solidFill>
                                        <a:prstClr val="black"/>
                                      </a:solidFill>
                                      <a:latin typeface="Cambria Math" panose="02040503050406030204" pitchFamily="18" charset="0"/>
                                    </a:rPr>
                                  </m:ctrlPr>
                                </m:fPr>
                                <m:num>
                                  <m:r>
                                    <a:rPr lang="fr-FR" i="1" smtClean="0">
                                      <a:solidFill>
                                        <a:prstClr val="black"/>
                                      </a:solidFill>
                                      <a:latin typeface="Cambria Math" panose="02040503050406030204" pitchFamily="18" charset="0"/>
                                    </a:rPr>
                                    <m:t>1</m:t>
                                  </m:r>
                                  <m:r>
                                    <a:rPr lang="fr-FR" b="0" i="1" smtClean="0">
                                      <a:solidFill>
                                        <a:prstClr val="black"/>
                                      </a:solidFill>
                                      <a:latin typeface="Cambria Math" panose="02040503050406030204" pitchFamily="18" charset="0"/>
                                    </a:rPr>
                                    <m:t>16,5</m:t>
                                  </m:r>
                                </m:num>
                                <m:den>
                                  <m:r>
                                    <a:rPr lang="fr-FR" i="1" smtClean="0">
                                      <a:solidFill>
                                        <a:prstClr val="black"/>
                                      </a:solidFill>
                                      <a:latin typeface="Cambria Math" panose="02040503050406030204" pitchFamily="18" charset="0"/>
                                    </a:rPr>
                                    <m:t>1</m:t>
                                  </m:r>
                                  <m:r>
                                    <a:rPr lang="fr-FR" b="0" i="1" smtClean="0">
                                      <a:solidFill>
                                        <a:prstClr val="black"/>
                                      </a:solidFill>
                                      <a:latin typeface="Cambria Math" panose="02040503050406030204" pitchFamily="18" charset="0"/>
                                    </a:rPr>
                                    <m:t>02</m:t>
                                  </m:r>
                                </m:den>
                              </m:f>
                              <m:r>
                                <a:rPr lang="fr-FR" i="1">
                                  <a:solidFill>
                                    <a:prstClr val="black"/>
                                  </a:solidFill>
                                  <a:latin typeface="Cambria Math"/>
                                </a:rPr>
                                <m:t>+</m:t>
                              </m:r>
                              <m:f>
                                <m:fPr>
                                  <m:ctrlPr>
                                    <a:rPr lang="fr-FR" i="1">
                                      <a:solidFill>
                                        <a:prstClr val="black"/>
                                      </a:solidFill>
                                      <a:latin typeface="Cambria Math" panose="02040503050406030204" pitchFamily="18" charset="0"/>
                                    </a:rPr>
                                  </m:ctrlPr>
                                </m:fPr>
                                <m:num>
                                  <m:r>
                                    <a:rPr lang="fr-FR" i="1" smtClean="0">
                                      <a:solidFill>
                                        <a:prstClr val="black"/>
                                      </a:solidFill>
                                      <a:latin typeface="Cambria Math" panose="02040503050406030204" pitchFamily="18" charset="0"/>
                                    </a:rPr>
                                    <m:t>1</m:t>
                                  </m:r>
                                  <m:r>
                                    <a:rPr lang="fr-FR" b="0" i="1" smtClean="0">
                                      <a:solidFill>
                                        <a:prstClr val="black"/>
                                      </a:solidFill>
                                      <a:latin typeface="Cambria Math" panose="02040503050406030204" pitchFamily="18" charset="0"/>
                                    </a:rPr>
                                    <m:t>34,4</m:t>
                                  </m:r>
                                </m:num>
                                <m:den>
                                  <m:r>
                                    <a:rPr lang="fr-FR" i="1" smtClean="0">
                                      <a:solidFill>
                                        <a:prstClr val="black"/>
                                      </a:solidFill>
                                      <a:latin typeface="Cambria Math" panose="02040503050406030204" pitchFamily="18" charset="0"/>
                                    </a:rPr>
                                    <m:t>7</m:t>
                                  </m:r>
                                  <m:r>
                                    <a:rPr lang="fr-FR" b="0" i="1" smtClean="0">
                                      <a:solidFill>
                                        <a:prstClr val="black"/>
                                      </a:solidFill>
                                      <a:latin typeface="Cambria Math" panose="02040503050406030204" pitchFamily="18" charset="0"/>
                                    </a:rPr>
                                    <m:t>5</m:t>
                                  </m:r>
                                </m:den>
                              </m:f>
                            </m:e>
                          </m:rad>
                        </m:den>
                      </m:f>
                      <m:r>
                        <a:rPr lang="fr-FR" b="0" i="1" smtClean="0">
                          <a:solidFill>
                            <a:prstClr val="black"/>
                          </a:solidFill>
                          <a:latin typeface="Cambria Math" panose="02040503050406030204" pitchFamily="18" charset="0"/>
                        </a:rPr>
                        <m:t>=−7,7</m:t>
                      </m:r>
                    </m:oMath>
                  </m:oMathPara>
                </a14:m>
                <a:endParaRPr lang="fr-FR" dirty="0">
                  <a:solidFill>
                    <a:prstClr val="black"/>
                  </a:solidFill>
                </a:endParaRPr>
              </a:p>
            </p:txBody>
          </p:sp>
        </mc:Choice>
        <mc:Fallback xmlns="">
          <p:sp>
            <p:nvSpPr>
              <p:cNvPr id="20" name="ZoneTexte 19"/>
              <p:cNvSpPr txBox="1">
                <a:spLocks noRot="1" noChangeAspect="1" noMove="1" noResize="1" noEditPoints="1" noAdjustHandles="1" noChangeArrowheads="1" noChangeShapeType="1" noTextEdit="1"/>
              </p:cNvSpPr>
              <p:nvPr/>
            </p:nvSpPr>
            <p:spPr>
              <a:xfrm>
                <a:off x="525719" y="2550681"/>
                <a:ext cx="2986074" cy="957313"/>
              </a:xfrm>
              <a:prstGeom prst="rect">
                <a:avLst/>
              </a:prstGeom>
              <a:blipFill rotWithShape="0">
                <a:blip r:embed="rId2"/>
                <a:stretch>
                  <a:fillRect/>
                </a:stretch>
              </a:blipFill>
            </p:spPr>
            <p:txBody>
              <a:bodyPr/>
              <a:lstStyle/>
              <a:p>
                <a:r>
                  <a:rPr lang="fr-FR">
                    <a:noFill/>
                  </a:rPr>
                  <a:t> </a:t>
                </a:r>
              </a:p>
            </p:txBody>
          </p:sp>
        </mc:Fallback>
      </mc:AlternateContent>
      <p:sp>
        <p:nvSpPr>
          <p:cNvPr id="21" name="ZoneTexte 20"/>
          <p:cNvSpPr txBox="1"/>
          <p:nvPr/>
        </p:nvSpPr>
        <p:spPr>
          <a:xfrm>
            <a:off x="666417" y="4826675"/>
            <a:ext cx="7488842" cy="1754326"/>
          </a:xfrm>
          <a:prstGeom prst="rect">
            <a:avLst/>
          </a:prstGeom>
          <a:noFill/>
        </p:spPr>
        <p:txBody>
          <a:bodyPr wrap="square" rtlCol="0">
            <a:spAutoFit/>
          </a:bodyPr>
          <a:lstStyle/>
          <a:p>
            <a:pPr algn="just"/>
            <a:r>
              <a:rPr lang="fr-FR" dirty="0"/>
              <a:t>On considère que t ne peut pas avoir émergé par hasard si la probabilité de le tirer dans une loi de </a:t>
            </a:r>
            <a:r>
              <a:rPr lang="fr-FR" dirty="0" err="1"/>
              <a:t>Student</a:t>
            </a:r>
            <a:r>
              <a:rPr lang="fr-FR" dirty="0"/>
              <a:t> n’excède pas 0,05</a:t>
            </a:r>
          </a:p>
          <a:p>
            <a:pPr algn="just"/>
            <a:endParaRPr lang="fr-FR" dirty="0"/>
          </a:p>
          <a:p>
            <a:pPr marL="285750" indent="-285750" algn="just">
              <a:buFont typeface="Wingdings" panose="05000000000000000000" pitchFamily="2" charset="2"/>
              <a:buChar char="ó"/>
            </a:pPr>
            <a:r>
              <a:rPr lang="fr-FR" dirty="0">
                <a:sym typeface="Wingdings" panose="05000000000000000000" pitchFamily="2" charset="2"/>
              </a:rPr>
              <a:t>est-ce que la valeur de t est supérieure à la valeur qu’elle prendrait si on la tirait dans une loi de </a:t>
            </a:r>
            <a:r>
              <a:rPr lang="fr-FR" dirty="0" err="1">
                <a:sym typeface="Wingdings" panose="05000000000000000000" pitchFamily="2" charset="2"/>
              </a:rPr>
              <a:t>Student</a:t>
            </a:r>
            <a:r>
              <a:rPr lang="fr-FR" dirty="0">
                <a:sym typeface="Wingdings" panose="05000000000000000000" pitchFamily="2" charset="2"/>
              </a:rPr>
              <a:t> pour un effectif de 102+75 individus? </a:t>
            </a:r>
          </a:p>
          <a:p>
            <a:pPr algn="just"/>
            <a:endParaRPr lang="fr-FR" dirty="0">
              <a:sym typeface="Wingdings" panose="05000000000000000000" pitchFamily="2" charset="2"/>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8888" y="1077951"/>
            <a:ext cx="2895807" cy="3508105"/>
          </a:xfrm>
          <a:prstGeom prst="rect">
            <a:avLst/>
          </a:prstGeom>
        </p:spPr>
      </p:pic>
      <p:cxnSp>
        <p:nvCxnSpPr>
          <p:cNvPr id="4" name="Connecteur droit 3"/>
          <p:cNvCxnSpPr/>
          <p:nvPr/>
        </p:nvCxnSpPr>
        <p:spPr>
          <a:xfrm flipH="1">
            <a:off x="5828371" y="1553737"/>
            <a:ext cx="0" cy="2312019"/>
          </a:xfrm>
          <a:prstGeom prst="line">
            <a:avLst/>
          </a:prstGeom>
          <a:ln w="3810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7092176" y="1553737"/>
            <a:ext cx="0" cy="2312019"/>
          </a:xfrm>
          <a:prstGeom prst="line">
            <a:avLst/>
          </a:prstGeom>
          <a:ln w="3810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5746595" y="899532"/>
            <a:ext cx="1717288" cy="423746"/>
          </a:xfrm>
          <a:prstGeom prst="rect">
            <a:avLst/>
          </a:prstGeom>
          <a:noFill/>
        </p:spPr>
        <p:txBody>
          <a:bodyPr wrap="square" rtlCol="0">
            <a:spAutoFit/>
          </a:bodyPr>
          <a:lstStyle/>
          <a:p>
            <a:endParaRPr lang="fr-FR" dirty="0"/>
          </a:p>
        </p:txBody>
      </p:sp>
      <p:sp>
        <p:nvSpPr>
          <p:cNvPr id="26" name="ZoneTexte 25"/>
          <p:cNvSpPr txBox="1"/>
          <p:nvPr/>
        </p:nvSpPr>
        <p:spPr>
          <a:xfrm>
            <a:off x="5415783" y="1122850"/>
            <a:ext cx="910692" cy="430887"/>
          </a:xfrm>
          <a:prstGeom prst="rect">
            <a:avLst/>
          </a:prstGeom>
          <a:noFill/>
        </p:spPr>
        <p:txBody>
          <a:bodyPr wrap="square" rtlCol="0">
            <a:spAutoFit/>
          </a:bodyPr>
          <a:lstStyle/>
          <a:p>
            <a:pPr algn="ctr"/>
            <a:r>
              <a:rPr lang="fr-FR" sz="1100" dirty="0">
                <a:solidFill>
                  <a:schemeClr val="accent2">
                    <a:lumMod val="75000"/>
                  </a:schemeClr>
                </a:solidFill>
              </a:rPr>
              <a:t>quantile de t à 2,5%</a:t>
            </a:r>
          </a:p>
        </p:txBody>
      </p:sp>
      <p:sp>
        <p:nvSpPr>
          <p:cNvPr id="27" name="ZoneTexte 26"/>
          <p:cNvSpPr txBox="1"/>
          <p:nvPr/>
        </p:nvSpPr>
        <p:spPr>
          <a:xfrm>
            <a:off x="6729747" y="1118289"/>
            <a:ext cx="910692" cy="430887"/>
          </a:xfrm>
          <a:prstGeom prst="rect">
            <a:avLst/>
          </a:prstGeom>
          <a:noFill/>
        </p:spPr>
        <p:txBody>
          <a:bodyPr wrap="square" rtlCol="0">
            <a:spAutoFit/>
          </a:bodyPr>
          <a:lstStyle/>
          <a:p>
            <a:pPr algn="ctr"/>
            <a:r>
              <a:rPr lang="fr-FR" sz="1100" dirty="0">
                <a:solidFill>
                  <a:schemeClr val="accent2">
                    <a:lumMod val="75000"/>
                  </a:schemeClr>
                </a:solidFill>
              </a:rPr>
              <a:t>quantile de t à 97,5%</a:t>
            </a:r>
          </a:p>
        </p:txBody>
      </p:sp>
      <p:sp>
        <p:nvSpPr>
          <p:cNvPr id="28" name="ZoneTexte 27"/>
          <p:cNvSpPr txBox="1"/>
          <p:nvPr/>
        </p:nvSpPr>
        <p:spPr>
          <a:xfrm>
            <a:off x="5746595" y="2465171"/>
            <a:ext cx="1427587" cy="600164"/>
          </a:xfrm>
          <a:prstGeom prst="rect">
            <a:avLst/>
          </a:prstGeom>
          <a:noFill/>
        </p:spPr>
        <p:txBody>
          <a:bodyPr wrap="square" rtlCol="0">
            <a:spAutoFit/>
          </a:bodyPr>
          <a:lstStyle/>
          <a:p>
            <a:pPr algn="ctr"/>
            <a:r>
              <a:rPr lang="fr-FR" sz="1100" b="1" dirty="0">
                <a:solidFill>
                  <a:schemeClr val="accent2">
                    <a:lumMod val="75000"/>
                  </a:schemeClr>
                </a:solidFill>
              </a:rPr>
              <a:t>95% des valeurs théoriques de t pour un </a:t>
            </a:r>
            <a:r>
              <a:rPr lang="fr-FR" sz="1100" b="1" dirty="0" err="1">
                <a:solidFill>
                  <a:schemeClr val="accent2">
                    <a:lumMod val="75000"/>
                  </a:schemeClr>
                </a:solidFill>
              </a:rPr>
              <a:t>ddl</a:t>
            </a:r>
            <a:r>
              <a:rPr lang="fr-FR" sz="1100" b="1" dirty="0">
                <a:solidFill>
                  <a:schemeClr val="accent2">
                    <a:lumMod val="75000"/>
                  </a:schemeClr>
                </a:solidFill>
              </a:rPr>
              <a:t> = 175</a:t>
            </a:r>
          </a:p>
        </p:txBody>
      </p:sp>
      <p:sp>
        <p:nvSpPr>
          <p:cNvPr id="29" name="ZoneTexte 28"/>
          <p:cNvSpPr txBox="1"/>
          <p:nvPr/>
        </p:nvSpPr>
        <p:spPr>
          <a:xfrm>
            <a:off x="191318" y="308670"/>
            <a:ext cx="4800612" cy="923330"/>
          </a:xfrm>
          <a:prstGeom prst="rect">
            <a:avLst/>
          </a:prstGeom>
          <a:noFill/>
        </p:spPr>
        <p:txBody>
          <a:bodyPr wrap="square" rtlCol="0">
            <a:spAutoFit/>
          </a:bodyPr>
          <a:lstStyle/>
          <a:p>
            <a:r>
              <a:rPr lang="fr-FR" dirty="0"/>
              <a:t>102♂ + 75♀ = 177 individus</a:t>
            </a:r>
          </a:p>
          <a:p>
            <a:r>
              <a:rPr lang="el-GR" dirty="0"/>
              <a:t>β</a:t>
            </a:r>
            <a:r>
              <a:rPr lang="fr-FR" dirty="0"/>
              <a:t> compare 2 moyennes </a:t>
            </a:r>
            <a:r>
              <a:rPr lang="fr-FR" dirty="0">
                <a:sym typeface="Wingdings" panose="05000000000000000000" pitchFamily="2" charset="2"/>
              </a:rPr>
              <a:t> 2 paramètres estimés</a:t>
            </a:r>
          </a:p>
          <a:p>
            <a:r>
              <a:rPr lang="fr-FR" b="1" dirty="0">
                <a:sym typeface="Wingdings" panose="05000000000000000000" pitchFamily="2" charset="2"/>
              </a:rPr>
              <a:t> 175 degrés de liberté</a:t>
            </a:r>
            <a:endParaRPr lang="fr-FR" b="1" dirty="0"/>
          </a:p>
        </p:txBody>
      </p:sp>
      <p:sp>
        <p:nvSpPr>
          <p:cNvPr id="3" name="Espace réservé du numéro de diapositive 2">
            <a:extLst>
              <a:ext uri="{FF2B5EF4-FFF2-40B4-BE49-F238E27FC236}">
                <a16:creationId xmlns:a16="http://schemas.microsoft.com/office/drawing/2014/main" id="{433CC4DF-FC51-748C-6119-758798737146}"/>
              </a:ext>
            </a:extLst>
          </p:cNvPr>
          <p:cNvSpPr>
            <a:spLocks noGrp="1"/>
          </p:cNvSpPr>
          <p:nvPr>
            <p:ph type="sldNum" sz="quarter" idx="12"/>
          </p:nvPr>
        </p:nvSpPr>
        <p:spPr/>
        <p:txBody>
          <a:bodyPr/>
          <a:lstStyle/>
          <a:p>
            <a:fld id="{04C8D40A-45DA-49FB-8D9A-B1F265F8EE6C}" type="slidenum">
              <a:rPr lang="fr-FR" smtClean="0"/>
              <a:t>62</a:t>
            </a:fld>
            <a:endParaRPr lang="fr-FR"/>
          </a:p>
        </p:txBody>
      </p:sp>
    </p:spTree>
    <p:extLst>
      <p:ext uri="{BB962C8B-B14F-4D97-AF65-F5344CB8AC3E}">
        <p14:creationId xmlns:p14="http://schemas.microsoft.com/office/powerpoint/2010/main" val="39015824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ZoneTexte 19"/>
              <p:cNvSpPr txBox="1"/>
              <p:nvPr/>
            </p:nvSpPr>
            <p:spPr>
              <a:xfrm>
                <a:off x="525719" y="2550681"/>
                <a:ext cx="2986074" cy="9573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i="1" smtClean="0">
                          <a:solidFill>
                            <a:prstClr val="black"/>
                          </a:solidFill>
                          <a:latin typeface="Cambria Math" panose="02040503050406030204" pitchFamily="18" charset="0"/>
                        </a:rPr>
                        <m:t>𝑡</m:t>
                      </m:r>
                      <m:r>
                        <a:rPr lang="fr-FR" i="1">
                          <a:solidFill>
                            <a:prstClr val="black"/>
                          </a:solidFill>
                          <a:latin typeface="Cambria Math"/>
                        </a:rPr>
                        <m:t>=</m:t>
                      </m:r>
                      <m:f>
                        <m:fPr>
                          <m:ctrlPr>
                            <a:rPr lang="fr-FR" i="1">
                              <a:solidFill>
                                <a:prstClr val="black"/>
                              </a:solidFill>
                              <a:latin typeface="Cambria Math" panose="02040503050406030204" pitchFamily="18" charset="0"/>
                            </a:rPr>
                          </m:ctrlPr>
                        </m:fPr>
                        <m:num>
                          <m:r>
                            <a:rPr lang="fr-FR" b="0" i="1" smtClean="0">
                              <a:solidFill>
                                <a:prstClr val="black"/>
                              </a:solidFill>
                              <a:latin typeface="Cambria Math" panose="02040503050406030204" pitchFamily="18" charset="0"/>
                            </a:rPr>
                            <m:t>−13,2</m:t>
                          </m:r>
                        </m:num>
                        <m:den>
                          <m:rad>
                            <m:radPr>
                              <m:degHide m:val="on"/>
                              <m:ctrlPr>
                                <a:rPr lang="fr-FR" i="1">
                                  <a:solidFill>
                                    <a:prstClr val="black"/>
                                  </a:solidFill>
                                  <a:latin typeface="Cambria Math" panose="02040503050406030204" pitchFamily="18" charset="0"/>
                                </a:rPr>
                              </m:ctrlPr>
                            </m:radPr>
                            <m:deg/>
                            <m:e>
                              <m:f>
                                <m:fPr>
                                  <m:ctrlPr>
                                    <a:rPr lang="fr-FR" i="1">
                                      <a:solidFill>
                                        <a:prstClr val="black"/>
                                      </a:solidFill>
                                      <a:latin typeface="Cambria Math" panose="02040503050406030204" pitchFamily="18" charset="0"/>
                                    </a:rPr>
                                  </m:ctrlPr>
                                </m:fPr>
                                <m:num>
                                  <m:r>
                                    <a:rPr lang="fr-FR" i="1" smtClean="0">
                                      <a:solidFill>
                                        <a:prstClr val="black"/>
                                      </a:solidFill>
                                      <a:latin typeface="Cambria Math" panose="02040503050406030204" pitchFamily="18" charset="0"/>
                                    </a:rPr>
                                    <m:t>1</m:t>
                                  </m:r>
                                  <m:r>
                                    <a:rPr lang="fr-FR" b="0" i="1" smtClean="0">
                                      <a:solidFill>
                                        <a:prstClr val="black"/>
                                      </a:solidFill>
                                      <a:latin typeface="Cambria Math" panose="02040503050406030204" pitchFamily="18" charset="0"/>
                                    </a:rPr>
                                    <m:t>16,5</m:t>
                                  </m:r>
                                </m:num>
                                <m:den>
                                  <m:r>
                                    <a:rPr lang="fr-FR" i="1" smtClean="0">
                                      <a:solidFill>
                                        <a:prstClr val="black"/>
                                      </a:solidFill>
                                      <a:latin typeface="Cambria Math" panose="02040503050406030204" pitchFamily="18" charset="0"/>
                                    </a:rPr>
                                    <m:t>1</m:t>
                                  </m:r>
                                  <m:r>
                                    <a:rPr lang="fr-FR" b="0" i="1" smtClean="0">
                                      <a:solidFill>
                                        <a:prstClr val="black"/>
                                      </a:solidFill>
                                      <a:latin typeface="Cambria Math" panose="02040503050406030204" pitchFamily="18" charset="0"/>
                                    </a:rPr>
                                    <m:t>02</m:t>
                                  </m:r>
                                </m:den>
                              </m:f>
                              <m:r>
                                <a:rPr lang="fr-FR" i="1">
                                  <a:solidFill>
                                    <a:prstClr val="black"/>
                                  </a:solidFill>
                                  <a:latin typeface="Cambria Math"/>
                                </a:rPr>
                                <m:t>+</m:t>
                              </m:r>
                              <m:f>
                                <m:fPr>
                                  <m:ctrlPr>
                                    <a:rPr lang="fr-FR" i="1">
                                      <a:solidFill>
                                        <a:prstClr val="black"/>
                                      </a:solidFill>
                                      <a:latin typeface="Cambria Math" panose="02040503050406030204" pitchFamily="18" charset="0"/>
                                    </a:rPr>
                                  </m:ctrlPr>
                                </m:fPr>
                                <m:num>
                                  <m:r>
                                    <a:rPr lang="fr-FR" i="1" smtClean="0">
                                      <a:solidFill>
                                        <a:prstClr val="black"/>
                                      </a:solidFill>
                                      <a:latin typeface="Cambria Math" panose="02040503050406030204" pitchFamily="18" charset="0"/>
                                    </a:rPr>
                                    <m:t>1</m:t>
                                  </m:r>
                                  <m:r>
                                    <a:rPr lang="fr-FR" b="0" i="1" smtClean="0">
                                      <a:solidFill>
                                        <a:prstClr val="black"/>
                                      </a:solidFill>
                                      <a:latin typeface="Cambria Math" panose="02040503050406030204" pitchFamily="18" charset="0"/>
                                    </a:rPr>
                                    <m:t>34,4</m:t>
                                  </m:r>
                                </m:num>
                                <m:den>
                                  <m:r>
                                    <a:rPr lang="fr-FR" i="1" smtClean="0">
                                      <a:solidFill>
                                        <a:prstClr val="black"/>
                                      </a:solidFill>
                                      <a:latin typeface="Cambria Math" panose="02040503050406030204" pitchFamily="18" charset="0"/>
                                    </a:rPr>
                                    <m:t>7</m:t>
                                  </m:r>
                                  <m:r>
                                    <a:rPr lang="fr-FR" b="0" i="1" smtClean="0">
                                      <a:solidFill>
                                        <a:prstClr val="black"/>
                                      </a:solidFill>
                                      <a:latin typeface="Cambria Math" panose="02040503050406030204" pitchFamily="18" charset="0"/>
                                    </a:rPr>
                                    <m:t>5</m:t>
                                  </m:r>
                                </m:den>
                              </m:f>
                            </m:e>
                          </m:rad>
                        </m:den>
                      </m:f>
                      <m:r>
                        <a:rPr lang="fr-FR" b="0" i="1" smtClean="0">
                          <a:solidFill>
                            <a:prstClr val="black"/>
                          </a:solidFill>
                          <a:latin typeface="Cambria Math" panose="02040503050406030204" pitchFamily="18" charset="0"/>
                        </a:rPr>
                        <m:t>=−7,7</m:t>
                      </m:r>
                    </m:oMath>
                  </m:oMathPara>
                </a14:m>
                <a:endParaRPr lang="fr-FR" dirty="0">
                  <a:solidFill>
                    <a:prstClr val="black"/>
                  </a:solidFill>
                </a:endParaRPr>
              </a:p>
            </p:txBody>
          </p:sp>
        </mc:Choice>
        <mc:Fallback xmlns="">
          <p:sp>
            <p:nvSpPr>
              <p:cNvPr id="20" name="ZoneTexte 19"/>
              <p:cNvSpPr txBox="1">
                <a:spLocks noRot="1" noChangeAspect="1" noMove="1" noResize="1" noEditPoints="1" noAdjustHandles="1" noChangeArrowheads="1" noChangeShapeType="1" noTextEdit="1"/>
              </p:cNvSpPr>
              <p:nvPr/>
            </p:nvSpPr>
            <p:spPr>
              <a:xfrm>
                <a:off x="525719" y="2550681"/>
                <a:ext cx="2986074" cy="957313"/>
              </a:xfrm>
              <a:prstGeom prst="rect">
                <a:avLst/>
              </a:prstGeom>
              <a:blipFill rotWithShape="0">
                <a:blip r:embed="rId2"/>
                <a:stretch>
                  <a:fillRect/>
                </a:stretch>
              </a:blipFill>
            </p:spPr>
            <p:txBody>
              <a:bodyPr/>
              <a:lstStyle/>
              <a:p>
                <a:r>
                  <a:rPr lang="fr-FR">
                    <a:noFill/>
                  </a:rPr>
                  <a:t> </a:t>
                </a:r>
              </a:p>
            </p:txBody>
          </p:sp>
        </mc:Fallback>
      </mc:AlternateContent>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8888" y="1077951"/>
            <a:ext cx="2895807" cy="3508105"/>
          </a:xfrm>
          <a:prstGeom prst="rect">
            <a:avLst/>
          </a:prstGeom>
        </p:spPr>
      </p:pic>
      <p:cxnSp>
        <p:nvCxnSpPr>
          <p:cNvPr id="4" name="Connecteur droit 3"/>
          <p:cNvCxnSpPr/>
          <p:nvPr/>
        </p:nvCxnSpPr>
        <p:spPr>
          <a:xfrm flipH="1">
            <a:off x="5828371" y="1553737"/>
            <a:ext cx="0" cy="2312019"/>
          </a:xfrm>
          <a:prstGeom prst="line">
            <a:avLst/>
          </a:prstGeom>
          <a:ln w="3810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7092176" y="1553737"/>
            <a:ext cx="0" cy="2312019"/>
          </a:xfrm>
          <a:prstGeom prst="line">
            <a:avLst/>
          </a:prstGeom>
          <a:ln w="3810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5746595" y="899532"/>
            <a:ext cx="1717288" cy="423746"/>
          </a:xfrm>
          <a:prstGeom prst="rect">
            <a:avLst/>
          </a:prstGeom>
          <a:noFill/>
        </p:spPr>
        <p:txBody>
          <a:bodyPr wrap="square" rtlCol="0">
            <a:spAutoFit/>
          </a:bodyPr>
          <a:lstStyle/>
          <a:p>
            <a:endParaRPr lang="fr-FR" dirty="0"/>
          </a:p>
        </p:txBody>
      </p:sp>
      <p:sp>
        <p:nvSpPr>
          <p:cNvPr id="26" name="ZoneTexte 25"/>
          <p:cNvSpPr txBox="1"/>
          <p:nvPr/>
        </p:nvSpPr>
        <p:spPr>
          <a:xfrm>
            <a:off x="5415783" y="1122850"/>
            <a:ext cx="910692" cy="430887"/>
          </a:xfrm>
          <a:prstGeom prst="rect">
            <a:avLst/>
          </a:prstGeom>
          <a:noFill/>
        </p:spPr>
        <p:txBody>
          <a:bodyPr wrap="square" rtlCol="0">
            <a:spAutoFit/>
          </a:bodyPr>
          <a:lstStyle/>
          <a:p>
            <a:pPr algn="ctr"/>
            <a:r>
              <a:rPr lang="fr-FR" sz="1100" dirty="0">
                <a:solidFill>
                  <a:schemeClr val="accent2">
                    <a:lumMod val="75000"/>
                  </a:schemeClr>
                </a:solidFill>
              </a:rPr>
              <a:t>quantile de t à 2,5%</a:t>
            </a:r>
          </a:p>
        </p:txBody>
      </p:sp>
      <p:sp>
        <p:nvSpPr>
          <p:cNvPr id="27" name="ZoneTexte 26"/>
          <p:cNvSpPr txBox="1"/>
          <p:nvPr/>
        </p:nvSpPr>
        <p:spPr>
          <a:xfrm>
            <a:off x="6729747" y="1118289"/>
            <a:ext cx="910692" cy="430887"/>
          </a:xfrm>
          <a:prstGeom prst="rect">
            <a:avLst/>
          </a:prstGeom>
          <a:noFill/>
        </p:spPr>
        <p:txBody>
          <a:bodyPr wrap="square" rtlCol="0">
            <a:spAutoFit/>
          </a:bodyPr>
          <a:lstStyle/>
          <a:p>
            <a:pPr algn="ctr"/>
            <a:r>
              <a:rPr lang="fr-FR" sz="1100" dirty="0">
                <a:solidFill>
                  <a:schemeClr val="accent2">
                    <a:lumMod val="75000"/>
                  </a:schemeClr>
                </a:solidFill>
              </a:rPr>
              <a:t>quantile de t à 97,5%</a:t>
            </a:r>
          </a:p>
        </p:txBody>
      </p:sp>
      <p:sp>
        <p:nvSpPr>
          <p:cNvPr id="28" name="ZoneTexte 27"/>
          <p:cNvSpPr txBox="1"/>
          <p:nvPr/>
        </p:nvSpPr>
        <p:spPr>
          <a:xfrm>
            <a:off x="5746595" y="2465171"/>
            <a:ext cx="1427587" cy="769441"/>
          </a:xfrm>
          <a:prstGeom prst="rect">
            <a:avLst/>
          </a:prstGeom>
          <a:noFill/>
        </p:spPr>
        <p:txBody>
          <a:bodyPr wrap="square" rtlCol="0">
            <a:spAutoFit/>
          </a:bodyPr>
          <a:lstStyle/>
          <a:p>
            <a:pPr algn="ctr"/>
            <a:r>
              <a:rPr lang="fr-FR" sz="1100" b="1" dirty="0">
                <a:solidFill>
                  <a:schemeClr val="accent2">
                    <a:lumMod val="75000"/>
                  </a:schemeClr>
                </a:solidFill>
              </a:rPr>
              <a:t>95% des valeurs théoriques de t pour un </a:t>
            </a:r>
            <a:r>
              <a:rPr lang="fr-FR" sz="1100" b="1" dirty="0" err="1">
                <a:solidFill>
                  <a:schemeClr val="accent2">
                    <a:lumMod val="75000"/>
                  </a:schemeClr>
                </a:solidFill>
              </a:rPr>
              <a:t>ddl</a:t>
            </a:r>
            <a:r>
              <a:rPr lang="fr-FR" sz="1100" b="1" dirty="0">
                <a:solidFill>
                  <a:schemeClr val="accent2">
                    <a:lumMod val="75000"/>
                  </a:schemeClr>
                </a:solidFill>
              </a:rPr>
              <a:t> = 175</a:t>
            </a:r>
          </a:p>
          <a:p>
            <a:pPr algn="ctr"/>
            <a:r>
              <a:rPr lang="fr-FR" sz="1100" b="1" dirty="0">
                <a:solidFill>
                  <a:schemeClr val="accent2">
                    <a:lumMod val="75000"/>
                  </a:schemeClr>
                </a:solidFill>
              </a:rPr>
              <a:t> </a:t>
            </a:r>
          </a:p>
        </p:txBody>
      </p:sp>
      <p:sp>
        <p:nvSpPr>
          <p:cNvPr id="29" name="ZoneTexte 28"/>
          <p:cNvSpPr txBox="1"/>
          <p:nvPr/>
        </p:nvSpPr>
        <p:spPr>
          <a:xfrm>
            <a:off x="191318" y="308670"/>
            <a:ext cx="4800612" cy="923330"/>
          </a:xfrm>
          <a:prstGeom prst="rect">
            <a:avLst/>
          </a:prstGeom>
          <a:noFill/>
        </p:spPr>
        <p:txBody>
          <a:bodyPr wrap="square" rtlCol="0">
            <a:spAutoFit/>
          </a:bodyPr>
          <a:lstStyle/>
          <a:p>
            <a:r>
              <a:rPr lang="fr-FR" dirty="0"/>
              <a:t>102♂ + 75♀ = 177 individus</a:t>
            </a:r>
          </a:p>
          <a:p>
            <a:r>
              <a:rPr lang="el-GR" dirty="0"/>
              <a:t>β</a:t>
            </a:r>
            <a:r>
              <a:rPr lang="fr-FR" dirty="0"/>
              <a:t> compare 2 moyennes </a:t>
            </a:r>
            <a:r>
              <a:rPr lang="fr-FR" dirty="0">
                <a:sym typeface="Wingdings" panose="05000000000000000000" pitchFamily="2" charset="2"/>
              </a:rPr>
              <a:t> 2 paramètres estimés</a:t>
            </a:r>
          </a:p>
          <a:p>
            <a:r>
              <a:rPr lang="fr-FR" b="1" dirty="0">
                <a:sym typeface="Wingdings" panose="05000000000000000000" pitchFamily="2" charset="2"/>
              </a:rPr>
              <a:t> 175 degrés de liberté</a:t>
            </a:r>
            <a:endParaRPr lang="fr-FR" b="1" dirty="0"/>
          </a:p>
        </p:txBody>
      </p:sp>
      <p:cxnSp>
        <p:nvCxnSpPr>
          <p:cNvPr id="5" name="Connecteur droit avec flèche 4"/>
          <p:cNvCxnSpPr/>
          <p:nvPr/>
        </p:nvCxnSpPr>
        <p:spPr>
          <a:xfrm>
            <a:off x="3308195" y="3040566"/>
            <a:ext cx="624468" cy="8251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p:nvCxnSpPr>
        <p:spPr>
          <a:xfrm flipH="1">
            <a:off x="2460702" y="3865756"/>
            <a:ext cx="328589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4273" y="4585244"/>
            <a:ext cx="8430322" cy="1754326"/>
          </a:xfrm>
          <a:prstGeom prst="rect">
            <a:avLst/>
          </a:prstGeom>
          <a:noFill/>
        </p:spPr>
        <p:txBody>
          <a:bodyPr wrap="square" rtlCol="0">
            <a:spAutoFit/>
          </a:bodyPr>
          <a:lstStyle/>
          <a:p>
            <a:pPr algn="just"/>
            <a:r>
              <a:rPr lang="fr-FR" dirty="0"/>
              <a:t>La probabilité de tirer un t de -7.7 dans une loi de </a:t>
            </a:r>
            <a:r>
              <a:rPr lang="fr-FR" dirty="0" err="1"/>
              <a:t>Student</a:t>
            </a:r>
            <a:r>
              <a:rPr lang="fr-FR" dirty="0"/>
              <a:t> à 175 degrés de liberté est extrêmement faible : il est donc </a:t>
            </a:r>
            <a:r>
              <a:rPr lang="fr-FR" b="1" u="sng" dirty="0"/>
              <a:t>très peu probable </a:t>
            </a:r>
            <a:r>
              <a:rPr lang="fr-FR" dirty="0"/>
              <a:t>que la différence de longueurs qu’on observe entre cistudes ♂ et ♀ émerge par hasard à partir d’un échantillonnage dans une population sans dimorphisme sexuel. </a:t>
            </a:r>
          </a:p>
          <a:p>
            <a:pPr algn="just"/>
            <a:endParaRPr lang="fr-FR" dirty="0"/>
          </a:p>
          <a:p>
            <a:pPr algn="just"/>
            <a:r>
              <a:rPr lang="fr-FR" b="1" dirty="0">
                <a:sym typeface="Wingdings" panose="05000000000000000000" pitchFamily="2" charset="2"/>
              </a:rPr>
              <a:t> On conclut à l’existence d’un dimorphisme sexuel (au risque de 5%).</a:t>
            </a:r>
            <a:endParaRPr lang="fr-FR" b="1" dirty="0"/>
          </a:p>
        </p:txBody>
      </p:sp>
      <p:sp>
        <p:nvSpPr>
          <p:cNvPr id="11" name="Rectangle 10"/>
          <p:cNvSpPr/>
          <p:nvPr/>
        </p:nvSpPr>
        <p:spPr>
          <a:xfrm>
            <a:off x="3634609" y="3881305"/>
            <a:ext cx="938077" cy="276999"/>
          </a:xfrm>
          <a:prstGeom prst="rect">
            <a:avLst/>
          </a:prstGeom>
        </p:spPr>
        <p:txBody>
          <a:bodyPr wrap="none">
            <a:spAutoFit/>
          </a:bodyPr>
          <a:lstStyle/>
          <a:p>
            <a:r>
              <a:rPr lang="fr-FR" sz="1200" dirty="0"/>
              <a:t>p = 9,3.10</a:t>
            </a:r>
            <a:r>
              <a:rPr lang="fr-FR" sz="1200" baseline="30000" dirty="0"/>
              <a:t>-13</a:t>
            </a:r>
            <a:endParaRPr lang="fr-FR" sz="1200" dirty="0"/>
          </a:p>
        </p:txBody>
      </p:sp>
      <p:sp>
        <p:nvSpPr>
          <p:cNvPr id="3" name="Espace réservé du numéro de diapositive 2">
            <a:extLst>
              <a:ext uri="{FF2B5EF4-FFF2-40B4-BE49-F238E27FC236}">
                <a16:creationId xmlns:a16="http://schemas.microsoft.com/office/drawing/2014/main" id="{4E88F103-8FC1-76EB-F054-2B08F73DE70D}"/>
              </a:ext>
            </a:extLst>
          </p:cNvPr>
          <p:cNvSpPr>
            <a:spLocks noGrp="1"/>
          </p:cNvSpPr>
          <p:nvPr>
            <p:ph type="sldNum" sz="quarter" idx="12"/>
          </p:nvPr>
        </p:nvSpPr>
        <p:spPr/>
        <p:txBody>
          <a:bodyPr/>
          <a:lstStyle/>
          <a:p>
            <a:fld id="{04C8D40A-45DA-49FB-8D9A-B1F265F8EE6C}" type="slidenum">
              <a:rPr lang="fr-FR" smtClean="0"/>
              <a:t>63</a:t>
            </a:fld>
            <a:endParaRPr lang="fr-FR"/>
          </a:p>
        </p:txBody>
      </p:sp>
    </p:spTree>
    <p:extLst>
      <p:ext uri="{BB962C8B-B14F-4D97-AF65-F5344CB8AC3E}">
        <p14:creationId xmlns:p14="http://schemas.microsoft.com/office/powerpoint/2010/main" val="12232618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ZoneTexte 19"/>
              <p:cNvSpPr txBox="1"/>
              <p:nvPr/>
            </p:nvSpPr>
            <p:spPr>
              <a:xfrm>
                <a:off x="525719" y="2550681"/>
                <a:ext cx="2986074" cy="9573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i="1" smtClean="0">
                          <a:solidFill>
                            <a:prstClr val="black"/>
                          </a:solidFill>
                          <a:latin typeface="Cambria Math" panose="02040503050406030204" pitchFamily="18" charset="0"/>
                        </a:rPr>
                        <m:t>𝑡</m:t>
                      </m:r>
                      <m:r>
                        <a:rPr lang="fr-FR" i="1">
                          <a:solidFill>
                            <a:prstClr val="black"/>
                          </a:solidFill>
                          <a:latin typeface="Cambria Math"/>
                        </a:rPr>
                        <m:t>=</m:t>
                      </m:r>
                      <m:f>
                        <m:fPr>
                          <m:ctrlPr>
                            <a:rPr lang="fr-FR" i="1">
                              <a:solidFill>
                                <a:prstClr val="black"/>
                              </a:solidFill>
                              <a:latin typeface="Cambria Math" panose="02040503050406030204" pitchFamily="18" charset="0"/>
                            </a:rPr>
                          </m:ctrlPr>
                        </m:fPr>
                        <m:num>
                          <m:r>
                            <a:rPr lang="fr-FR" b="0" i="1" smtClean="0">
                              <a:solidFill>
                                <a:prstClr val="black"/>
                              </a:solidFill>
                              <a:latin typeface="Cambria Math" panose="02040503050406030204" pitchFamily="18" charset="0"/>
                            </a:rPr>
                            <m:t>−13,2</m:t>
                          </m:r>
                        </m:num>
                        <m:den>
                          <m:rad>
                            <m:radPr>
                              <m:degHide m:val="on"/>
                              <m:ctrlPr>
                                <a:rPr lang="fr-FR" i="1">
                                  <a:solidFill>
                                    <a:prstClr val="black"/>
                                  </a:solidFill>
                                  <a:latin typeface="Cambria Math" panose="02040503050406030204" pitchFamily="18" charset="0"/>
                                </a:rPr>
                              </m:ctrlPr>
                            </m:radPr>
                            <m:deg/>
                            <m:e>
                              <m:f>
                                <m:fPr>
                                  <m:ctrlPr>
                                    <a:rPr lang="fr-FR" i="1">
                                      <a:solidFill>
                                        <a:prstClr val="black"/>
                                      </a:solidFill>
                                      <a:latin typeface="Cambria Math" panose="02040503050406030204" pitchFamily="18" charset="0"/>
                                    </a:rPr>
                                  </m:ctrlPr>
                                </m:fPr>
                                <m:num>
                                  <m:r>
                                    <a:rPr lang="fr-FR" i="1" smtClean="0">
                                      <a:solidFill>
                                        <a:prstClr val="black"/>
                                      </a:solidFill>
                                      <a:latin typeface="Cambria Math" panose="02040503050406030204" pitchFamily="18" charset="0"/>
                                    </a:rPr>
                                    <m:t>1</m:t>
                                  </m:r>
                                  <m:r>
                                    <a:rPr lang="fr-FR" b="0" i="1" smtClean="0">
                                      <a:solidFill>
                                        <a:prstClr val="black"/>
                                      </a:solidFill>
                                      <a:latin typeface="Cambria Math" panose="02040503050406030204" pitchFamily="18" charset="0"/>
                                    </a:rPr>
                                    <m:t>16,5</m:t>
                                  </m:r>
                                </m:num>
                                <m:den>
                                  <m:r>
                                    <a:rPr lang="fr-FR" i="1" smtClean="0">
                                      <a:solidFill>
                                        <a:prstClr val="black"/>
                                      </a:solidFill>
                                      <a:latin typeface="Cambria Math" panose="02040503050406030204" pitchFamily="18" charset="0"/>
                                    </a:rPr>
                                    <m:t>1</m:t>
                                  </m:r>
                                  <m:r>
                                    <a:rPr lang="fr-FR" b="0" i="1" smtClean="0">
                                      <a:solidFill>
                                        <a:prstClr val="black"/>
                                      </a:solidFill>
                                      <a:latin typeface="Cambria Math" panose="02040503050406030204" pitchFamily="18" charset="0"/>
                                    </a:rPr>
                                    <m:t>02</m:t>
                                  </m:r>
                                </m:den>
                              </m:f>
                              <m:r>
                                <a:rPr lang="fr-FR" i="1">
                                  <a:solidFill>
                                    <a:prstClr val="black"/>
                                  </a:solidFill>
                                  <a:latin typeface="Cambria Math"/>
                                </a:rPr>
                                <m:t>+</m:t>
                              </m:r>
                              <m:f>
                                <m:fPr>
                                  <m:ctrlPr>
                                    <a:rPr lang="fr-FR" i="1">
                                      <a:solidFill>
                                        <a:prstClr val="black"/>
                                      </a:solidFill>
                                      <a:latin typeface="Cambria Math" panose="02040503050406030204" pitchFamily="18" charset="0"/>
                                    </a:rPr>
                                  </m:ctrlPr>
                                </m:fPr>
                                <m:num>
                                  <m:r>
                                    <a:rPr lang="fr-FR" i="1" smtClean="0">
                                      <a:solidFill>
                                        <a:prstClr val="black"/>
                                      </a:solidFill>
                                      <a:latin typeface="Cambria Math" panose="02040503050406030204" pitchFamily="18" charset="0"/>
                                    </a:rPr>
                                    <m:t>1</m:t>
                                  </m:r>
                                  <m:r>
                                    <a:rPr lang="fr-FR" b="0" i="1" smtClean="0">
                                      <a:solidFill>
                                        <a:prstClr val="black"/>
                                      </a:solidFill>
                                      <a:latin typeface="Cambria Math" panose="02040503050406030204" pitchFamily="18" charset="0"/>
                                    </a:rPr>
                                    <m:t>34,4</m:t>
                                  </m:r>
                                </m:num>
                                <m:den>
                                  <m:r>
                                    <a:rPr lang="fr-FR" i="1" smtClean="0">
                                      <a:solidFill>
                                        <a:prstClr val="black"/>
                                      </a:solidFill>
                                      <a:latin typeface="Cambria Math" panose="02040503050406030204" pitchFamily="18" charset="0"/>
                                    </a:rPr>
                                    <m:t>7</m:t>
                                  </m:r>
                                  <m:r>
                                    <a:rPr lang="fr-FR" b="0" i="1" smtClean="0">
                                      <a:solidFill>
                                        <a:prstClr val="black"/>
                                      </a:solidFill>
                                      <a:latin typeface="Cambria Math" panose="02040503050406030204" pitchFamily="18" charset="0"/>
                                    </a:rPr>
                                    <m:t>5</m:t>
                                  </m:r>
                                </m:den>
                              </m:f>
                            </m:e>
                          </m:rad>
                        </m:den>
                      </m:f>
                      <m:r>
                        <a:rPr lang="fr-FR" b="0" i="1" smtClean="0">
                          <a:solidFill>
                            <a:prstClr val="black"/>
                          </a:solidFill>
                          <a:latin typeface="Cambria Math" panose="02040503050406030204" pitchFamily="18" charset="0"/>
                        </a:rPr>
                        <m:t>=−7,7</m:t>
                      </m:r>
                    </m:oMath>
                  </m:oMathPara>
                </a14:m>
                <a:endParaRPr lang="fr-FR" dirty="0">
                  <a:solidFill>
                    <a:prstClr val="black"/>
                  </a:solidFill>
                </a:endParaRPr>
              </a:p>
            </p:txBody>
          </p:sp>
        </mc:Choice>
        <mc:Fallback xmlns="">
          <p:sp>
            <p:nvSpPr>
              <p:cNvPr id="20" name="ZoneTexte 19"/>
              <p:cNvSpPr txBox="1">
                <a:spLocks noRot="1" noChangeAspect="1" noMove="1" noResize="1" noEditPoints="1" noAdjustHandles="1" noChangeArrowheads="1" noChangeShapeType="1" noTextEdit="1"/>
              </p:cNvSpPr>
              <p:nvPr/>
            </p:nvSpPr>
            <p:spPr>
              <a:xfrm>
                <a:off x="525719" y="2550681"/>
                <a:ext cx="2986074" cy="957313"/>
              </a:xfrm>
              <a:prstGeom prst="rect">
                <a:avLst/>
              </a:prstGeom>
              <a:blipFill rotWithShape="0">
                <a:blip r:embed="rId2"/>
                <a:stretch>
                  <a:fillRect/>
                </a:stretch>
              </a:blipFill>
            </p:spPr>
            <p:txBody>
              <a:bodyPr/>
              <a:lstStyle/>
              <a:p>
                <a:r>
                  <a:rPr lang="fr-FR">
                    <a:noFill/>
                  </a:rPr>
                  <a:t> </a:t>
                </a:r>
              </a:p>
            </p:txBody>
          </p:sp>
        </mc:Fallback>
      </mc:AlternateContent>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8888" y="1077951"/>
            <a:ext cx="2895807" cy="3508105"/>
          </a:xfrm>
          <a:prstGeom prst="rect">
            <a:avLst/>
          </a:prstGeom>
        </p:spPr>
      </p:pic>
      <p:cxnSp>
        <p:nvCxnSpPr>
          <p:cNvPr id="4" name="Connecteur droit 3"/>
          <p:cNvCxnSpPr/>
          <p:nvPr/>
        </p:nvCxnSpPr>
        <p:spPr>
          <a:xfrm flipH="1">
            <a:off x="5999356" y="1565612"/>
            <a:ext cx="0" cy="2312019"/>
          </a:xfrm>
          <a:prstGeom prst="line">
            <a:avLst/>
          </a:prstGeom>
          <a:ln w="3810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5746595" y="899532"/>
            <a:ext cx="1717288" cy="423746"/>
          </a:xfrm>
          <a:prstGeom prst="rect">
            <a:avLst/>
          </a:prstGeom>
          <a:noFill/>
        </p:spPr>
        <p:txBody>
          <a:bodyPr wrap="square" rtlCol="0">
            <a:spAutoFit/>
          </a:bodyPr>
          <a:lstStyle/>
          <a:p>
            <a:endParaRPr lang="fr-FR" dirty="0"/>
          </a:p>
        </p:txBody>
      </p:sp>
      <p:sp>
        <p:nvSpPr>
          <p:cNvPr id="26" name="ZoneTexte 25"/>
          <p:cNvSpPr txBox="1"/>
          <p:nvPr/>
        </p:nvSpPr>
        <p:spPr>
          <a:xfrm>
            <a:off x="5586768" y="1134725"/>
            <a:ext cx="910692" cy="430887"/>
          </a:xfrm>
          <a:prstGeom prst="rect">
            <a:avLst/>
          </a:prstGeom>
          <a:noFill/>
        </p:spPr>
        <p:txBody>
          <a:bodyPr wrap="square" rtlCol="0">
            <a:spAutoFit/>
          </a:bodyPr>
          <a:lstStyle/>
          <a:p>
            <a:pPr algn="ctr"/>
            <a:r>
              <a:rPr lang="fr-FR" sz="1100" dirty="0">
                <a:solidFill>
                  <a:schemeClr val="accent2">
                    <a:lumMod val="75000"/>
                  </a:schemeClr>
                </a:solidFill>
              </a:rPr>
              <a:t>quantile de t à 5%</a:t>
            </a:r>
          </a:p>
        </p:txBody>
      </p:sp>
      <p:sp>
        <p:nvSpPr>
          <p:cNvPr id="28" name="ZoneTexte 27"/>
          <p:cNvSpPr txBox="1"/>
          <p:nvPr/>
        </p:nvSpPr>
        <p:spPr>
          <a:xfrm>
            <a:off x="6294269" y="2446877"/>
            <a:ext cx="1427587" cy="769441"/>
          </a:xfrm>
          <a:prstGeom prst="rect">
            <a:avLst/>
          </a:prstGeom>
          <a:noFill/>
        </p:spPr>
        <p:txBody>
          <a:bodyPr wrap="square" rtlCol="0">
            <a:spAutoFit/>
          </a:bodyPr>
          <a:lstStyle/>
          <a:p>
            <a:pPr algn="ctr"/>
            <a:r>
              <a:rPr lang="fr-FR" sz="1100" b="1" dirty="0">
                <a:solidFill>
                  <a:schemeClr val="accent2">
                    <a:lumMod val="75000"/>
                  </a:schemeClr>
                </a:solidFill>
              </a:rPr>
              <a:t>95% des valeurs théoriques de t pour un </a:t>
            </a:r>
            <a:r>
              <a:rPr lang="fr-FR" sz="1100" b="1" dirty="0" err="1">
                <a:solidFill>
                  <a:schemeClr val="accent2">
                    <a:lumMod val="75000"/>
                  </a:schemeClr>
                </a:solidFill>
              </a:rPr>
              <a:t>ddl</a:t>
            </a:r>
            <a:r>
              <a:rPr lang="fr-FR" sz="1100" b="1" dirty="0">
                <a:solidFill>
                  <a:schemeClr val="accent2">
                    <a:lumMod val="75000"/>
                  </a:schemeClr>
                </a:solidFill>
              </a:rPr>
              <a:t> = 175</a:t>
            </a:r>
          </a:p>
          <a:p>
            <a:pPr algn="ctr"/>
            <a:r>
              <a:rPr lang="fr-FR" sz="1100" b="1" dirty="0">
                <a:solidFill>
                  <a:schemeClr val="accent2">
                    <a:lumMod val="75000"/>
                  </a:schemeClr>
                </a:solidFill>
              </a:rPr>
              <a:t> </a:t>
            </a:r>
          </a:p>
        </p:txBody>
      </p:sp>
      <p:sp>
        <p:nvSpPr>
          <p:cNvPr id="29" name="ZoneTexte 28"/>
          <p:cNvSpPr txBox="1"/>
          <p:nvPr/>
        </p:nvSpPr>
        <p:spPr>
          <a:xfrm>
            <a:off x="191317" y="308670"/>
            <a:ext cx="8506633" cy="646331"/>
          </a:xfrm>
          <a:prstGeom prst="rect">
            <a:avLst/>
          </a:prstGeom>
          <a:noFill/>
        </p:spPr>
        <p:txBody>
          <a:bodyPr wrap="square" rtlCol="0">
            <a:spAutoFit/>
          </a:bodyPr>
          <a:lstStyle/>
          <a:p>
            <a:r>
              <a:rPr lang="fr-FR" dirty="0"/>
              <a:t>Si je sais que les ♂ ne peuvent jamais être plus grands que les ♀, la densité de probabilité est décalée</a:t>
            </a:r>
            <a:endParaRPr lang="fr-FR" b="1" dirty="0"/>
          </a:p>
        </p:txBody>
      </p:sp>
      <p:cxnSp>
        <p:nvCxnSpPr>
          <p:cNvPr id="5" name="Connecteur droit avec flèche 4"/>
          <p:cNvCxnSpPr/>
          <p:nvPr/>
        </p:nvCxnSpPr>
        <p:spPr>
          <a:xfrm>
            <a:off x="3308195" y="3040566"/>
            <a:ext cx="624468" cy="8251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p:nvCxnSpPr>
        <p:spPr>
          <a:xfrm flipH="1">
            <a:off x="2460702" y="3865756"/>
            <a:ext cx="328589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64273" y="4585244"/>
            <a:ext cx="8430322" cy="646331"/>
          </a:xfrm>
          <a:prstGeom prst="rect">
            <a:avLst/>
          </a:prstGeom>
          <a:noFill/>
        </p:spPr>
        <p:txBody>
          <a:bodyPr wrap="square" rtlCol="0">
            <a:spAutoFit/>
          </a:bodyPr>
          <a:lstStyle/>
          <a:p>
            <a:pPr algn="just"/>
            <a:r>
              <a:rPr lang="fr-FR" dirty="0"/>
              <a:t>La probabilité de tirer un t de -7.7 dans une loi de </a:t>
            </a:r>
            <a:r>
              <a:rPr lang="fr-FR" dirty="0" err="1"/>
              <a:t>Student</a:t>
            </a:r>
            <a:r>
              <a:rPr lang="fr-FR" dirty="0"/>
              <a:t> à 175 degrés de liberté reste extrêmement faible : </a:t>
            </a:r>
            <a:r>
              <a:rPr lang="fr-FR" b="1" dirty="0">
                <a:sym typeface="Wingdings" panose="05000000000000000000" pitchFamily="2" charset="2"/>
              </a:rPr>
              <a:t>on conclut que les ♂ sont plus petits que les ♀ (au risque de 5%).</a:t>
            </a:r>
            <a:endParaRPr lang="fr-FR" b="1" dirty="0"/>
          </a:p>
        </p:txBody>
      </p:sp>
      <p:sp>
        <p:nvSpPr>
          <p:cNvPr id="11" name="Rectangle 10"/>
          <p:cNvSpPr/>
          <p:nvPr/>
        </p:nvSpPr>
        <p:spPr>
          <a:xfrm>
            <a:off x="3634609" y="3881305"/>
            <a:ext cx="938077" cy="276999"/>
          </a:xfrm>
          <a:prstGeom prst="rect">
            <a:avLst/>
          </a:prstGeom>
        </p:spPr>
        <p:txBody>
          <a:bodyPr wrap="none">
            <a:spAutoFit/>
          </a:bodyPr>
          <a:lstStyle/>
          <a:p>
            <a:r>
              <a:rPr lang="fr-FR" sz="1200" dirty="0"/>
              <a:t>p = 4,7.10</a:t>
            </a:r>
            <a:r>
              <a:rPr lang="fr-FR" sz="1200" baseline="30000" dirty="0"/>
              <a:t>-13</a:t>
            </a:r>
            <a:endParaRPr lang="fr-FR" sz="1200" dirty="0"/>
          </a:p>
        </p:txBody>
      </p:sp>
      <p:sp>
        <p:nvSpPr>
          <p:cNvPr id="3" name="Espace réservé du numéro de diapositive 2">
            <a:extLst>
              <a:ext uri="{FF2B5EF4-FFF2-40B4-BE49-F238E27FC236}">
                <a16:creationId xmlns:a16="http://schemas.microsoft.com/office/drawing/2014/main" id="{85CAE911-DA4F-4CAE-02C7-B3FA832D1464}"/>
              </a:ext>
            </a:extLst>
          </p:cNvPr>
          <p:cNvSpPr>
            <a:spLocks noGrp="1"/>
          </p:cNvSpPr>
          <p:nvPr>
            <p:ph type="sldNum" sz="quarter" idx="12"/>
          </p:nvPr>
        </p:nvSpPr>
        <p:spPr/>
        <p:txBody>
          <a:bodyPr/>
          <a:lstStyle/>
          <a:p>
            <a:fld id="{04C8D40A-45DA-49FB-8D9A-B1F265F8EE6C}" type="slidenum">
              <a:rPr lang="fr-FR" smtClean="0"/>
              <a:t>64</a:t>
            </a:fld>
            <a:endParaRPr lang="fr-FR"/>
          </a:p>
        </p:txBody>
      </p:sp>
    </p:spTree>
    <p:extLst>
      <p:ext uri="{BB962C8B-B14F-4D97-AF65-F5344CB8AC3E}">
        <p14:creationId xmlns:p14="http://schemas.microsoft.com/office/powerpoint/2010/main" val="11488303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8458" y="0"/>
            <a:ext cx="2625936" cy="2287542"/>
          </a:xfrm>
          <a:prstGeom prst="rect">
            <a:avLst/>
          </a:prstGeom>
        </p:spPr>
      </p:pic>
      <p:sp>
        <p:nvSpPr>
          <p:cNvPr id="5" name="ZoneTexte 4"/>
          <p:cNvSpPr txBox="1"/>
          <p:nvPr/>
        </p:nvSpPr>
        <p:spPr>
          <a:xfrm>
            <a:off x="549640" y="2444212"/>
            <a:ext cx="4041786" cy="584775"/>
          </a:xfrm>
          <a:prstGeom prst="rect">
            <a:avLst/>
          </a:prstGeom>
          <a:noFill/>
          <a:ln>
            <a:solidFill>
              <a:schemeClr val="tx1"/>
            </a:solidFill>
          </a:ln>
        </p:spPr>
        <p:txBody>
          <a:bodyPr wrap="square" rtlCol="0">
            <a:spAutoFit/>
          </a:bodyPr>
          <a:lstStyle/>
          <a:p>
            <a:pPr algn="ctr"/>
            <a:r>
              <a:rPr lang="fr-FR" sz="1600" dirty="0" err="1"/>
              <a:t>Longueur</a:t>
            </a:r>
            <a:r>
              <a:rPr lang="fr-FR" sz="1600" baseline="-25000" dirty="0" err="1"/>
              <a:t>i</a:t>
            </a:r>
            <a:r>
              <a:rPr lang="fr-FR" sz="1600" baseline="-25000" dirty="0"/>
              <a:t> </a:t>
            </a:r>
            <a:r>
              <a:rPr lang="fr-FR" sz="1600" dirty="0"/>
              <a:t>= 149,9 – 13,2 x </a:t>
            </a:r>
            <a:r>
              <a:rPr lang="fr-FR" sz="1600" dirty="0" err="1"/>
              <a:t>sexe</a:t>
            </a:r>
            <a:r>
              <a:rPr lang="fr-FR" sz="1600" baseline="-25000" dirty="0" err="1"/>
              <a:t>i</a:t>
            </a:r>
            <a:r>
              <a:rPr lang="fr-FR" sz="1600" baseline="-25000" dirty="0"/>
              <a:t> </a:t>
            </a:r>
            <a:r>
              <a:rPr lang="fr-FR" sz="1600" dirty="0"/>
              <a:t>+ </a:t>
            </a:r>
            <a:r>
              <a:rPr lang="el-GR" sz="1600" dirty="0"/>
              <a:t>ε</a:t>
            </a:r>
            <a:r>
              <a:rPr lang="fr-FR" sz="1600" baseline="-25000" dirty="0"/>
              <a:t>i</a:t>
            </a:r>
          </a:p>
          <a:p>
            <a:pPr algn="ctr"/>
            <a:r>
              <a:rPr lang="el-GR" sz="1600" dirty="0"/>
              <a:t>ε</a:t>
            </a:r>
            <a:r>
              <a:rPr lang="fr-FR" sz="1600" baseline="-25000" dirty="0"/>
              <a:t>i </a:t>
            </a:r>
            <a:r>
              <a:rPr lang="fr-FR" sz="1600" dirty="0"/>
              <a:t>~ N(0,</a:t>
            </a:r>
            <a:r>
              <a:rPr lang="el-GR" sz="1600" dirty="0"/>
              <a:t> σ</a:t>
            </a:r>
            <a:r>
              <a:rPr lang="fr-FR" sz="1600" dirty="0"/>
              <a:t>)</a:t>
            </a:r>
          </a:p>
        </p:txBody>
      </p:sp>
      <mc:AlternateContent xmlns:mc="http://schemas.openxmlformats.org/markup-compatibility/2006" xmlns:a14="http://schemas.microsoft.com/office/drawing/2010/main">
        <mc:Choice Requires="a14">
          <p:sp>
            <p:nvSpPr>
              <p:cNvPr id="7" name="ZoneTexte 6"/>
              <p:cNvSpPr txBox="1"/>
              <p:nvPr/>
            </p:nvSpPr>
            <p:spPr>
              <a:xfrm>
                <a:off x="1083281" y="3537943"/>
                <a:ext cx="2046971" cy="6689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1200" i="1" smtClean="0">
                          <a:solidFill>
                            <a:prstClr val="black"/>
                          </a:solidFill>
                          <a:latin typeface="Cambria Math" panose="02040503050406030204" pitchFamily="18" charset="0"/>
                        </a:rPr>
                        <m:t>𝑡</m:t>
                      </m:r>
                      <m:r>
                        <a:rPr lang="fr-FR" sz="1200" i="1">
                          <a:solidFill>
                            <a:prstClr val="black"/>
                          </a:solidFill>
                          <a:latin typeface="Cambria Math"/>
                        </a:rPr>
                        <m:t>=</m:t>
                      </m:r>
                      <m:f>
                        <m:fPr>
                          <m:ctrlPr>
                            <a:rPr lang="fr-FR" sz="1200" i="1">
                              <a:solidFill>
                                <a:prstClr val="black"/>
                              </a:solidFill>
                              <a:latin typeface="Cambria Math" panose="02040503050406030204" pitchFamily="18" charset="0"/>
                            </a:rPr>
                          </m:ctrlPr>
                        </m:fPr>
                        <m:num>
                          <m:r>
                            <a:rPr lang="fr-FR" sz="1200" b="0" i="1" smtClean="0">
                              <a:solidFill>
                                <a:prstClr val="black"/>
                              </a:solidFill>
                              <a:latin typeface="Cambria Math" panose="02040503050406030204" pitchFamily="18" charset="0"/>
                            </a:rPr>
                            <m:t>−13,2</m:t>
                          </m:r>
                        </m:num>
                        <m:den>
                          <m:rad>
                            <m:radPr>
                              <m:degHide m:val="on"/>
                              <m:ctrlPr>
                                <a:rPr lang="fr-FR" sz="1200" i="1">
                                  <a:solidFill>
                                    <a:prstClr val="black"/>
                                  </a:solidFill>
                                  <a:latin typeface="Cambria Math" panose="02040503050406030204" pitchFamily="18" charset="0"/>
                                </a:rPr>
                              </m:ctrlPr>
                            </m:radPr>
                            <m:deg/>
                            <m:e>
                              <m:f>
                                <m:fPr>
                                  <m:ctrlPr>
                                    <a:rPr lang="fr-FR" sz="1200" i="1">
                                      <a:solidFill>
                                        <a:prstClr val="black"/>
                                      </a:solidFill>
                                      <a:latin typeface="Cambria Math" panose="02040503050406030204" pitchFamily="18" charset="0"/>
                                    </a:rPr>
                                  </m:ctrlPr>
                                </m:fPr>
                                <m:num>
                                  <m:r>
                                    <a:rPr lang="fr-FR" sz="1200" i="1" smtClean="0">
                                      <a:solidFill>
                                        <a:prstClr val="black"/>
                                      </a:solidFill>
                                      <a:latin typeface="Cambria Math" panose="02040503050406030204" pitchFamily="18" charset="0"/>
                                    </a:rPr>
                                    <m:t>1</m:t>
                                  </m:r>
                                  <m:r>
                                    <a:rPr lang="fr-FR" sz="1200" b="0" i="1" smtClean="0">
                                      <a:solidFill>
                                        <a:prstClr val="black"/>
                                      </a:solidFill>
                                      <a:latin typeface="Cambria Math" panose="02040503050406030204" pitchFamily="18" charset="0"/>
                                    </a:rPr>
                                    <m:t>16,5</m:t>
                                  </m:r>
                                </m:num>
                                <m:den>
                                  <m:r>
                                    <a:rPr lang="fr-FR" sz="1200" i="1" smtClean="0">
                                      <a:solidFill>
                                        <a:prstClr val="black"/>
                                      </a:solidFill>
                                      <a:latin typeface="Cambria Math" panose="02040503050406030204" pitchFamily="18" charset="0"/>
                                    </a:rPr>
                                    <m:t>1</m:t>
                                  </m:r>
                                  <m:r>
                                    <a:rPr lang="fr-FR" sz="1200" b="0" i="1" smtClean="0">
                                      <a:solidFill>
                                        <a:prstClr val="black"/>
                                      </a:solidFill>
                                      <a:latin typeface="Cambria Math" panose="02040503050406030204" pitchFamily="18" charset="0"/>
                                    </a:rPr>
                                    <m:t>02</m:t>
                                  </m:r>
                                </m:den>
                              </m:f>
                              <m:r>
                                <a:rPr lang="fr-FR" sz="1200" i="1">
                                  <a:solidFill>
                                    <a:prstClr val="black"/>
                                  </a:solidFill>
                                  <a:latin typeface="Cambria Math"/>
                                </a:rPr>
                                <m:t>+</m:t>
                              </m:r>
                              <m:f>
                                <m:fPr>
                                  <m:ctrlPr>
                                    <a:rPr lang="fr-FR" sz="1200" i="1">
                                      <a:solidFill>
                                        <a:prstClr val="black"/>
                                      </a:solidFill>
                                      <a:latin typeface="Cambria Math" panose="02040503050406030204" pitchFamily="18" charset="0"/>
                                    </a:rPr>
                                  </m:ctrlPr>
                                </m:fPr>
                                <m:num>
                                  <m:r>
                                    <a:rPr lang="fr-FR" sz="1200" i="1" smtClean="0">
                                      <a:solidFill>
                                        <a:prstClr val="black"/>
                                      </a:solidFill>
                                      <a:latin typeface="Cambria Math" panose="02040503050406030204" pitchFamily="18" charset="0"/>
                                    </a:rPr>
                                    <m:t>1</m:t>
                                  </m:r>
                                  <m:r>
                                    <a:rPr lang="fr-FR" sz="1200" b="0" i="1" smtClean="0">
                                      <a:solidFill>
                                        <a:prstClr val="black"/>
                                      </a:solidFill>
                                      <a:latin typeface="Cambria Math" panose="02040503050406030204" pitchFamily="18" charset="0"/>
                                    </a:rPr>
                                    <m:t>34,4</m:t>
                                  </m:r>
                                </m:num>
                                <m:den>
                                  <m:r>
                                    <a:rPr lang="fr-FR" sz="1200" i="1" smtClean="0">
                                      <a:solidFill>
                                        <a:prstClr val="black"/>
                                      </a:solidFill>
                                      <a:latin typeface="Cambria Math" panose="02040503050406030204" pitchFamily="18" charset="0"/>
                                    </a:rPr>
                                    <m:t>7</m:t>
                                  </m:r>
                                  <m:r>
                                    <a:rPr lang="fr-FR" sz="1200" b="0" i="1" smtClean="0">
                                      <a:solidFill>
                                        <a:prstClr val="black"/>
                                      </a:solidFill>
                                      <a:latin typeface="Cambria Math" panose="02040503050406030204" pitchFamily="18" charset="0"/>
                                    </a:rPr>
                                    <m:t>5</m:t>
                                  </m:r>
                                </m:den>
                              </m:f>
                            </m:e>
                          </m:rad>
                        </m:den>
                      </m:f>
                      <m:r>
                        <a:rPr lang="fr-FR" sz="1200" b="0" i="1" smtClean="0">
                          <a:solidFill>
                            <a:prstClr val="black"/>
                          </a:solidFill>
                          <a:latin typeface="Cambria Math" panose="02040503050406030204" pitchFamily="18" charset="0"/>
                        </a:rPr>
                        <m:t>=−7,7</m:t>
                      </m:r>
                    </m:oMath>
                  </m:oMathPara>
                </a14:m>
                <a:endParaRPr lang="fr-FR" sz="1200" dirty="0">
                  <a:solidFill>
                    <a:prstClr val="black"/>
                  </a:solidFill>
                </a:endParaRPr>
              </a:p>
            </p:txBody>
          </p:sp>
        </mc:Choice>
        <mc:Fallback xmlns="">
          <p:sp>
            <p:nvSpPr>
              <p:cNvPr id="7" name="ZoneTexte 6"/>
              <p:cNvSpPr txBox="1">
                <a:spLocks noRot="1" noChangeAspect="1" noMove="1" noResize="1" noEditPoints="1" noAdjustHandles="1" noChangeArrowheads="1" noChangeShapeType="1" noTextEdit="1"/>
              </p:cNvSpPr>
              <p:nvPr/>
            </p:nvSpPr>
            <p:spPr>
              <a:xfrm>
                <a:off x="1083281" y="3537943"/>
                <a:ext cx="2046971" cy="668901"/>
              </a:xfrm>
              <a:prstGeom prst="rect">
                <a:avLst/>
              </a:prstGeom>
              <a:blipFill rotWithShape="0">
                <a:blip r:embed="rId3"/>
                <a:stretch>
                  <a:fillRect/>
                </a:stretch>
              </a:blipFill>
            </p:spPr>
            <p:txBody>
              <a:bodyPr/>
              <a:lstStyle/>
              <a:p>
                <a:r>
                  <a:rPr lang="fr-FR">
                    <a:noFill/>
                  </a:rPr>
                  <a:t> </a:t>
                </a:r>
              </a:p>
            </p:txBody>
          </p:sp>
        </mc:Fallback>
      </mc:AlternateContent>
      <p:sp>
        <p:nvSpPr>
          <p:cNvPr id="8" name="ZoneTexte 7"/>
          <p:cNvSpPr txBox="1"/>
          <p:nvPr/>
        </p:nvSpPr>
        <p:spPr>
          <a:xfrm>
            <a:off x="4880902" y="2321100"/>
            <a:ext cx="3616327" cy="830997"/>
          </a:xfrm>
          <a:prstGeom prst="rect">
            <a:avLst/>
          </a:prstGeom>
          <a:noFill/>
        </p:spPr>
        <p:txBody>
          <a:bodyPr wrap="square" rtlCol="0">
            <a:spAutoFit/>
          </a:bodyPr>
          <a:lstStyle/>
          <a:p>
            <a:pPr algn="just"/>
            <a:r>
              <a:rPr lang="fr-FR" sz="1600" dirty="0"/>
              <a:t>Estimation des paramètres du modèle : quelle est la </a:t>
            </a:r>
            <a:r>
              <a:rPr lang="fr-FR" sz="1600" b="1" u="sng" dirty="0"/>
              <a:t>magnitude</a:t>
            </a:r>
            <a:r>
              <a:rPr lang="fr-FR" sz="1600" dirty="0"/>
              <a:t> du dimorphisme sexuel? </a:t>
            </a:r>
          </a:p>
        </p:txBody>
      </p:sp>
      <p:sp>
        <p:nvSpPr>
          <p:cNvPr id="9" name="ZoneTexte 8"/>
          <p:cNvSpPr txBox="1"/>
          <p:nvPr/>
        </p:nvSpPr>
        <p:spPr>
          <a:xfrm>
            <a:off x="4880902" y="4233315"/>
            <a:ext cx="3906260" cy="1323439"/>
          </a:xfrm>
          <a:prstGeom prst="rect">
            <a:avLst/>
          </a:prstGeom>
          <a:noFill/>
        </p:spPr>
        <p:txBody>
          <a:bodyPr wrap="square" rtlCol="0">
            <a:spAutoFit/>
          </a:bodyPr>
          <a:lstStyle/>
          <a:p>
            <a:pPr algn="just"/>
            <a:r>
              <a:rPr lang="fr-FR" sz="1600" dirty="0"/>
              <a:t>Probabilité que cette magnitude ait émergé par le simple fait de l’échantillonnage : quelle est la </a:t>
            </a:r>
            <a:r>
              <a:rPr lang="fr-FR" sz="1600" b="1" u="sng" dirty="0"/>
              <a:t>significativité statistique</a:t>
            </a:r>
            <a:r>
              <a:rPr lang="fr-FR" sz="1600" b="1" dirty="0"/>
              <a:t> </a:t>
            </a:r>
            <a:r>
              <a:rPr lang="fr-FR" sz="1600" dirty="0"/>
              <a:t>du dimorphisme sexuel, sachant un certain risque d’erreur? </a:t>
            </a:r>
          </a:p>
        </p:txBody>
      </p:sp>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544" y="4534112"/>
            <a:ext cx="1246800" cy="1509284"/>
          </a:xfrm>
          <a:prstGeom prst="rect">
            <a:avLst/>
          </a:prstGeom>
        </p:spPr>
      </p:pic>
      <p:pic>
        <p:nvPicPr>
          <p:cNvPr id="11" name="Imag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2283" y="4472290"/>
            <a:ext cx="1235555" cy="1571106"/>
          </a:xfrm>
          <a:prstGeom prst="rect">
            <a:avLst/>
          </a:prstGeom>
        </p:spPr>
      </p:pic>
      <p:sp>
        <p:nvSpPr>
          <p:cNvPr id="12" name="ZoneTexte 11"/>
          <p:cNvSpPr txBox="1"/>
          <p:nvPr/>
        </p:nvSpPr>
        <p:spPr>
          <a:xfrm>
            <a:off x="2282282" y="6043396"/>
            <a:ext cx="1769327" cy="646331"/>
          </a:xfrm>
          <a:prstGeom prst="rect">
            <a:avLst/>
          </a:prstGeom>
          <a:noFill/>
        </p:spPr>
        <p:txBody>
          <a:bodyPr wrap="square" rtlCol="0">
            <a:spAutoFit/>
          </a:bodyPr>
          <a:lstStyle/>
          <a:p>
            <a:r>
              <a:rPr lang="fr-FR" sz="1200" b="1" dirty="0"/>
              <a:t>Test unilatéral : </a:t>
            </a:r>
            <a:r>
              <a:rPr lang="fr-FR" sz="1200" dirty="0"/>
              <a:t>la différence ne se conçoit que dans un sens</a:t>
            </a:r>
          </a:p>
        </p:txBody>
      </p:sp>
      <p:sp>
        <p:nvSpPr>
          <p:cNvPr id="13" name="ZoneTexte 12"/>
          <p:cNvSpPr txBox="1"/>
          <p:nvPr/>
        </p:nvSpPr>
        <p:spPr>
          <a:xfrm>
            <a:off x="379544" y="6043396"/>
            <a:ext cx="1657430" cy="646331"/>
          </a:xfrm>
          <a:prstGeom prst="rect">
            <a:avLst/>
          </a:prstGeom>
          <a:noFill/>
        </p:spPr>
        <p:txBody>
          <a:bodyPr wrap="square" rtlCol="0">
            <a:spAutoFit/>
          </a:bodyPr>
          <a:lstStyle/>
          <a:p>
            <a:r>
              <a:rPr lang="fr-FR" sz="1200" b="1" dirty="0"/>
              <a:t>Test bilatéral : </a:t>
            </a:r>
            <a:r>
              <a:rPr lang="fr-FR" sz="1200" dirty="0"/>
              <a:t>la différence se conçoit dans les deux sens </a:t>
            </a:r>
          </a:p>
        </p:txBody>
      </p:sp>
      <p:sp>
        <p:nvSpPr>
          <p:cNvPr id="14" name="Rectangle 13"/>
          <p:cNvSpPr/>
          <p:nvPr/>
        </p:nvSpPr>
        <p:spPr>
          <a:xfrm>
            <a:off x="3130252" y="4641119"/>
            <a:ext cx="843501" cy="253916"/>
          </a:xfrm>
          <a:prstGeom prst="rect">
            <a:avLst/>
          </a:prstGeom>
        </p:spPr>
        <p:txBody>
          <a:bodyPr wrap="none">
            <a:spAutoFit/>
          </a:bodyPr>
          <a:lstStyle/>
          <a:p>
            <a:r>
              <a:rPr lang="fr-FR" sz="1050" dirty="0"/>
              <a:t>p = 4,7.10</a:t>
            </a:r>
            <a:r>
              <a:rPr lang="fr-FR" sz="1050" baseline="30000" dirty="0"/>
              <a:t>-13</a:t>
            </a:r>
            <a:endParaRPr lang="fr-FR" sz="1050" dirty="0"/>
          </a:p>
        </p:txBody>
      </p:sp>
      <p:sp>
        <p:nvSpPr>
          <p:cNvPr id="15" name="Rectangle 14"/>
          <p:cNvSpPr/>
          <p:nvPr/>
        </p:nvSpPr>
        <p:spPr>
          <a:xfrm>
            <a:off x="1370594" y="4661070"/>
            <a:ext cx="843501" cy="253916"/>
          </a:xfrm>
          <a:prstGeom prst="rect">
            <a:avLst/>
          </a:prstGeom>
        </p:spPr>
        <p:txBody>
          <a:bodyPr wrap="none">
            <a:spAutoFit/>
          </a:bodyPr>
          <a:lstStyle/>
          <a:p>
            <a:r>
              <a:rPr lang="fr-FR" sz="1000" dirty="0"/>
              <a:t>p = 9,3.10</a:t>
            </a:r>
            <a:r>
              <a:rPr lang="fr-FR" sz="1000" baseline="30000" dirty="0"/>
              <a:t>-13</a:t>
            </a:r>
            <a:endParaRPr lang="fr-FR" sz="1000" dirty="0"/>
          </a:p>
        </p:txBody>
      </p:sp>
      <p:sp>
        <p:nvSpPr>
          <p:cNvPr id="2" name="Espace réservé du numéro de diapositive 1">
            <a:extLst>
              <a:ext uri="{FF2B5EF4-FFF2-40B4-BE49-F238E27FC236}">
                <a16:creationId xmlns:a16="http://schemas.microsoft.com/office/drawing/2014/main" id="{1020EDAA-3030-959E-B50C-CF7D58C5AA77}"/>
              </a:ext>
            </a:extLst>
          </p:cNvPr>
          <p:cNvSpPr>
            <a:spLocks noGrp="1"/>
          </p:cNvSpPr>
          <p:nvPr>
            <p:ph type="sldNum" sz="quarter" idx="12"/>
          </p:nvPr>
        </p:nvSpPr>
        <p:spPr/>
        <p:txBody>
          <a:bodyPr/>
          <a:lstStyle/>
          <a:p>
            <a:fld id="{04C8D40A-45DA-49FB-8D9A-B1F265F8EE6C}" type="slidenum">
              <a:rPr lang="fr-FR" smtClean="0"/>
              <a:t>65</a:t>
            </a:fld>
            <a:endParaRPr lang="fr-FR"/>
          </a:p>
        </p:txBody>
      </p:sp>
    </p:spTree>
    <p:extLst>
      <p:ext uri="{BB962C8B-B14F-4D97-AF65-F5344CB8AC3E}">
        <p14:creationId xmlns:p14="http://schemas.microsoft.com/office/powerpoint/2010/main" val="38029808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844159" y="6204369"/>
            <a:ext cx="7169850" cy="338554"/>
          </a:xfrm>
          <a:prstGeom prst="rect">
            <a:avLst/>
          </a:prstGeom>
          <a:noFill/>
        </p:spPr>
        <p:txBody>
          <a:bodyPr wrap="square" rtlCol="0">
            <a:spAutoFit/>
          </a:bodyPr>
          <a:lstStyle/>
          <a:p>
            <a:pPr algn="just"/>
            <a:r>
              <a:rPr lang="fr-FR" sz="1600" b="1" dirty="0"/>
              <a:t>Le test de </a:t>
            </a:r>
            <a:r>
              <a:rPr lang="fr-FR" sz="1600" b="1" dirty="0" err="1"/>
              <a:t>Student</a:t>
            </a:r>
            <a:r>
              <a:rPr lang="fr-FR" sz="1600" b="1" dirty="0"/>
              <a:t> et l’intervalle de confiance à 95% donnent la même information</a:t>
            </a:r>
          </a:p>
        </p:txBody>
      </p:sp>
      <p:sp>
        <p:nvSpPr>
          <p:cNvPr id="9" name="ZoneTexte 8"/>
          <p:cNvSpPr txBox="1"/>
          <p:nvPr/>
        </p:nvSpPr>
        <p:spPr>
          <a:xfrm>
            <a:off x="412664" y="2984959"/>
            <a:ext cx="3507088" cy="738664"/>
          </a:xfrm>
          <a:prstGeom prst="rect">
            <a:avLst/>
          </a:prstGeom>
          <a:noFill/>
        </p:spPr>
        <p:txBody>
          <a:bodyPr wrap="square" rtlCol="0">
            <a:spAutoFit/>
          </a:bodyPr>
          <a:lstStyle/>
          <a:p>
            <a:pPr algn="just"/>
            <a:r>
              <a:rPr lang="fr-FR" sz="1400" i="1" dirty="0"/>
              <a:t>Est-ce que le dimorphisme sexuel estimé (</a:t>
            </a:r>
            <a:r>
              <a:rPr lang="el-GR" sz="1400" i="1" dirty="0"/>
              <a:t>β</a:t>
            </a:r>
            <a:r>
              <a:rPr lang="fr-FR" sz="1400" i="1" dirty="0"/>
              <a:t>) aurait pu émerger par simple effet d’échantillonnage? </a:t>
            </a:r>
          </a:p>
        </p:txBody>
      </p:sp>
      <p:sp>
        <p:nvSpPr>
          <p:cNvPr id="11" name="ZoneTexte 10"/>
          <p:cNvSpPr txBox="1"/>
          <p:nvPr/>
        </p:nvSpPr>
        <p:spPr>
          <a:xfrm>
            <a:off x="5360018" y="2984959"/>
            <a:ext cx="3129776" cy="738664"/>
          </a:xfrm>
          <a:prstGeom prst="rect">
            <a:avLst/>
          </a:prstGeom>
          <a:noFill/>
        </p:spPr>
        <p:txBody>
          <a:bodyPr wrap="square" rtlCol="0">
            <a:spAutoFit/>
          </a:bodyPr>
          <a:lstStyle/>
          <a:p>
            <a:pPr algn="just"/>
            <a:r>
              <a:rPr lang="fr-FR" sz="1400" i="1" dirty="0"/>
              <a:t>Quelle variation autour du dimorphisme sexuel estimé (</a:t>
            </a:r>
            <a:r>
              <a:rPr lang="el-GR" sz="1400" i="1" dirty="0"/>
              <a:t>β</a:t>
            </a:r>
            <a:r>
              <a:rPr lang="fr-FR" sz="1400" i="1" dirty="0"/>
              <a:t>) est attribuable à l’échantillonnage seul?</a:t>
            </a:r>
          </a:p>
        </p:txBody>
      </p:sp>
      <mc:AlternateContent xmlns:mc="http://schemas.openxmlformats.org/markup-compatibility/2006" xmlns:a14="http://schemas.microsoft.com/office/drawing/2010/main">
        <mc:Choice Requires="a14">
          <p:sp>
            <p:nvSpPr>
              <p:cNvPr id="23" name="ZoneTexte 22"/>
              <p:cNvSpPr txBox="1"/>
              <p:nvPr/>
            </p:nvSpPr>
            <p:spPr>
              <a:xfrm>
                <a:off x="437770" y="1322838"/>
                <a:ext cx="1646155" cy="12181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i="1" smtClean="0">
                          <a:solidFill>
                            <a:prstClr val="black"/>
                          </a:solidFill>
                          <a:latin typeface="Cambria Math" panose="02040503050406030204" pitchFamily="18" charset="0"/>
                        </a:rPr>
                        <m:t>𝑡</m:t>
                      </m:r>
                      <m:r>
                        <a:rPr lang="fr-FR" i="1">
                          <a:solidFill>
                            <a:prstClr val="black"/>
                          </a:solidFill>
                          <a:latin typeface="Cambria Math"/>
                        </a:rPr>
                        <m:t>=</m:t>
                      </m:r>
                      <m:f>
                        <m:fPr>
                          <m:ctrlPr>
                            <a:rPr lang="fr-FR" i="1">
                              <a:solidFill>
                                <a:prstClr val="black"/>
                              </a:solidFill>
                              <a:latin typeface="Cambria Math" panose="02040503050406030204" pitchFamily="18" charset="0"/>
                            </a:rPr>
                          </m:ctrlPr>
                        </m:fPr>
                        <m:num>
                          <m:r>
                            <m:rPr>
                              <m:sty m:val="p"/>
                            </m:rPr>
                            <a:rPr lang="el-GR" i="1" smtClean="0">
                              <a:solidFill>
                                <a:prstClr val="black"/>
                              </a:solidFill>
                              <a:latin typeface="Cambria Math" panose="02040503050406030204" pitchFamily="18" charset="0"/>
                            </a:rPr>
                            <m:t>β</m:t>
                          </m:r>
                        </m:num>
                        <m:den>
                          <m:rad>
                            <m:radPr>
                              <m:degHide m:val="on"/>
                              <m:ctrlPr>
                                <a:rPr lang="fr-FR" i="1">
                                  <a:solidFill>
                                    <a:prstClr val="black"/>
                                  </a:solidFill>
                                  <a:latin typeface="Cambria Math" panose="02040503050406030204" pitchFamily="18" charset="0"/>
                                </a:rPr>
                              </m:ctrlPr>
                            </m:radPr>
                            <m:deg/>
                            <m:e>
                              <m:f>
                                <m:fPr>
                                  <m:ctrlPr>
                                    <a:rPr lang="fr-FR" i="1">
                                      <a:solidFill>
                                        <a:prstClr val="black"/>
                                      </a:solidFill>
                                      <a:latin typeface="Cambria Math" panose="02040503050406030204" pitchFamily="18" charset="0"/>
                                    </a:rPr>
                                  </m:ctrlPr>
                                </m:fPr>
                                <m:num>
                                  <m:sSubSup>
                                    <m:sSubSupPr>
                                      <m:ctrlPr>
                                        <a:rPr lang="fr-FR" i="1">
                                          <a:solidFill>
                                            <a:prstClr val="black"/>
                                          </a:solidFill>
                                          <a:latin typeface="Cambria Math" panose="02040503050406030204" pitchFamily="18" charset="0"/>
                                        </a:rPr>
                                      </m:ctrlPr>
                                    </m:sSubSupPr>
                                    <m:e>
                                      <m:r>
                                        <a:rPr lang="fr-FR" i="1">
                                          <a:solidFill>
                                            <a:prstClr val="black"/>
                                          </a:solidFill>
                                          <a:latin typeface="Cambria Math"/>
                                          <a:ea typeface="Cambria Math"/>
                                        </a:rPr>
                                        <m:t>𝜎</m:t>
                                      </m:r>
                                    </m:e>
                                    <m:sub>
                                      <m:r>
                                        <a:rPr lang="fr-FR" b="0" i="1" smtClean="0">
                                          <a:solidFill>
                                            <a:prstClr val="black"/>
                                          </a:solidFill>
                                          <a:latin typeface="Cambria Math" panose="02040503050406030204" pitchFamily="18" charset="0"/>
                                        </a:rPr>
                                        <m:t>♂</m:t>
                                      </m:r>
                                    </m:sub>
                                    <m:sup>
                                      <m:r>
                                        <a:rPr lang="fr-FR" i="1">
                                          <a:solidFill>
                                            <a:prstClr val="black"/>
                                          </a:solidFill>
                                          <a:latin typeface="Cambria Math"/>
                                        </a:rPr>
                                        <m:t>²</m:t>
                                      </m:r>
                                    </m:sup>
                                  </m:sSubSup>
                                </m:num>
                                <m:den>
                                  <m:sSub>
                                    <m:sSubPr>
                                      <m:ctrlPr>
                                        <a:rPr lang="fr-FR" i="1">
                                          <a:solidFill>
                                            <a:prstClr val="black"/>
                                          </a:solidFill>
                                          <a:latin typeface="Cambria Math" panose="02040503050406030204" pitchFamily="18" charset="0"/>
                                        </a:rPr>
                                      </m:ctrlPr>
                                    </m:sSubPr>
                                    <m:e>
                                      <m:r>
                                        <a:rPr lang="fr-FR" i="1">
                                          <a:solidFill>
                                            <a:prstClr val="black"/>
                                          </a:solidFill>
                                          <a:latin typeface="Cambria Math"/>
                                        </a:rPr>
                                        <m:t>𝑛</m:t>
                                      </m:r>
                                    </m:e>
                                    <m:sub>
                                      <m:r>
                                        <a:rPr lang="fr-FR" b="0" i="1" smtClean="0">
                                          <a:solidFill>
                                            <a:prstClr val="black"/>
                                          </a:solidFill>
                                          <a:latin typeface="Cambria Math" panose="02040503050406030204" pitchFamily="18" charset="0"/>
                                        </a:rPr>
                                        <m:t>♂</m:t>
                                      </m:r>
                                    </m:sub>
                                  </m:sSub>
                                </m:den>
                              </m:f>
                              <m:r>
                                <a:rPr lang="fr-FR" i="1">
                                  <a:solidFill>
                                    <a:prstClr val="black"/>
                                  </a:solidFill>
                                  <a:latin typeface="Cambria Math"/>
                                </a:rPr>
                                <m:t>+</m:t>
                              </m:r>
                              <m:f>
                                <m:fPr>
                                  <m:ctrlPr>
                                    <a:rPr lang="fr-FR" i="1">
                                      <a:solidFill>
                                        <a:prstClr val="black"/>
                                      </a:solidFill>
                                      <a:latin typeface="Cambria Math" panose="02040503050406030204" pitchFamily="18" charset="0"/>
                                    </a:rPr>
                                  </m:ctrlPr>
                                </m:fPr>
                                <m:num>
                                  <m:sSubSup>
                                    <m:sSubSupPr>
                                      <m:ctrlPr>
                                        <a:rPr lang="fr-FR" i="1">
                                          <a:solidFill>
                                            <a:prstClr val="black"/>
                                          </a:solidFill>
                                          <a:latin typeface="Cambria Math" panose="02040503050406030204" pitchFamily="18" charset="0"/>
                                        </a:rPr>
                                      </m:ctrlPr>
                                    </m:sSubSupPr>
                                    <m:e>
                                      <m:r>
                                        <a:rPr lang="fr-FR" i="1">
                                          <a:solidFill>
                                            <a:prstClr val="black"/>
                                          </a:solidFill>
                                          <a:latin typeface="Cambria Math"/>
                                          <a:ea typeface="Cambria Math"/>
                                        </a:rPr>
                                        <m:t>𝜎</m:t>
                                      </m:r>
                                    </m:e>
                                    <m:sub>
                                      <m:r>
                                        <a:rPr lang="fr-FR" b="0" i="1" smtClean="0">
                                          <a:solidFill>
                                            <a:prstClr val="black"/>
                                          </a:solidFill>
                                          <a:latin typeface="Cambria Math" panose="02040503050406030204" pitchFamily="18" charset="0"/>
                                          <a:ea typeface="Cambria Math"/>
                                        </a:rPr>
                                        <m:t>♀</m:t>
                                      </m:r>
                                    </m:sub>
                                    <m:sup>
                                      <m:r>
                                        <a:rPr lang="fr-FR" i="1">
                                          <a:solidFill>
                                            <a:prstClr val="black"/>
                                          </a:solidFill>
                                          <a:latin typeface="Cambria Math"/>
                                        </a:rPr>
                                        <m:t>²</m:t>
                                      </m:r>
                                    </m:sup>
                                  </m:sSubSup>
                                </m:num>
                                <m:den>
                                  <m:sSub>
                                    <m:sSubPr>
                                      <m:ctrlPr>
                                        <a:rPr lang="fr-FR" i="1">
                                          <a:solidFill>
                                            <a:prstClr val="black"/>
                                          </a:solidFill>
                                          <a:latin typeface="Cambria Math" panose="02040503050406030204" pitchFamily="18" charset="0"/>
                                        </a:rPr>
                                      </m:ctrlPr>
                                    </m:sSubPr>
                                    <m:e>
                                      <m:r>
                                        <a:rPr lang="fr-FR" i="1">
                                          <a:solidFill>
                                            <a:prstClr val="black"/>
                                          </a:solidFill>
                                          <a:latin typeface="Cambria Math"/>
                                        </a:rPr>
                                        <m:t>𝑛</m:t>
                                      </m:r>
                                    </m:e>
                                    <m:sub>
                                      <m:r>
                                        <a:rPr lang="fr-FR" b="0" i="1" smtClean="0">
                                          <a:solidFill>
                                            <a:prstClr val="black"/>
                                          </a:solidFill>
                                          <a:latin typeface="Cambria Math" panose="02040503050406030204" pitchFamily="18" charset="0"/>
                                        </a:rPr>
                                        <m:t>♀</m:t>
                                      </m:r>
                                    </m:sub>
                                  </m:sSub>
                                </m:den>
                              </m:f>
                            </m:e>
                          </m:rad>
                        </m:den>
                      </m:f>
                    </m:oMath>
                  </m:oMathPara>
                </a14:m>
                <a:endParaRPr lang="fr-FR" dirty="0">
                  <a:solidFill>
                    <a:prstClr val="black"/>
                  </a:solidFill>
                </a:endParaRPr>
              </a:p>
            </p:txBody>
          </p:sp>
        </mc:Choice>
        <mc:Fallback xmlns="">
          <p:sp>
            <p:nvSpPr>
              <p:cNvPr id="23" name="ZoneTexte 22"/>
              <p:cNvSpPr txBox="1">
                <a:spLocks noRot="1" noChangeAspect="1" noMove="1" noResize="1" noEditPoints="1" noAdjustHandles="1" noChangeArrowheads="1" noChangeShapeType="1" noTextEdit="1"/>
              </p:cNvSpPr>
              <p:nvPr/>
            </p:nvSpPr>
            <p:spPr>
              <a:xfrm>
                <a:off x="437770" y="1322838"/>
                <a:ext cx="1646155" cy="1218154"/>
              </a:xfrm>
              <a:prstGeom prst="rect">
                <a:avLst/>
              </a:prstGeom>
              <a:blipFill rotWithShape="0">
                <a:blip r:embed="rId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ZoneTexte 24"/>
              <p:cNvSpPr txBox="1"/>
              <p:nvPr/>
            </p:nvSpPr>
            <p:spPr>
              <a:xfrm>
                <a:off x="5829859" y="1781040"/>
                <a:ext cx="1827808" cy="301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𝛽</m:t>
                      </m:r>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𝑡</m:t>
                          </m:r>
                        </m:e>
                        <m:sub>
                          <m:r>
                            <a:rPr lang="fr-FR" b="0" i="1" smtClean="0">
                              <a:latin typeface="Cambria Math" panose="02040503050406030204" pitchFamily="18" charset="0"/>
                              <a:ea typeface="Cambria Math" panose="02040503050406030204" pitchFamily="18" charset="0"/>
                            </a:rPr>
                            <m:t>5%,</m:t>
                          </m:r>
                          <m:r>
                            <a:rPr lang="fr-FR" b="0" i="1" smtClean="0">
                              <a:latin typeface="Cambria Math" panose="02040503050406030204" pitchFamily="18" charset="0"/>
                              <a:ea typeface="Cambria Math" panose="02040503050406030204" pitchFamily="18" charset="0"/>
                            </a:rPr>
                            <m:t>𝑛</m:t>
                          </m:r>
                          <m:r>
                            <a:rPr lang="fr-FR" b="0" i="1" smtClean="0">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𝑆𝐸</m:t>
                          </m:r>
                        </m:e>
                        <m:sub>
                          <m:r>
                            <a:rPr lang="fr-FR" b="0" i="1" smtClean="0">
                              <a:latin typeface="Cambria Math" panose="02040503050406030204" pitchFamily="18" charset="0"/>
                              <a:ea typeface="Cambria Math" panose="02040503050406030204" pitchFamily="18" charset="0"/>
                            </a:rPr>
                            <m:t>𝛽</m:t>
                          </m:r>
                        </m:sub>
                      </m:sSub>
                    </m:oMath>
                  </m:oMathPara>
                </a14:m>
                <a:endParaRPr lang="fr-FR" dirty="0"/>
              </a:p>
            </p:txBody>
          </p:sp>
        </mc:Choice>
        <mc:Fallback xmlns="">
          <p:sp>
            <p:nvSpPr>
              <p:cNvPr id="25" name="ZoneTexte 24"/>
              <p:cNvSpPr txBox="1">
                <a:spLocks noRot="1" noChangeAspect="1" noMove="1" noResize="1" noEditPoints="1" noAdjustHandles="1" noChangeArrowheads="1" noChangeShapeType="1" noTextEdit="1"/>
              </p:cNvSpPr>
              <p:nvPr/>
            </p:nvSpPr>
            <p:spPr>
              <a:xfrm>
                <a:off x="5829859" y="1781040"/>
                <a:ext cx="1827808" cy="301749"/>
              </a:xfrm>
              <a:prstGeom prst="rect">
                <a:avLst/>
              </a:prstGeom>
              <a:blipFill rotWithShape="0">
                <a:blip r:embed="rId3"/>
                <a:stretch>
                  <a:fillRect l="-4000" r="-2333" b="-28000"/>
                </a:stretch>
              </a:blipFill>
            </p:spPr>
            <p:txBody>
              <a:bodyPr/>
              <a:lstStyle/>
              <a:p>
                <a:r>
                  <a:rPr lang="fr-FR">
                    <a:noFill/>
                  </a:rPr>
                  <a:t> </a:t>
                </a:r>
              </a:p>
            </p:txBody>
          </p:sp>
        </mc:Fallback>
      </mc:AlternateContent>
      <p:pic>
        <p:nvPicPr>
          <p:cNvPr id="26" name="Imag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2952" y="1324677"/>
            <a:ext cx="1246800" cy="1509284"/>
          </a:xfrm>
          <a:prstGeom prst="rect">
            <a:avLst/>
          </a:prstGeom>
        </p:spPr>
      </p:pic>
      <p:sp>
        <p:nvSpPr>
          <p:cNvPr id="27" name="ZoneTexte 26"/>
          <p:cNvSpPr txBox="1"/>
          <p:nvPr/>
        </p:nvSpPr>
        <p:spPr>
          <a:xfrm>
            <a:off x="789976" y="245083"/>
            <a:ext cx="3129776" cy="307777"/>
          </a:xfrm>
          <a:prstGeom prst="rect">
            <a:avLst/>
          </a:prstGeom>
          <a:noFill/>
        </p:spPr>
        <p:txBody>
          <a:bodyPr wrap="square" rtlCol="0">
            <a:spAutoFit/>
          </a:bodyPr>
          <a:lstStyle/>
          <a:p>
            <a:pPr algn="ctr"/>
            <a:r>
              <a:rPr lang="fr-FR" sz="1400" b="1" u="sng" dirty="0"/>
              <a:t>Test de </a:t>
            </a:r>
            <a:r>
              <a:rPr lang="fr-FR" sz="1400" b="1" u="sng" dirty="0" err="1"/>
              <a:t>Student</a:t>
            </a:r>
            <a:endParaRPr lang="fr-FR" sz="1400" b="1" u="sng" dirty="0"/>
          </a:p>
        </p:txBody>
      </p:sp>
      <p:sp>
        <p:nvSpPr>
          <p:cNvPr id="28" name="ZoneTexte 27"/>
          <p:cNvSpPr txBox="1"/>
          <p:nvPr/>
        </p:nvSpPr>
        <p:spPr>
          <a:xfrm>
            <a:off x="5097099" y="245082"/>
            <a:ext cx="3129776" cy="307777"/>
          </a:xfrm>
          <a:prstGeom prst="rect">
            <a:avLst/>
          </a:prstGeom>
          <a:noFill/>
        </p:spPr>
        <p:txBody>
          <a:bodyPr wrap="square" rtlCol="0">
            <a:spAutoFit/>
          </a:bodyPr>
          <a:lstStyle/>
          <a:p>
            <a:pPr algn="ctr"/>
            <a:r>
              <a:rPr lang="fr-FR" sz="1400" b="1" u="sng" dirty="0"/>
              <a:t>Intervalle de confiance à 95%</a:t>
            </a:r>
          </a:p>
        </p:txBody>
      </p:sp>
      <p:sp>
        <p:nvSpPr>
          <p:cNvPr id="29" name="ZoneTexte 28"/>
          <p:cNvSpPr txBox="1"/>
          <p:nvPr/>
        </p:nvSpPr>
        <p:spPr>
          <a:xfrm>
            <a:off x="156117" y="676507"/>
            <a:ext cx="4215161" cy="646331"/>
          </a:xfrm>
          <a:prstGeom prst="rect">
            <a:avLst/>
          </a:prstGeom>
          <a:noFill/>
        </p:spPr>
        <p:txBody>
          <a:bodyPr wrap="square" rtlCol="0">
            <a:spAutoFit/>
          </a:bodyPr>
          <a:lstStyle/>
          <a:p>
            <a:r>
              <a:rPr lang="fr-FR" sz="1200" b="1" dirty="0"/>
              <a:t>Trancher entre deux hypothèses statistiques à un certain risque</a:t>
            </a:r>
          </a:p>
          <a:p>
            <a:r>
              <a:rPr lang="fr-FR" sz="1200" dirty="0"/>
              <a:t>Hypothèse 0 : il n’y a pas de dimorphisme sexuel</a:t>
            </a:r>
          </a:p>
          <a:p>
            <a:r>
              <a:rPr lang="fr-FR" sz="1200" dirty="0"/>
              <a:t>Hypothèse 1 : il y a un dimorphisme sexuel</a:t>
            </a:r>
          </a:p>
        </p:txBody>
      </p:sp>
      <p:sp>
        <p:nvSpPr>
          <p:cNvPr id="30" name="ZoneTexte 29"/>
          <p:cNvSpPr txBox="1"/>
          <p:nvPr/>
        </p:nvSpPr>
        <p:spPr>
          <a:xfrm>
            <a:off x="4817326" y="709892"/>
            <a:ext cx="4215161" cy="276999"/>
          </a:xfrm>
          <a:prstGeom prst="rect">
            <a:avLst/>
          </a:prstGeom>
          <a:noFill/>
        </p:spPr>
        <p:txBody>
          <a:bodyPr wrap="square" rtlCol="0">
            <a:spAutoFit/>
          </a:bodyPr>
          <a:lstStyle/>
          <a:p>
            <a:r>
              <a:rPr lang="fr-FR" sz="1200" b="1" dirty="0"/>
              <a:t>Quantifier un intervalle de variabilité autour d’un paramètre</a:t>
            </a:r>
          </a:p>
        </p:txBody>
      </p:sp>
      <p:sp>
        <p:nvSpPr>
          <p:cNvPr id="31" name="ZoneTexte 30"/>
          <p:cNvSpPr txBox="1"/>
          <p:nvPr/>
        </p:nvSpPr>
        <p:spPr>
          <a:xfrm>
            <a:off x="437770" y="4126750"/>
            <a:ext cx="3621274" cy="954107"/>
          </a:xfrm>
          <a:prstGeom prst="rect">
            <a:avLst/>
          </a:prstGeom>
          <a:noFill/>
        </p:spPr>
        <p:txBody>
          <a:bodyPr wrap="square" rtlCol="0">
            <a:spAutoFit/>
          </a:bodyPr>
          <a:lstStyle/>
          <a:p>
            <a:r>
              <a:rPr lang="fr-FR" sz="1400" dirty="0"/>
              <a:t>p = 9,3.10</a:t>
            </a:r>
            <a:r>
              <a:rPr lang="fr-FR" sz="1400" baseline="30000" dirty="0"/>
              <a:t>-13 </a:t>
            </a:r>
            <a:r>
              <a:rPr lang="fr-FR" sz="1400" dirty="0"/>
              <a:t>, bien au-dessous du minimum qu’on choisit d’accepter (p = 0,05) </a:t>
            </a:r>
            <a:r>
              <a:rPr lang="fr-FR" sz="1400" dirty="0">
                <a:sym typeface="Wingdings" panose="05000000000000000000" pitchFamily="2" charset="2"/>
              </a:rPr>
              <a:t> il n’y a, au risque de 5%, aucune chance que t résulte simplement de l’échantillonnage, on rejette H0</a:t>
            </a:r>
          </a:p>
        </p:txBody>
      </p:sp>
      <p:sp>
        <p:nvSpPr>
          <p:cNvPr id="32" name="ZoneTexte 31"/>
          <p:cNvSpPr txBox="1"/>
          <p:nvPr/>
        </p:nvSpPr>
        <p:spPr>
          <a:xfrm>
            <a:off x="5258814" y="4126750"/>
            <a:ext cx="3621274" cy="954107"/>
          </a:xfrm>
          <a:prstGeom prst="rect">
            <a:avLst/>
          </a:prstGeom>
          <a:noFill/>
        </p:spPr>
        <p:txBody>
          <a:bodyPr wrap="square" rtlCol="0">
            <a:spAutoFit/>
          </a:bodyPr>
          <a:lstStyle/>
          <a:p>
            <a:r>
              <a:rPr lang="fr-FR" sz="1400" dirty="0"/>
              <a:t>β = -13,2 et pourrait varier de -16.5  à -9.9 par le simple effet de l’échantillonnage </a:t>
            </a:r>
            <a:r>
              <a:rPr lang="fr-FR" sz="1400" dirty="0">
                <a:sym typeface="Wingdings" panose="05000000000000000000" pitchFamily="2" charset="2"/>
              </a:rPr>
              <a:t> il n’y a, au risque de 5%, aucune chance que </a:t>
            </a:r>
            <a:r>
              <a:rPr lang="fr-FR" sz="1400" dirty="0"/>
              <a:t>β soit 0 par le simple jeu de l’échantillonnage</a:t>
            </a:r>
            <a:endParaRPr lang="fr-FR" sz="1400" dirty="0">
              <a:sym typeface="Wingdings" panose="05000000000000000000" pitchFamily="2" charset="2"/>
            </a:endParaRPr>
          </a:p>
        </p:txBody>
      </p:sp>
      <p:sp>
        <p:nvSpPr>
          <p:cNvPr id="33" name="Rectangle 32"/>
          <p:cNvSpPr/>
          <p:nvPr/>
        </p:nvSpPr>
        <p:spPr>
          <a:xfrm>
            <a:off x="2263697" y="5491447"/>
            <a:ext cx="4572000" cy="523220"/>
          </a:xfrm>
          <a:prstGeom prst="rect">
            <a:avLst/>
          </a:prstGeom>
          <a:ln>
            <a:solidFill>
              <a:schemeClr val="tx1"/>
            </a:solidFill>
          </a:ln>
        </p:spPr>
        <p:txBody>
          <a:bodyPr>
            <a:spAutoFit/>
          </a:bodyPr>
          <a:lstStyle/>
          <a:p>
            <a:pPr algn="ctr"/>
            <a:r>
              <a:rPr lang="fr-FR" sz="1400" b="1" dirty="0">
                <a:sym typeface="Wingdings" panose="05000000000000000000" pitchFamily="2" charset="2"/>
              </a:rPr>
              <a:t> le dimorphisme sexuel observé a très peu de chances d’avoir émergé par hasard</a:t>
            </a:r>
            <a:endParaRPr lang="fr-FR" sz="1400" b="1" dirty="0"/>
          </a:p>
        </p:txBody>
      </p:sp>
      <p:sp>
        <p:nvSpPr>
          <p:cNvPr id="34" name="Rectangle 33"/>
          <p:cNvSpPr/>
          <p:nvPr/>
        </p:nvSpPr>
        <p:spPr>
          <a:xfrm>
            <a:off x="81776" y="121435"/>
            <a:ext cx="4289502" cy="52595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4675101" y="137028"/>
            <a:ext cx="4289502" cy="52595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D873517D-E705-B5CA-E9D1-C2BF6307E322}"/>
              </a:ext>
            </a:extLst>
          </p:cNvPr>
          <p:cNvSpPr>
            <a:spLocks noGrp="1"/>
          </p:cNvSpPr>
          <p:nvPr>
            <p:ph type="sldNum" sz="quarter" idx="12"/>
          </p:nvPr>
        </p:nvSpPr>
        <p:spPr/>
        <p:txBody>
          <a:bodyPr/>
          <a:lstStyle/>
          <a:p>
            <a:fld id="{04C8D40A-45DA-49FB-8D9A-B1F265F8EE6C}" type="slidenum">
              <a:rPr lang="fr-FR" smtClean="0"/>
              <a:t>66</a:t>
            </a:fld>
            <a:endParaRPr lang="fr-FR"/>
          </a:p>
        </p:txBody>
      </p:sp>
    </p:spTree>
    <p:extLst>
      <p:ext uri="{BB962C8B-B14F-4D97-AF65-F5344CB8AC3E}">
        <p14:creationId xmlns:p14="http://schemas.microsoft.com/office/powerpoint/2010/main" val="14905149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5259" y="1281921"/>
            <a:ext cx="4094179" cy="3566578"/>
          </a:xfrm>
          <a:prstGeom prst="rect">
            <a:avLst/>
          </a:prstGeom>
        </p:spPr>
      </p:pic>
      <p:cxnSp>
        <p:nvCxnSpPr>
          <p:cNvPr id="6" name="Connecteur droit avec flèche 5"/>
          <p:cNvCxnSpPr/>
          <p:nvPr/>
        </p:nvCxnSpPr>
        <p:spPr>
          <a:xfrm>
            <a:off x="6516734" y="2694877"/>
            <a:ext cx="1550" cy="591014"/>
          </a:xfrm>
          <a:prstGeom prst="straightConnector1">
            <a:avLst/>
          </a:prstGeom>
          <a:ln w="38100">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Connecteur droit avec flèche 6"/>
          <p:cNvCxnSpPr/>
          <p:nvPr/>
        </p:nvCxnSpPr>
        <p:spPr>
          <a:xfrm>
            <a:off x="5306165" y="2181921"/>
            <a:ext cx="0" cy="1025911"/>
          </a:xfrm>
          <a:prstGeom prst="straightConnector1">
            <a:avLst/>
          </a:prstGeom>
          <a:ln w="381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4966828" y="1937100"/>
            <a:ext cx="1659982" cy="307777"/>
          </a:xfrm>
          <a:prstGeom prst="rect">
            <a:avLst/>
          </a:prstGeom>
          <a:noFill/>
        </p:spPr>
        <p:txBody>
          <a:bodyPr wrap="square" rtlCol="0">
            <a:spAutoFit/>
          </a:bodyPr>
          <a:lstStyle/>
          <a:p>
            <a:r>
              <a:rPr lang="fr-FR" sz="1400" dirty="0">
                <a:solidFill>
                  <a:schemeClr val="accent1">
                    <a:lumMod val="50000"/>
                  </a:schemeClr>
                </a:solidFill>
              </a:rPr>
              <a:t>variance intra-♀</a:t>
            </a:r>
          </a:p>
        </p:txBody>
      </p:sp>
      <p:sp>
        <p:nvSpPr>
          <p:cNvPr id="9" name="ZoneTexte 8"/>
          <p:cNvSpPr txBox="1"/>
          <p:nvPr/>
        </p:nvSpPr>
        <p:spPr>
          <a:xfrm>
            <a:off x="6392348" y="2402797"/>
            <a:ext cx="1659982" cy="307777"/>
          </a:xfrm>
          <a:prstGeom prst="rect">
            <a:avLst/>
          </a:prstGeom>
          <a:noFill/>
        </p:spPr>
        <p:txBody>
          <a:bodyPr wrap="square" rtlCol="0">
            <a:spAutoFit/>
          </a:bodyPr>
          <a:lstStyle/>
          <a:p>
            <a:r>
              <a:rPr lang="fr-FR" sz="1400" dirty="0">
                <a:solidFill>
                  <a:schemeClr val="accent2">
                    <a:lumMod val="50000"/>
                  </a:schemeClr>
                </a:solidFill>
              </a:rPr>
              <a:t>variance inter-sexes</a:t>
            </a:r>
          </a:p>
        </p:txBody>
      </p:sp>
      <p:cxnSp>
        <p:nvCxnSpPr>
          <p:cNvPr id="10" name="Connecteur droit avec flèche 9"/>
          <p:cNvCxnSpPr/>
          <p:nvPr/>
        </p:nvCxnSpPr>
        <p:spPr>
          <a:xfrm>
            <a:off x="7800321" y="2772935"/>
            <a:ext cx="0" cy="1025911"/>
          </a:xfrm>
          <a:prstGeom prst="straightConnector1">
            <a:avLst/>
          </a:prstGeom>
          <a:ln w="381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356838" y="236181"/>
            <a:ext cx="8400586" cy="1754326"/>
          </a:xfrm>
          <a:prstGeom prst="rect">
            <a:avLst/>
          </a:prstGeom>
          <a:noFill/>
        </p:spPr>
        <p:txBody>
          <a:bodyPr wrap="square" rtlCol="0">
            <a:spAutoFit/>
          </a:bodyPr>
          <a:lstStyle/>
          <a:p>
            <a:r>
              <a:rPr lang="fr-FR" dirty="0"/>
              <a:t>Deux manières de procéder : </a:t>
            </a:r>
          </a:p>
          <a:p>
            <a:endParaRPr lang="fr-FR" dirty="0"/>
          </a:p>
          <a:p>
            <a:pPr marL="285750" indent="-285750">
              <a:buFontTx/>
              <a:buChar char="-"/>
            </a:pPr>
            <a:r>
              <a:rPr lang="fr-FR" dirty="0">
                <a:solidFill>
                  <a:schemeClr val="bg1">
                    <a:lumMod val="65000"/>
                  </a:schemeClr>
                </a:solidFill>
              </a:rPr>
              <a:t>Comparer les </a:t>
            </a:r>
            <a:r>
              <a:rPr lang="fr-FR" b="1" u="sng" dirty="0">
                <a:solidFill>
                  <a:schemeClr val="bg1">
                    <a:lumMod val="65000"/>
                  </a:schemeClr>
                </a:solidFill>
              </a:rPr>
              <a:t>longueurs moyennes </a:t>
            </a:r>
            <a:r>
              <a:rPr lang="fr-FR" dirty="0">
                <a:solidFill>
                  <a:schemeClr val="bg1">
                    <a:lumMod val="65000"/>
                  </a:schemeClr>
                </a:solidFill>
              </a:rPr>
              <a:t>des deux sexes, en tenant compte des variances intra-sexes</a:t>
            </a:r>
          </a:p>
          <a:p>
            <a:pPr marL="285750" indent="-285750">
              <a:buFontTx/>
              <a:buChar char="-"/>
            </a:pPr>
            <a:r>
              <a:rPr lang="fr-FR" dirty="0"/>
              <a:t>Comparer la </a:t>
            </a:r>
            <a:r>
              <a:rPr lang="fr-FR" b="1" u="sng" dirty="0"/>
              <a:t>variance inter-sexes </a:t>
            </a:r>
            <a:r>
              <a:rPr lang="fr-FR" dirty="0"/>
              <a:t>aux </a:t>
            </a:r>
            <a:r>
              <a:rPr lang="fr-FR" b="1" u="sng" dirty="0"/>
              <a:t>variances intra-sexes</a:t>
            </a:r>
          </a:p>
          <a:p>
            <a:pPr marL="285750" indent="-285750">
              <a:buFontTx/>
              <a:buChar char="-"/>
            </a:pPr>
            <a:endParaRPr lang="fr-FR" b="1" u="sng" dirty="0"/>
          </a:p>
        </p:txBody>
      </p:sp>
      <mc:AlternateContent xmlns:mc="http://schemas.openxmlformats.org/markup-compatibility/2006" xmlns:a14="http://schemas.microsoft.com/office/drawing/2010/main">
        <mc:Choice Requires="a14">
          <p:sp>
            <p:nvSpPr>
              <p:cNvPr id="22" name="ZoneTexte 21"/>
              <p:cNvSpPr txBox="1"/>
              <p:nvPr/>
            </p:nvSpPr>
            <p:spPr>
              <a:xfrm>
                <a:off x="-262464" y="4463430"/>
                <a:ext cx="3988421" cy="13707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𝐹</m:t>
                      </m:r>
                      <m:r>
                        <a:rPr lang="fr-FR" b="0" i="1" smtClean="0">
                          <a:latin typeface="Cambria Math" panose="02040503050406030204" pitchFamily="18" charset="0"/>
                        </a:rPr>
                        <m:t>=</m:t>
                      </m:r>
                      <m:f>
                        <m:fPr>
                          <m:ctrlPr>
                            <a:rPr lang="fr-FR" b="0" i="1" smtClean="0">
                              <a:latin typeface="Cambria Math" panose="02040503050406030204" pitchFamily="18" charset="0"/>
                            </a:rPr>
                          </m:ctrlPr>
                        </m:fPr>
                        <m:num>
                          <m:f>
                            <m:fPr>
                              <m:ctrlPr>
                                <a:rPr lang="fr-FR" b="0" i="1" smtClean="0">
                                  <a:solidFill>
                                    <a:schemeClr val="accent2">
                                      <a:lumMod val="50000"/>
                                    </a:schemeClr>
                                  </a:solidFill>
                                  <a:latin typeface="Cambria Math" panose="02040503050406030204" pitchFamily="18" charset="0"/>
                                </a:rPr>
                              </m:ctrlPr>
                            </m:fPr>
                            <m:num>
                              <m:nary>
                                <m:naryPr>
                                  <m:chr m:val="∑"/>
                                  <m:ctrlPr>
                                    <a:rPr lang="fr-FR" b="0" i="1" smtClean="0">
                                      <a:solidFill>
                                        <a:schemeClr val="accent2">
                                          <a:lumMod val="50000"/>
                                        </a:schemeClr>
                                      </a:solidFill>
                                      <a:latin typeface="Cambria Math" panose="02040503050406030204" pitchFamily="18" charset="0"/>
                                    </a:rPr>
                                  </m:ctrlPr>
                                </m:naryPr>
                                <m:sub>
                                  <m:r>
                                    <m:rPr>
                                      <m:brk m:alnAt="23"/>
                                    </m:rPr>
                                    <a:rPr lang="fr-FR" b="0" i="1" smtClean="0">
                                      <a:solidFill>
                                        <a:schemeClr val="accent2">
                                          <a:lumMod val="50000"/>
                                        </a:schemeClr>
                                      </a:solidFill>
                                      <a:latin typeface="Cambria Math" panose="02040503050406030204" pitchFamily="18" charset="0"/>
                                    </a:rPr>
                                    <m:t>𝑗</m:t>
                                  </m:r>
                                  <m:r>
                                    <a:rPr lang="fr-FR" b="0" i="1" smtClean="0">
                                      <a:solidFill>
                                        <a:schemeClr val="accent2">
                                          <a:lumMod val="50000"/>
                                        </a:schemeClr>
                                      </a:solidFill>
                                      <a:latin typeface="Cambria Math" panose="02040503050406030204" pitchFamily="18" charset="0"/>
                                    </a:rPr>
                                    <m:t>=1</m:t>
                                  </m:r>
                                </m:sub>
                                <m:sup>
                                  <m:r>
                                    <a:rPr lang="fr-FR" b="0" i="1" smtClean="0">
                                      <a:solidFill>
                                        <a:schemeClr val="accent2">
                                          <a:lumMod val="50000"/>
                                        </a:schemeClr>
                                      </a:solidFill>
                                      <a:latin typeface="Cambria Math" panose="02040503050406030204" pitchFamily="18" charset="0"/>
                                    </a:rPr>
                                    <m:t>𝐽</m:t>
                                  </m:r>
                                </m:sup>
                                <m:e>
                                  <m:d>
                                    <m:dPr>
                                      <m:ctrlPr>
                                        <a:rPr lang="fr-FR" b="0" i="1" smtClean="0">
                                          <a:solidFill>
                                            <a:schemeClr val="accent2">
                                              <a:lumMod val="50000"/>
                                            </a:schemeClr>
                                          </a:solidFill>
                                          <a:latin typeface="Cambria Math" panose="02040503050406030204" pitchFamily="18" charset="0"/>
                                        </a:rPr>
                                      </m:ctrlPr>
                                    </m:dPr>
                                    <m:e>
                                      <m:sSub>
                                        <m:sSubPr>
                                          <m:ctrlPr>
                                            <a:rPr lang="fr-FR" b="0" i="1" smtClean="0">
                                              <a:solidFill>
                                                <a:schemeClr val="accent2">
                                                  <a:lumMod val="50000"/>
                                                </a:schemeClr>
                                              </a:solidFill>
                                              <a:latin typeface="Cambria Math" panose="02040503050406030204" pitchFamily="18" charset="0"/>
                                            </a:rPr>
                                          </m:ctrlPr>
                                        </m:sSubPr>
                                        <m:e>
                                          <m:r>
                                            <a:rPr lang="fr-FR" b="0" i="1" smtClean="0">
                                              <a:solidFill>
                                                <a:schemeClr val="accent2">
                                                  <a:lumMod val="50000"/>
                                                </a:schemeClr>
                                              </a:solidFill>
                                              <a:latin typeface="Cambria Math" panose="02040503050406030204" pitchFamily="18" charset="0"/>
                                            </a:rPr>
                                            <m:t>𝑦</m:t>
                                          </m:r>
                                        </m:e>
                                        <m:sub>
                                          <m:r>
                                            <a:rPr lang="fr-FR" b="0" i="1" smtClean="0">
                                              <a:solidFill>
                                                <a:schemeClr val="accent2">
                                                  <a:lumMod val="50000"/>
                                                </a:schemeClr>
                                              </a:solidFill>
                                              <a:latin typeface="Cambria Math" panose="02040503050406030204" pitchFamily="18" charset="0"/>
                                            </a:rPr>
                                            <m:t>𝑗</m:t>
                                          </m:r>
                                        </m:sub>
                                      </m:sSub>
                                      <m:r>
                                        <a:rPr lang="fr-FR" b="0" i="1" smtClean="0">
                                          <a:solidFill>
                                            <a:schemeClr val="accent2">
                                              <a:lumMod val="50000"/>
                                            </a:schemeClr>
                                          </a:solidFill>
                                          <a:latin typeface="Cambria Math" panose="02040503050406030204" pitchFamily="18" charset="0"/>
                                        </a:rPr>
                                        <m:t>−</m:t>
                                      </m:r>
                                      <m:acc>
                                        <m:accPr>
                                          <m:chr m:val="̅"/>
                                          <m:ctrlPr>
                                            <a:rPr lang="fr-FR" b="0" i="1" smtClean="0">
                                              <a:solidFill>
                                                <a:schemeClr val="accent2">
                                                  <a:lumMod val="50000"/>
                                                </a:schemeClr>
                                              </a:solidFill>
                                              <a:latin typeface="Cambria Math" panose="02040503050406030204" pitchFamily="18" charset="0"/>
                                            </a:rPr>
                                          </m:ctrlPr>
                                        </m:accPr>
                                        <m:e>
                                          <m:r>
                                            <a:rPr lang="fr-FR" b="0" i="1" smtClean="0">
                                              <a:solidFill>
                                                <a:schemeClr val="accent2">
                                                  <a:lumMod val="50000"/>
                                                </a:schemeClr>
                                              </a:solidFill>
                                              <a:latin typeface="Cambria Math" panose="02040503050406030204" pitchFamily="18" charset="0"/>
                                            </a:rPr>
                                            <m:t>𝑦</m:t>
                                          </m:r>
                                        </m:e>
                                      </m:acc>
                                    </m:e>
                                  </m:d>
                                  <m:r>
                                    <a:rPr lang="fr-FR" b="0" i="1" smtClean="0">
                                      <a:solidFill>
                                        <a:schemeClr val="accent2">
                                          <a:lumMod val="50000"/>
                                        </a:schemeClr>
                                      </a:solidFill>
                                      <a:latin typeface="Cambria Math" panose="02040503050406030204" pitchFamily="18" charset="0"/>
                                    </a:rPr>
                                    <m:t>²</m:t>
                                  </m:r>
                                </m:e>
                              </m:nary>
                            </m:num>
                            <m:den>
                              <m:r>
                                <a:rPr lang="fr-FR" b="0" i="1" smtClean="0">
                                  <a:solidFill>
                                    <a:schemeClr val="accent2">
                                      <a:lumMod val="50000"/>
                                    </a:schemeClr>
                                  </a:solidFill>
                                  <a:latin typeface="Cambria Math" panose="02040503050406030204" pitchFamily="18" charset="0"/>
                                </a:rPr>
                                <m:t>𝐽</m:t>
                              </m:r>
                              <m:r>
                                <a:rPr lang="fr-FR" b="0" i="1" smtClean="0">
                                  <a:solidFill>
                                    <a:schemeClr val="accent2">
                                      <a:lumMod val="50000"/>
                                    </a:schemeClr>
                                  </a:solidFill>
                                  <a:latin typeface="Cambria Math" panose="02040503050406030204" pitchFamily="18" charset="0"/>
                                </a:rPr>
                                <m:t>−1</m:t>
                              </m:r>
                            </m:den>
                          </m:f>
                        </m:num>
                        <m:den>
                          <m:f>
                            <m:fPr>
                              <m:ctrlPr>
                                <a:rPr lang="fr-FR" b="0" i="1" smtClean="0">
                                  <a:latin typeface="Cambria Math" panose="02040503050406030204" pitchFamily="18" charset="0"/>
                                </a:rPr>
                              </m:ctrlPr>
                            </m:fPr>
                            <m:num>
                              <m:nary>
                                <m:naryPr>
                                  <m:chr m:val="∑"/>
                                  <m:ctrlPr>
                                    <a:rPr lang="fr-FR" b="0" i="1" smtClean="0">
                                      <a:solidFill>
                                        <a:schemeClr val="accent1">
                                          <a:lumMod val="50000"/>
                                        </a:schemeClr>
                                      </a:solidFill>
                                      <a:latin typeface="Cambria Math" panose="02040503050406030204" pitchFamily="18" charset="0"/>
                                    </a:rPr>
                                  </m:ctrlPr>
                                </m:naryPr>
                                <m:sub>
                                  <m:r>
                                    <m:rPr>
                                      <m:brk m:alnAt="23"/>
                                    </m:rPr>
                                    <a:rPr lang="fr-FR" b="0" i="1" smtClean="0">
                                      <a:solidFill>
                                        <a:schemeClr val="accent1">
                                          <a:lumMod val="50000"/>
                                        </a:schemeClr>
                                      </a:solidFill>
                                      <a:latin typeface="Cambria Math" panose="02040503050406030204" pitchFamily="18" charset="0"/>
                                    </a:rPr>
                                    <m:t>𝑗</m:t>
                                  </m:r>
                                  <m:r>
                                    <a:rPr lang="fr-FR" b="0" i="1" smtClean="0">
                                      <a:solidFill>
                                        <a:schemeClr val="accent1">
                                          <a:lumMod val="50000"/>
                                        </a:schemeClr>
                                      </a:solidFill>
                                      <a:latin typeface="Cambria Math" panose="02040503050406030204" pitchFamily="18" charset="0"/>
                                    </a:rPr>
                                    <m:t>=1</m:t>
                                  </m:r>
                                </m:sub>
                                <m:sup>
                                  <m:r>
                                    <a:rPr lang="fr-FR" b="0" i="1" smtClean="0">
                                      <a:solidFill>
                                        <a:schemeClr val="accent1">
                                          <a:lumMod val="50000"/>
                                        </a:schemeClr>
                                      </a:solidFill>
                                      <a:latin typeface="Cambria Math" panose="02040503050406030204" pitchFamily="18" charset="0"/>
                                    </a:rPr>
                                    <m:t>𝐽</m:t>
                                  </m:r>
                                </m:sup>
                                <m:e>
                                  <m:nary>
                                    <m:naryPr>
                                      <m:chr m:val="∑"/>
                                      <m:ctrlPr>
                                        <a:rPr lang="fr-FR" b="0" i="1" smtClean="0">
                                          <a:solidFill>
                                            <a:schemeClr val="accent1">
                                              <a:lumMod val="50000"/>
                                            </a:schemeClr>
                                          </a:solidFill>
                                          <a:latin typeface="Cambria Math" panose="02040503050406030204" pitchFamily="18" charset="0"/>
                                        </a:rPr>
                                      </m:ctrlPr>
                                    </m:naryPr>
                                    <m:sub>
                                      <m:r>
                                        <m:rPr>
                                          <m:brk m:alnAt="23"/>
                                        </m:rPr>
                                        <a:rPr lang="fr-FR" b="0" i="1" smtClean="0">
                                          <a:solidFill>
                                            <a:schemeClr val="accent1">
                                              <a:lumMod val="50000"/>
                                            </a:schemeClr>
                                          </a:solidFill>
                                          <a:latin typeface="Cambria Math" panose="02040503050406030204" pitchFamily="18" charset="0"/>
                                        </a:rPr>
                                        <m:t>𝑖</m:t>
                                      </m:r>
                                      <m:r>
                                        <a:rPr lang="fr-FR" b="0" i="1" smtClean="0">
                                          <a:solidFill>
                                            <a:schemeClr val="accent1">
                                              <a:lumMod val="50000"/>
                                            </a:schemeClr>
                                          </a:solidFill>
                                          <a:latin typeface="Cambria Math" panose="02040503050406030204" pitchFamily="18" charset="0"/>
                                        </a:rPr>
                                        <m:t>=1</m:t>
                                      </m:r>
                                    </m:sub>
                                    <m:sup>
                                      <m:sSub>
                                        <m:sSubPr>
                                          <m:ctrlPr>
                                            <a:rPr lang="fr-FR" b="0" i="1" smtClean="0">
                                              <a:solidFill>
                                                <a:schemeClr val="accent1">
                                                  <a:lumMod val="50000"/>
                                                </a:schemeClr>
                                              </a:solidFill>
                                              <a:latin typeface="Cambria Math" panose="02040503050406030204" pitchFamily="18" charset="0"/>
                                            </a:rPr>
                                          </m:ctrlPr>
                                        </m:sSubPr>
                                        <m:e>
                                          <m:r>
                                            <a:rPr lang="fr-FR" b="0" i="1" smtClean="0">
                                              <a:solidFill>
                                                <a:schemeClr val="accent1">
                                                  <a:lumMod val="50000"/>
                                                </a:schemeClr>
                                              </a:solidFill>
                                              <a:latin typeface="Cambria Math" panose="02040503050406030204" pitchFamily="18" charset="0"/>
                                            </a:rPr>
                                            <m:t>𝑛</m:t>
                                          </m:r>
                                        </m:e>
                                        <m:sub>
                                          <m:r>
                                            <a:rPr lang="fr-FR" b="0" i="1" smtClean="0">
                                              <a:solidFill>
                                                <a:schemeClr val="accent1">
                                                  <a:lumMod val="50000"/>
                                                </a:schemeClr>
                                              </a:solidFill>
                                              <a:latin typeface="Cambria Math" panose="02040503050406030204" pitchFamily="18" charset="0"/>
                                            </a:rPr>
                                            <m:t>𝑗</m:t>
                                          </m:r>
                                        </m:sub>
                                      </m:sSub>
                                    </m:sup>
                                    <m:e>
                                      <m:d>
                                        <m:dPr>
                                          <m:ctrlPr>
                                            <a:rPr lang="fr-FR" b="0" i="1" smtClean="0">
                                              <a:solidFill>
                                                <a:schemeClr val="accent1">
                                                  <a:lumMod val="50000"/>
                                                </a:schemeClr>
                                              </a:solidFill>
                                              <a:latin typeface="Cambria Math" panose="02040503050406030204" pitchFamily="18" charset="0"/>
                                            </a:rPr>
                                          </m:ctrlPr>
                                        </m:dPr>
                                        <m:e>
                                          <m:sSub>
                                            <m:sSubPr>
                                              <m:ctrlPr>
                                                <a:rPr lang="fr-FR" b="0" i="1" smtClean="0">
                                                  <a:solidFill>
                                                    <a:schemeClr val="accent1">
                                                      <a:lumMod val="50000"/>
                                                    </a:schemeClr>
                                                  </a:solidFill>
                                                  <a:latin typeface="Cambria Math" panose="02040503050406030204" pitchFamily="18" charset="0"/>
                                                </a:rPr>
                                              </m:ctrlPr>
                                            </m:sSubPr>
                                            <m:e>
                                              <m:r>
                                                <a:rPr lang="fr-FR" b="0" i="1" smtClean="0">
                                                  <a:solidFill>
                                                    <a:schemeClr val="accent1">
                                                      <a:lumMod val="50000"/>
                                                    </a:schemeClr>
                                                  </a:solidFill>
                                                  <a:latin typeface="Cambria Math" panose="02040503050406030204" pitchFamily="18" charset="0"/>
                                                </a:rPr>
                                                <m:t>𝑦</m:t>
                                              </m:r>
                                            </m:e>
                                            <m:sub>
                                              <m:r>
                                                <a:rPr lang="fr-FR" b="0" i="1" smtClean="0">
                                                  <a:solidFill>
                                                    <a:schemeClr val="accent1">
                                                      <a:lumMod val="50000"/>
                                                    </a:schemeClr>
                                                  </a:solidFill>
                                                  <a:latin typeface="Cambria Math" panose="02040503050406030204" pitchFamily="18" charset="0"/>
                                                </a:rPr>
                                                <m:t>𝑖𝑗</m:t>
                                              </m:r>
                                            </m:sub>
                                          </m:sSub>
                                          <m:r>
                                            <a:rPr lang="fr-FR" b="0" i="1" smtClean="0">
                                              <a:solidFill>
                                                <a:schemeClr val="accent1">
                                                  <a:lumMod val="50000"/>
                                                </a:schemeClr>
                                              </a:solidFill>
                                              <a:latin typeface="Cambria Math" panose="02040503050406030204" pitchFamily="18" charset="0"/>
                                            </a:rPr>
                                            <m:t>−</m:t>
                                          </m:r>
                                          <m:acc>
                                            <m:accPr>
                                              <m:chr m:val="̅"/>
                                              <m:ctrlPr>
                                                <a:rPr lang="fr-FR" b="0" i="1" smtClean="0">
                                                  <a:solidFill>
                                                    <a:schemeClr val="accent1">
                                                      <a:lumMod val="50000"/>
                                                    </a:schemeClr>
                                                  </a:solidFill>
                                                  <a:latin typeface="Cambria Math" panose="02040503050406030204" pitchFamily="18" charset="0"/>
                                                </a:rPr>
                                              </m:ctrlPr>
                                            </m:accPr>
                                            <m:e>
                                              <m:sSub>
                                                <m:sSubPr>
                                                  <m:ctrlPr>
                                                    <a:rPr lang="fr-FR" b="0" i="1" smtClean="0">
                                                      <a:solidFill>
                                                        <a:schemeClr val="accent1">
                                                          <a:lumMod val="50000"/>
                                                        </a:schemeClr>
                                                      </a:solidFill>
                                                      <a:latin typeface="Cambria Math" panose="02040503050406030204" pitchFamily="18" charset="0"/>
                                                    </a:rPr>
                                                  </m:ctrlPr>
                                                </m:sSubPr>
                                                <m:e>
                                                  <m:r>
                                                    <a:rPr lang="fr-FR" b="0" i="1" smtClean="0">
                                                      <a:solidFill>
                                                        <a:schemeClr val="accent1">
                                                          <a:lumMod val="50000"/>
                                                        </a:schemeClr>
                                                      </a:solidFill>
                                                      <a:latin typeface="Cambria Math" panose="02040503050406030204" pitchFamily="18" charset="0"/>
                                                    </a:rPr>
                                                    <m:t>𝑦</m:t>
                                                  </m:r>
                                                </m:e>
                                                <m:sub>
                                                  <m:r>
                                                    <a:rPr lang="fr-FR" b="0" i="1" smtClean="0">
                                                      <a:solidFill>
                                                        <a:schemeClr val="accent1">
                                                          <a:lumMod val="50000"/>
                                                        </a:schemeClr>
                                                      </a:solidFill>
                                                      <a:latin typeface="Cambria Math" panose="02040503050406030204" pitchFamily="18" charset="0"/>
                                                    </a:rPr>
                                                    <m:t>𝑗</m:t>
                                                  </m:r>
                                                </m:sub>
                                              </m:sSub>
                                            </m:e>
                                          </m:acc>
                                        </m:e>
                                      </m:d>
                                      <m:r>
                                        <a:rPr lang="fr-FR" b="0" i="1" smtClean="0">
                                          <a:solidFill>
                                            <a:schemeClr val="accent1">
                                              <a:lumMod val="50000"/>
                                            </a:schemeClr>
                                          </a:solidFill>
                                          <a:latin typeface="Cambria Math" panose="02040503050406030204" pitchFamily="18" charset="0"/>
                                        </a:rPr>
                                        <m:t>²</m:t>
                                      </m:r>
                                    </m:e>
                                  </m:nary>
                                </m:e>
                              </m:nary>
                            </m:num>
                            <m:den>
                              <m:r>
                                <a:rPr lang="fr-FR" b="0" i="1" smtClean="0">
                                  <a:solidFill>
                                    <a:schemeClr val="accent1">
                                      <a:lumMod val="50000"/>
                                    </a:schemeClr>
                                  </a:solidFill>
                                  <a:latin typeface="Cambria Math" panose="02040503050406030204" pitchFamily="18" charset="0"/>
                                </a:rPr>
                                <m:t>𝑁</m:t>
                              </m:r>
                              <m:r>
                                <a:rPr lang="fr-FR" b="0" i="1" smtClean="0">
                                  <a:solidFill>
                                    <a:schemeClr val="accent1">
                                      <a:lumMod val="50000"/>
                                    </a:schemeClr>
                                  </a:solidFill>
                                  <a:latin typeface="Cambria Math" panose="02040503050406030204" pitchFamily="18" charset="0"/>
                                </a:rPr>
                                <m:t>−</m:t>
                              </m:r>
                              <m:r>
                                <a:rPr lang="fr-FR" b="0" i="1" smtClean="0">
                                  <a:solidFill>
                                    <a:schemeClr val="accent1">
                                      <a:lumMod val="50000"/>
                                    </a:schemeClr>
                                  </a:solidFill>
                                  <a:latin typeface="Cambria Math" panose="02040503050406030204" pitchFamily="18" charset="0"/>
                                </a:rPr>
                                <m:t>𝐽</m:t>
                              </m:r>
                            </m:den>
                          </m:f>
                        </m:den>
                      </m:f>
                    </m:oMath>
                  </m:oMathPara>
                </a14:m>
                <a:endParaRPr lang="fr-FR" dirty="0"/>
              </a:p>
            </p:txBody>
          </p:sp>
        </mc:Choice>
        <mc:Fallback xmlns="">
          <p:sp>
            <p:nvSpPr>
              <p:cNvPr id="22" name="ZoneTexte 21"/>
              <p:cNvSpPr txBox="1">
                <a:spLocks noRot="1" noChangeAspect="1" noMove="1" noResize="1" noEditPoints="1" noAdjustHandles="1" noChangeArrowheads="1" noChangeShapeType="1" noTextEdit="1"/>
              </p:cNvSpPr>
              <p:nvPr/>
            </p:nvSpPr>
            <p:spPr>
              <a:xfrm>
                <a:off x="-262464" y="4463430"/>
                <a:ext cx="3988421" cy="1370760"/>
              </a:xfrm>
              <a:prstGeom prst="rect">
                <a:avLst/>
              </a:prstGeom>
              <a:blipFill rotWithShape="0">
                <a:blip r:embed="rId3"/>
                <a:stretch>
                  <a:fillRect/>
                </a:stretch>
              </a:blipFill>
            </p:spPr>
            <p:txBody>
              <a:bodyPr/>
              <a:lstStyle/>
              <a:p>
                <a:r>
                  <a:rPr lang="fr-FR">
                    <a:noFill/>
                  </a:rPr>
                  <a:t> </a:t>
                </a:r>
              </a:p>
            </p:txBody>
          </p:sp>
        </mc:Fallback>
      </mc:AlternateContent>
      <p:cxnSp>
        <p:nvCxnSpPr>
          <p:cNvPr id="19" name="Connecteur droit avec flèche 18"/>
          <p:cNvCxnSpPr/>
          <p:nvPr/>
        </p:nvCxnSpPr>
        <p:spPr>
          <a:xfrm flipH="1">
            <a:off x="1925444" y="3798846"/>
            <a:ext cx="0" cy="499351"/>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H="1">
            <a:off x="3318527" y="5372525"/>
            <a:ext cx="649772" cy="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546338" y="2873507"/>
            <a:ext cx="3421961" cy="923330"/>
          </a:xfrm>
          <a:prstGeom prst="rect">
            <a:avLst/>
          </a:prstGeom>
          <a:noFill/>
        </p:spPr>
        <p:txBody>
          <a:bodyPr wrap="square" rtlCol="0">
            <a:spAutoFit/>
          </a:bodyPr>
          <a:lstStyle/>
          <a:p>
            <a:r>
              <a:rPr lang="fr-FR" dirty="0">
                <a:solidFill>
                  <a:schemeClr val="accent2">
                    <a:lumMod val="50000"/>
                  </a:schemeClr>
                </a:solidFill>
              </a:rPr>
              <a:t>Écart entre la longueur moyenne de chaque sexe et la longueur moyenne de l’échantillon</a:t>
            </a:r>
          </a:p>
        </p:txBody>
      </p:sp>
      <p:sp>
        <p:nvSpPr>
          <p:cNvPr id="26" name="ZoneTexte 25"/>
          <p:cNvSpPr txBox="1"/>
          <p:nvPr/>
        </p:nvSpPr>
        <p:spPr>
          <a:xfrm>
            <a:off x="4015504" y="4910860"/>
            <a:ext cx="3421961" cy="923330"/>
          </a:xfrm>
          <a:prstGeom prst="rect">
            <a:avLst/>
          </a:prstGeom>
          <a:noFill/>
        </p:spPr>
        <p:txBody>
          <a:bodyPr wrap="square" rtlCol="0">
            <a:spAutoFit/>
          </a:bodyPr>
          <a:lstStyle/>
          <a:p>
            <a:r>
              <a:rPr lang="fr-FR" dirty="0">
                <a:solidFill>
                  <a:schemeClr val="accent1">
                    <a:lumMod val="50000"/>
                  </a:schemeClr>
                </a:solidFill>
              </a:rPr>
              <a:t>Écart entre la longueur de chaque individu et la longueur moyenne du sexe auquel il appartient</a:t>
            </a:r>
          </a:p>
        </p:txBody>
      </p:sp>
      <p:sp>
        <p:nvSpPr>
          <p:cNvPr id="28" name="ZoneTexte 27"/>
          <p:cNvSpPr txBox="1"/>
          <p:nvPr/>
        </p:nvSpPr>
        <p:spPr>
          <a:xfrm>
            <a:off x="1278365" y="6021578"/>
            <a:ext cx="7376926" cy="646331"/>
          </a:xfrm>
          <a:prstGeom prst="rect">
            <a:avLst/>
          </a:prstGeom>
          <a:noFill/>
        </p:spPr>
        <p:txBody>
          <a:bodyPr wrap="square" rtlCol="0">
            <a:spAutoFit/>
          </a:bodyPr>
          <a:lstStyle/>
          <a:p>
            <a:pPr algn="ctr"/>
            <a:r>
              <a:rPr lang="fr-FR" b="1" dirty="0"/>
              <a:t>On compare la variation des longueurs entre les sexes à la variation des longueurs dans chaque sexe ; rapportées à leurs degrés de liberté</a:t>
            </a:r>
          </a:p>
        </p:txBody>
      </p:sp>
      <p:sp>
        <p:nvSpPr>
          <p:cNvPr id="29" name="ZoneTexte 28"/>
          <p:cNvSpPr txBox="1"/>
          <p:nvPr/>
        </p:nvSpPr>
        <p:spPr>
          <a:xfrm>
            <a:off x="287648" y="1916053"/>
            <a:ext cx="1981433" cy="646331"/>
          </a:xfrm>
          <a:prstGeom prst="rect">
            <a:avLst/>
          </a:prstGeom>
          <a:noFill/>
        </p:spPr>
        <p:txBody>
          <a:bodyPr wrap="square" rtlCol="0">
            <a:spAutoFit/>
          </a:bodyPr>
          <a:lstStyle/>
          <a:p>
            <a:r>
              <a:rPr lang="fr-FR" i="1" dirty="0"/>
              <a:t>(J = 2 sexes)</a:t>
            </a:r>
          </a:p>
          <a:p>
            <a:r>
              <a:rPr lang="fr-FR" i="1" dirty="0"/>
              <a:t>(N = 177 individus)</a:t>
            </a:r>
          </a:p>
        </p:txBody>
      </p:sp>
      <p:sp>
        <p:nvSpPr>
          <p:cNvPr id="2" name="Espace réservé du numéro de diapositive 1">
            <a:extLst>
              <a:ext uri="{FF2B5EF4-FFF2-40B4-BE49-F238E27FC236}">
                <a16:creationId xmlns:a16="http://schemas.microsoft.com/office/drawing/2014/main" id="{39C2A26F-E43C-638B-9813-73FF737B69B7}"/>
              </a:ext>
            </a:extLst>
          </p:cNvPr>
          <p:cNvSpPr>
            <a:spLocks noGrp="1"/>
          </p:cNvSpPr>
          <p:nvPr>
            <p:ph type="sldNum" sz="quarter" idx="12"/>
          </p:nvPr>
        </p:nvSpPr>
        <p:spPr/>
        <p:txBody>
          <a:bodyPr/>
          <a:lstStyle/>
          <a:p>
            <a:fld id="{04C8D40A-45DA-49FB-8D9A-B1F265F8EE6C}" type="slidenum">
              <a:rPr lang="fr-FR" smtClean="0"/>
              <a:t>67</a:t>
            </a:fld>
            <a:endParaRPr lang="fr-FR"/>
          </a:p>
        </p:txBody>
      </p:sp>
    </p:spTree>
    <p:extLst>
      <p:ext uri="{BB962C8B-B14F-4D97-AF65-F5344CB8AC3E}">
        <p14:creationId xmlns:p14="http://schemas.microsoft.com/office/powerpoint/2010/main" val="23018600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5259" y="1281921"/>
            <a:ext cx="4094179" cy="3566578"/>
          </a:xfrm>
          <a:prstGeom prst="rect">
            <a:avLst/>
          </a:prstGeom>
        </p:spPr>
      </p:pic>
      <p:cxnSp>
        <p:nvCxnSpPr>
          <p:cNvPr id="6" name="Connecteur droit avec flèche 5"/>
          <p:cNvCxnSpPr/>
          <p:nvPr/>
        </p:nvCxnSpPr>
        <p:spPr>
          <a:xfrm>
            <a:off x="6516734" y="2694877"/>
            <a:ext cx="1550" cy="591014"/>
          </a:xfrm>
          <a:prstGeom prst="straightConnector1">
            <a:avLst/>
          </a:prstGeom>
          <a:ln w="38100">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Connecteur droit avec flèche 6"/>
          <p:cNvCxnSpPr/>
          <p:nvPr/>
        </p:nvCxnSpPr>
        <p:spPr>
          <a:xfrm>
            <a:off x="5306165" y="2181921"/>
            <a:ext cx="0" cy="1025911"/>
          </a:xfrm>
          <a:prstGeom prst="straightConnector1">
            <a:avLst/>
          </a:prstGeom>
          <a:ln w="381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4966828" y="1937100"/>
            <a:ext cx="1659982" cy="307777"/>
          </a:xfrm>
          <a:prstGeom prst="rect">
            <a:avLst/>
          </a:prstGeom>
          <a:noFill/>
        </p:spPr>
        <p:txBody>
          <a:bodyPr wrap="square" rtlCol="0">
            <a:spAutoFit/>
          </a:bodyPr>
          <a:lstStyle/>
          <a:p>
            <a:r>
              <a:rPr lang="fr-FR" sz="1400" dirty="0">
                <a:solidFill>
                  <a:schemeClr val="accent1">
                    <a:lumMod val="50000"/>
                  </a:schemeClr>
                </a:solidFill>
              </a:rPr>
              <a:t>variance intra-♀</a:t>
            </a:r>
          </a:p>
        </p:txBody>
      </p:sp>
      <p:sp>
        <p:nvSpPr>
          <p:cNvPr id="9" name="ZoneTexte 8"/>
          <p:cNvSpPr txBox="1"/>
          <p:nvPr/>
        </p:nvSpPr>
        <p:spPr>
          <a:xfrm>
            <a:off x="6392348" y="2402797"/>
            <a:ext cx="1659982" cy="307777"/>
          </a:xfrm>
          <a:prstGeom prst="rect">
            <a:avLst/>
          </a:prstGeom>
          <a:noFill/>
        </p:spPr>
        <p:txBody>
          <a:bodyPr wrap="square" rtlCol="0">
            <a:spAutoFit/>
          </a:bodyPr>
          <a:lstStyle/>
          <a:p>
            <a:r>
              <a:rPr lang="fr-FR" sz="1400" dirty="0">
                <a:solidFill>
                  <a:schemeClr val="accent2">
                    <a:lumMod val="50000"/>
                  </a:schemeClr>
                </a:solidFill>
              </a:rPr>
              <a:t>variance inter-sexes</a:t>
            </a:r>
          </a:p>
        </p:txBody>
      </p:sp>
      <p:cxnSp>
        <p:nvCxnSpPr>
          <p:cNvPr id="10" name="Connecteur droit avec flèche 9"/>
          <p:cNvCxnSpPr/>
          <p:nvPr/>
        </p:nvCxnSpPr>
        <p:spPr>
          <a:xfrm>
            <a:off x="7800321" y="2772935"/>
            <a:ext cx="0" cy="1025911"/>
          </a:xfrm>
          <a:prstGeom prst="straightConnector1">
            <a:avLst/>
          </a:prstGeom>
          <a:ln w="381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356838" y="236181"/>
            <a:ext cx="8400586" cy="1754326"/>
          </a:xfrm>
          <a:prstGeom prst="rect">
            <a:avLst/>
          </a:prstGeom>
          <a:noFill/>
        </p:spPr>
        <p:txBody>
          <a:bodyPr wrap="square" rtlCol="0">
            <a:spAutoFit/>
          </a:bodyPr>
          <a:lstStyle/>
          <a:p>
            <a:r>
              <a:rPr lang="fr-FR" dirty="0"/>
              <a:t>Deux manières de procéder : </a:t>
            </a:r>
          </a:p>
          <a:p>
            <a:endParaRPr lang="fr-FR" dirty="0"/>
          </a:p>
          <a:p>
            <a:pPr marL="285750" indent="-285750">
              <a:buFontTx/>
              <a:buChar char="-"/>
            </a:pPr>
            <a:r>
              <a:rPr lang="fr-FR" dirty="0">
                <a:solidFill>
                  <a:schemeClr val="bg1">
                    <a:lumMod val="65000"/>
                  </a:schemeClr>
                </a:solidFill>
              </a:rPr>
              <a:t>Comparer les </a:t>
            </a:r>
            <a:r>
              <a:rPr lang="fr-FR" b="1" u="sng" dirty="0">
                <a:solidFill>
                  <a:schemeClr val="bg1">
                    <a:lumMod val="65000"/>
                  </a:schemeClr>
                </a:solidFill>
              </a:rPr>
              <a:t>longueurs moyennes </a:t>
            </a:r>
            <a:r>
              <a:rPr lang="fr-FR" dirty="0">
                <a:solidFill>
                  <a:schemeClr val="bg1">
                    <a:lumMod val="65000"/>
                  </a:schemeClr>
                </a:solidFill>
              </a:rPr>
              <a:t>des deux sexes, en tenant compte des variances intra-sexes</a:t>
            </a:r>
          </a:p>
          <a:p>
            <a:pPr marL="285750" indent="-285750">
              <a:buFontTx/>
              <a:buChar char="-"/>
            </a:pPr>
            <a:r>
              <a:rPr lang="fr-FR" dirty="0"/>
              <a:t>Comparer la </a:t>
            </a:r>
            <a:r>
              <a:rPr lang="fr-FR" b="1" u="sng" dirty="0"/>
              <a:t>variance inter-sexes </a:t>
            </a:r>
            <a:r>
              <a:rPr lang="fr-FR" dirty="0"/>
              <a:t>aux </a:t>
            </a:r>
            <a:r>
              <a:rPr lang="fr-FR" b="1" u="sng" dirty="0"/>
              <a:t>variances intra-sexes</a:t>
            </a:r>
          </a:p>
          <a:p>
            <a:pPr marL="285750" indent="-285750">
              <a:buFontTx/>
              <a:buChar char="-"/>
            </a:pPr>
            <a:endParaRPr lang="fr-FR" b="1" u="sng" dirty="0"/>
          </a:p>
        </p:txBody>
      </p:sp>
      <mc:AlternateContent xmlns:mc="http://schemas.openxmlformats.org/markup-compatibility/2006" xmlns:a14="http://schemas.microsoft.com/office/drawing/2010/main">
        <mc:Choice Requires="a14">
          <p:sp>
            <p:nvSpPr>
              <p:cNvPr id="22" name="ZoneTexte 21"/>
              <p:cNvSpPr txBox="1"/>
              <p:nvPr/>
            </p:nvSpPr>
            <p:spPr>
              <a:xfrm>
                <a:off x="-262464" y="4463430"/>
                <a:ext cx="3988421" cy="13707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𝐹</m:t>
                      </m:r>
                      <m:r>
                        <a:rPr lang="fr-FR" b="0" i="1" smtClean="0">
                          <a:latin typeface="Cambria Math" panose="02040503050406030204" pitchFamily="18" charset="0"/>
                        </a:rPr>
                        <m:t>=</m:t>
                      </m:r>
                      <m:f>
                        <m:fPr>
                          <m:ctrlPr>
                            <a:rPr lang="fr-FR" b="0" i="1" smtClean="0">
                              <a:latin typeface="Cambria Math" panose="02040503050406030204" pitchFamily="18" charset="0"/>
                            </a:rPr>
                          </m:ctrlPr>
                        </m:fPr>
                        <m:num>
                          <m:f>
                            <m:fPr>
                              <m:ctrlPr>
                                <a:rPr lang="fr-FR" b="0" i="1" smtClean="0">
                                  <a:solidFill>
                                    <a:schemeClr val="accent2">
                                      <a:lumMod val="50000"/>
                                    </a:schemeClr>
                                  </a:solidFill>
                                  <a:latin typeface="Cambria Math" panose="02040503050406030204" pitchFamily="18" charset="0"/>
                                </a:rPr>
                              </m:ctrlPr>
                            </m:fPr>
                            <m:num>
                              <m:nary>
                                <m:naryPr>
                                  <m:chr m:val="∑"/>
                                  <m:ctrlPr>
                                    <a:rPr lang="fr-FR" b="0" i="1" smtClean="0">
                                      <a:solidFill>
                                        <a:schemeClr val="accent2">
                                          <a:lumMod val="50000"/>
                                        </a:schemeClr>
                                      </a:solidFill>
                                      <a:latin typeface="Cambria Math" panose="02040503050406030204" pitchFamily="18" charset="0"/>
                                    </a:rPr>
                                  </m:ctrlPr>
                                </m:naryPr>
                                <m:sub>
                                  <m:r>
                                    <m:rPr>
                                      <m:brk m:alnAt="23"/>
                                    </m:rPr>
                                    <a:rPr lang="fr-FR" b="0" i="1" smtClean="0">
                                      <a:solidFill>
                                        <a:schemeClr val="accent2">
                                          <a:lumMod val="50000"/>
                                        </a:schemeClr>
                                      </a:solidFill>
                                      <a:latin typeface="Cambria Math" panose="02040503050406030204" pitchFamily="18" charset="0"/>
                                    </a:rPr>
                                    <m:t>𝑗</m:t>
                                  </m:r>
                                  <m:r>
                                    <a:rPr lang="fr-FR" b="0" i="1" smtClean="0">
                                      <a:solidFill>
                                        <a:schemeClr val="accent2">
                                          <a:lumMod val="50000"/>
                                        </a:schemeClr>
                                      </a:solidFill>
                                      <a:latin typeface="Cambria Math" panose="02040503050406030204" pitchFamily="18" charset="0"/>
                                    </a:rPr>
                                    <m:t>=1</m:t>
                                  </m:r>
                                </m:sub>
                                <m:sup>
                                  <m:r>
                                    <a:rPr lang="fr-FR" b="0" i="1" smtClean="0">
                                      <a:solidFill>
                                        <a:schemeClr val="accent2">
                                          <a:lumMod val="50000"/>
                                        </a:schemeClr>
                                      </a:solidFill>
                                      <a:latin typeface="Cambria Math" panose="02040503050406030204" pitchFamily="18" charset="0"/>
                                    </a:rPr>
                                    <m:t>𝐽</m:t>
                                  </m:r>
                                </m:sup>
                                <m:e>
                                  <m:d>
                                    <m:dPr>
                                      <m:ctrlPr>
                                        <a:rPr lang="fr-FR" b="0" i="1" smtClean="0">
                                          <a:solidFill>
                                            <a:schemeClr val="accent2">
                                              <a:lumMod val="50000"/>
                                            </a:schemeClr>
                                          </a:solidFill>
                                          <a:latin typeface="Cambria Math" panose="02040503050406030204" pitchFamily="18" charset="0"/>
                                        </a:rPr>
                                      </m:ctrlPr>
                                    </m:dPr>
                                    <m:e>
                                      <m:sSub>
                                        <m:sSubPr>
                                          <m:ctrlPr>
                                            <a:rPr lang="fr-FR" b="0" i="1" smtClean="0">
                                              <a:solidFill>
                                                <a:schemeClr val="accent2">
                                                  <a:lumMod val="50000"/>
                                                </a:schemeClr>
                                              </a:solidFill>
                                              <a:latin typeface="Cambria Math" panose="02040503050406030204" pitchFamily="18" charset="0"/>
                                            </a:rPr>
                                          </m:ctrlPr>
                                        </m:sSubPr>
                                        <m:e>
                                          <m:r>
                                            <a:rPr lang="fr-FR" b="0" i="1" smtClean="0">
                                              <a:solidFill>
                                                <a:schemeClr val="accent2">
                                                  <a:lumMod val="50000"/>
                                                </a:schemeClr>
                                              </a:solidFill>
                                              <a:latin typeface="Cambria Math" panose="02040503050406030204" pitchFamily="18" charset="0"/>
                                            </a:rPr>
                                            <m:t>𝑦</m:t>
                                          </m:r>
                                        </m:e>
                                        <m:sub>
                                          <m:r>
                                            <a:rPr lang="fr-FR" b="0" i="1" smtClean="0">
                                              <a:solidFill>
                                                <a:schemeClr val="accent2">
                                                  <a:lumMod val="50000"/>
                                                </a:schemeClr>
                                              </a:solidFill>
                                              <a:latin typeface="Cambria Math" panose="02040503050406030204" pitchFamily="18" charset="0"/>
                                            </a:rPr>
                                            <m:t>𝑗</m:t>
                                          </m:r>
                                        </m:sub>
                                      </m:sSub>
                                      <m:r>
                                        <a:rPr lang="fr-FR" b="0" i="1" smtClean="0">
                                          <a:solidFill>
                                            <a:schemeClr val="accent2">
                                              <a:lumMod val="50000"/>
                                            </a:schemeClr>
                                          </a:solidFill>
                                          <a:latin typeface="Cambria Math" panose="02040503050406030204" pitchFamily="18" charset="0"/>
                                        </a:rPr>
                                        <m:t>−</m:t>
                                      </m:r>
                                      <m:acc>
                                        <m:accPr>
                                          <m:chr m:val="̅"/>
                                          <m:ctrlPr>
                                            <a:rPr lang="fr-FR" b="0" i="1" smtClean="0">
                                              <a:solidFill>
                                                <a:schemeClr val="accent2">
                                                  <a:lumMod val="50000"/>
                                                </a:schemeClr>
                                              </a:solidFill>
                                              <a:latin typeface="Cambria Math" panose="02040503050406030204" pitchFamily="18" charset="0"/>
                                            </a:rPr>
                                          </m:ctrlPr>
                                        </m:accPr>
                                        <m:e>
                                          <m:r>
                                            <a:rPr lang="fr-FR" b="0" i="1" smtClean="0">
                                              <a:solidFill>
                                                <a:schemeClr val="accent2">
                                                  <a:lumMod val="50000"/>
                                                </a:schemeClr>
                                              </a:solidFill>
                                              <a:latin typeface="Cambria Math" panose="02040503050406030204" pitchFamily="18" charset="0"/>
                                            </a:rPr>
                                            <m:t>𝑦</m:t>
                                          </m:r>
                                        </m:e>
                                      </m:acc>
                                    </m:e>
                                  </m:d>
                                  <m:r>
                                    <a:rPr lang="fr-FR" b="0" i="1" smtClean="0">
                                      <a:solidFill>
                                        <a:schemeClr val="accent2">
                                          <a:lumMod val="50000"/>
                                        </a:schemeClr>
                                      </a:solidFill>
                                      <a:latin typeface="Cambria Math" panose="02040503050406030204" pitchFamily="18" charset="0"/>
                                    </a:rPr>
                                    <m:t>²</m:t>
                                  </m:r>
                                </m:e>
                              </m:nary>
                            </m:num>
                            <m:den>
                              <m:r>
                                <a:rPr lang="fr-FR" b="0" i="1" smtClean="0">
                                  <a:solidFill>
                                    <a:schemeClr val="accent2">
                                      <a:lumMod val="50000"/>
                                    </a:schemeClr>
                                  </a:solidFill>
                                  <a:latin typeface="Cambria Math" panose="02040503050406030204" pitchFamily="18" charset="0"/>
                                </a:rPr>
                                <m:t>𝐽</m:t>
                              </m:r>
                              <m:r>
                                <a:rPr lang="fr-FR" b="0" i="1" smtClean="0">
                                  <a:solidFill>
                                    <a:schemeClr val="accent2">
                                      <a:lumMod val="50000"/>
                                    </a:schemeClr>
                                  </a:solidFill>
                                  <a:latin typeface="Cambria Math" panose="02040503050406030204" pitchFamily="18" charset="0"/>
                                </a:rPr>
                                <m:t>−1</m:t>
                              </m:r>
                            </m:den>
                          </m:f>
                        </m:num>
                        <m:den>
                          <m:f>
                            <m:fPr>
                              <m:ctrlPr>
                                <a:rPr lang="fr-FR" b="0" i="1" smtClean="0">
                                  <a:latin typeface="Cambria Math" panose="02040503050406030204" pitchFamily="18" charset="0"/>
                                </a:rPr>
                              </m:ctrlPr>
                            </m:fPr>
                            <m:num>
                              <m:nary>
                                <m:naryPr>
                                  <m:chr m:val="∑"/>
                                  <m:ctrlPr>
                                    <a:rPr lang="fr-FR" b="0" i="1" smtClean="0">
                                      <a:solidFill>
                                        <a:schemeClr val="accent1">
                                          <a:lumMod val="50000"/>
                                        </a:schemeClr>
                                      </a:solidFill>
                                      <a:latin typeface="Cambria Math" panose="02040503050406030204" pitchFamily="18" charset="0"/>
                                    </a:rPr>
                                  </m:ctrlPr>
                                </m:naryPr>
                                <m:sub>
                                  <m:r>
                                    <m:rPr>
                                      <m:brk m:alnAt="23"/>
                                    </m:rPr>
                                    <a:rPr lang="fr-FR" b="0" i="1" smtClean="0">
                                      <a:solidFill>
                                        <a:schemeClr val="accent1">
                                          <a:lumMod val="50000"/>
                                        </a:schemeClr>
                                      </a:solidFill>
                                      <a:latin typeface="Cambria Math" panose="02040503050406030204" pitchFamily="18" charset="0"/>
                                    </a:rPr>
                                    <m:t>𝑗</m:t>
                                  </m:r>
                                  <m:r>
                                    <a:rPr lang="fr-FR" b="0" i="1" smtClean="0">
                                      <a:solidFill>
                                        <a:schemeClr val="accent1">
                                          <a:lumMod val="50000"/>
                                        </a:schemeClr>
                                      </a:solidFill>
                                      <a:latin typeface="Cambria Math" panose="02040503050406030204" pitchFamily="18" charset="0"/>
                                    </a:rPr>
                                    <m:t>=1</m:t>
                                  </m:r>
                                </m:sub>
                                <m:sup>
                                  <m:r>
                                    <a:rPr lang="fr-FR" b="0" i="1" smtClean="0">
                                      <a:solidFill>
                                        <a:schemeClr val="accent1">
                                          <a:lumMod val="50000"/>
                                        </a:schemeClr>
                                      </a:solidFill>
                                      <a:latin typeface="Cambria Math" panose="02040503050406030204" pitchFamily="18" charset="0"/>
                                    </a:rPr>
                                    <m:t>𝐽</m:t>
                                  </m:r>
                                </m:sup>
                                <m:e>
                                  <m:nary>
                                    <m:naryPr>
                                      <m:chr m:val="∑"/>
                                      <m:ctrlPr>
                                        <a:rPr lang="fr-FR" b="0" i="1" smtClean="0">
                                          <a:solidFill>
                                            <a:schemeClr val="accent1">
                                              <a:lumMod val="50000"/>
                                            </a:schemeClr>
                                          </a:solidFill>
                                          <a:latin typeface="Cambria Math" panose="02040503050406030204" pitchFamily="18" charset="0"/>
                                        </a:rPr>
                                      </m:ctrlPr>
                                    </m:naryPr>
                                    <m:sub>
                                      <m:r>
                                        <m:rPr>
                                          <m:brk m:alnAt="23"/>
                                        </m:rPr>
                                        <a:rPr lang="fr-FR" b="0" i="1" smtClean="0">
                                          <a:solidFill>
                                            <a:schemeClr val="accent1">
                                              <a:lumMod val="50000"/>
                                            </a:schemeClr>
                                          </a:solidFill>
                                          <a:latin typeface="Cambria Math" panose="02040503050406030204" pitchFamily="18" charset="0"/>
                                        </a:rPr>
                                        <m:t>𝑖</m:t>
                                      </m:r>
                                      <m:r>
                                        <a:rPr lang="fr-FR" b="0" i="1" smtClean="0">
                                          <a:solidFill>
                                            <a:schemeClr val="accent1">
                                              <a:lumMod val="50000"/>
                                            </a:schemeClr>
                                          </a:solidFill>
                                          <a:latin typeface="Cambria Math" panose="02040503050406030204" pitchFamily="18" charset="0"/>
                                        </a:rPr>
                                        <m:t>=1</m:t>
                                      </m:r>
                                    </m:sub>
                                    <m:sup>
                                      <m:sSub>
                                        <m:sSubPr>
                                          <m:ctrlPr>
                                            <a:rPr lang="fr-FR" b="0" i="1" smtClean="0">
                                              <a:solidFill>
                                                <a:schemeClr val="accent1">
                                                  <a:lumMod val="50000"/>
                                                </a:schemeClr>
                                              </a:solidFill>
                                              <a:latin typeface="Cambria Math" panose="02040503050406030204" pitchFamily="18" charset="0"/>
                                            </a:rPr>
                                          </m:ctrlPr>
                                        </m:sSubPr>
                                        <m:e>
                                          <m:r>
                                            <a:rPr lang="fr-FR" b="0" i="1" smtClean="0">
                                              <a:solidFill>
                                                <a:schemeClr val="accent1">
                                                  <a:lumMod val="50000"/>
                                                </a:schemeClr>
                                              </a:solidFill>
                                              <a:latin typeface="Cambria Math" panose="02040503050406030204" pitchFamily="18" charset="0"/>
                                            </a:rPr>
                                            <m:t>𝑛</m:t>
                                          </m:r>
                                        </m:e>
                                        <m:sub>
                                          <m:r>
                                            <a:rPr lang="fr-FR" b="0" i="1" smtClean="0">
                                              <a:solidFill>
                                                <a:schemeClr val="accent1">
                                                  <a:lumMod val="50000"/>
                                                </a:schemeClr>
                                              </a:solidFill>
                                              <a:latin typeface="Cambria Math" panose="02040503050406030204" pitchFamily="18" charset="0"/>
                                            </a:rPr>
                                            <m:t>𝑗</m:t>
                                          </m:r>
                                        </m:sub>
                                      </m:sSub>
                                    </m:sup>
                                    <m:e>
                                      <m:d>
                                        <m:dPr>
                                          <m:ctrlPr>
                                            <a:rPr lang="fr-FR" b="0" i="1" smtClean="0">
                                              <a:solidFill>
                                                <a:schemeClr val="accent1">
                                                  <a:lumMod val="50000"/>
                                                </a:schemeClr>
                                              </a:solidFill>
                                              <a:latin typeface="Cambria Math" panose="02040503050406030204" pitchFamily="18" charset="0"/>
                                            </a:rPr>
                                          </m:ctrlPr>
                                        </m:dPr>
                                        <m:e>
                                          <m:sSub>
                                            <m:sSubPr>
                                              <m:ctrlPr>
                                                <a:rPr lang="fr-FR" b="0" i="1" smtClean="0">
                                                  <a:solidFill>
                                                    <a:schemeClr val="accent1">
                                                      <a:lumMod val="50000"/>
                                                    </a:schemeClr>
                                                  </a:solidFill>
                                                  <a:latin typeface="Cambria Math" panose="02040503050406030204" pitchFamily="18" charset="0"/>
                                                </a:rPr>
                                              </m:ctrlPr>
                                            </m:sSubPr>
                                            <m:e>
                                              <m:r>
                                                <a:rPr lang="fr-FR" b="0" i="1" smtClean="0">
                                                  <a:solidFill>
                                                    <a:schemeClr val="accent1">
                                                      <a:lumMod val="50000"/>
                                                    </a:schemeClr>
                                                  </a:solidFill>
                                                  <a:latin typeface="Cambria Math" panose="02040503050406030204" pitchFamily="18" charset="0"/>
                                                </a:rPr>
                                                <m:t>𝑦</m:t>
                                              </m:r>
                                            </m:e>
                                            <m:sub>
                                              <m:r>
                                                <a:rPr lang="fr-FR" b="0" i="1" smtClean="0">
                                                  <a:solidFill>
                                                    <a:schemeClr val="accent1">
                                                      <a:lumMod val="50000"/>
                                                    </a:schemeClr>
                                                  </a:solidFill>
                                                  <a:latin typeface="Cambria Math" panose="02040503050406030204" pitchFamily="18" charset="0"/>
                                                </a:rPr>
                                                <m:t>𝑖𝑗</m:t>
                                              </m:r>
                                            </m:sub>
                                          </m:sSub>
                                          <m:r>
                                            <a:rPr lang="fr-FR" b="0" i="1" smtClean="0">
                                              <a:solidFill>
                                                <a:schemeClr val="accent1">
                                                  <a:lumMod val="50000"/>
                                                </a:schemeClr>
                                              </a:solidFill>
                                              <a:latin typeface="Cambria Math" panose="02040503050406030204" pitchFamily="18" charset="0"/>
                                            </a:rPr>
                                            <m:t>−</m:t>
                                          </m:r>
                                          <m:acc>
                                            <m:accPr>
                                              <m:chr m:val="̅"/>
                                              <m:ctrlPr>
                                                <a:rPr lang="fr-FR" b="0" i="1" smtClean="0">
                                                  <a:solidFill>
                                                    <a:schemeClr val="accent1">
                                                      <a:lumMod val="50000"/>
                                                    </a:schemeClr>
                                                  </a:solidFill>
                                                  <a:latin typeface="Cambria Math" panose="02040503050406030204" pitchFamily="18" charset="0"/>
                                                </a:rPr>
                                              </m:ctrlPr>
                                            </m:accPr>
                                            <m:e>
                                              <m:sSub>
                                                <m:sSubPr>
                                                  <m:ctrlPr>
                                                    <a:rPr lang="fr-FR" b="0" i="1" smtClean="0">
                                                      <a:solidFill>
                                                        <a:schemeClr val="accent1">
                                                          <a:lumMod val="50000"/>
                                                        </a:schemeClr>
                                                      </a:solidFill>
                                                      <a:latin typeface="Cambria Math" panose="02040503050406030204" pitchFamily="18" charset="0"/>
                                                    </a:rPr>
                                                  </m:ctrlPr>
                                                </m:sSubPr>
                                                <m:e>
                                                  <m:r>
                                                    <a:rPr lang="fr-FR" b="0" i="1" smtClean="0">
                                                      <a:solidFill>
                                                        <a:schemeClr val="accent1">
                                                          <a:lumMod val="50000"/>
                                                        </a:schemeClr>
                                                      </a:solidFill>
                                                      <a:latin typeface="Cambria Math" panose="02040503050406030204" pitchFamily="18" charset="0"/>
                                                    </a:rPr>
                                                    <m:t>𝑦</m:t>
                                                  </m:r>
                                                </m:e>
                                                <m:sub>
                                                  <m:r>
                                                    <a:rPr lang="fr-FR" b="0" i="1" smtClean="0">
                                                      <a:solidFill>
                                                        <a:schemeClr val="accent1">
                                                          <a:lumMod val="50000"/>
                                                        </a:schemeClr>
                                                      </a:solidFill>
                                                      <a:latin typeface="Cambria Math" panose="02040503050406030204" pitchFamily="18" charset="0"/>
                                                    </a:rPr>
                                                    <m:t>𝑗</m:t>
                                                  </m:r>
                                                </m:sub>
                                              </m:sSub>
                                            </m:e>
                                          </m:acc>
                                        </m:e>
                                      </m:d>
                                      <m:r>
                                        <a:rPr lang="fr-FR" b="0" i="1" smtClean="0">
                                          <a:solidFill>
                                            <a:schemeClr val="accent1">
                                              <a:lumMod val="50000"/>
                                            </a:schemeClr>
                                          </a:solidFill>
                                          <a:latin typeface="Cambria Math" panose="02040503050406030204" pitchFamily="18" charset="0"/>
                                        </a:rPr>
                                        <m:t>²</m:t>
                                      </m:r>
                                    </m:e>
                                  </m:nary>
                                </m:e>
                              </m:nary>
                            </m:num>
                            <m:den>
                              <m:r>
                                <a:rPr lang="fr-FR" b="0" i="1" smtClean="0">
                                  <a:solidFill>
                                    <a:schemeClr val="accent1">
                                      <a:lumMod val="50000"/>
                                    </a:schemeClr>
                                  </a:solidFill>
                                  <a:latin typeface="Cambria Math" panose="02040503050406030204" pitchFamily="18" charset="0"/>
                                </a:rPr>
                                <m:t>𝑁</m:t>
                              </m:r>
                              <m:r>
                                <a:rPr lang="fr-FR" b="0" i="1" smtClean="0">
                                  <a:solidFill>
                                    <a:schemeClr val="accent1">
                                      <a:lumMod val="50000"/>
                                    </a:schemeClr>
                                  </a:solidFill>
                                  <a:latin typeface="Cambria Math" panose="02040503050406030204" pitchFamily="18" charset="0"/>
                                </a:rPr>
                                <m:t>−</m:t>
                              </m:r>
                              <m:r>
                                <a:rPr lang="fr-FR" b="0" i="1" smtClean="0">
                                  <a:solidFill>
                                    <a:schemeClr val="accent1">
                                      <a:lumMod val="50000"/>
                                    </a:schemeClr>
                                  </a:solidFill>
                                  <a:latin typeface="Cambria Math" panose="02040503050406030204" pitchFamily="18" charset="0"/>
                                </a:rPr>
                                <m:t>𝐽</m:t>
                              </m:r>
                            </m:den>
                          </m:f>
                        </m:den>
                      </m:f>
                    </m:oMath>
                  </m:oMathPara>
                </a14:m>
                <a:endParaRPr lang="fr-FR" dirty="0"/>
              </a:p>
            </p:txBody>
          </p:sp>
        </mc:Choice>
        <mc:Fallback xmlns="">
          <p:sp>
            <p:nvSpPr>
              <p:cNvPr id="22" name="ZoneTexte 21"/>
              <p:cNvSpPr txBox="1">
                <a:spLocks noRot="1" noChangeAspect="1" noMove="1" noResize="1" noEditPoints="1" noAdjustHandles="1" noChangeArrowheads="1" noChangeShapeType="1" noTextEdit="1"/>
              </p:cNvSpPr>
              <p:nvPr/>
            </p:nvSpPr>
            <p:spPr>
              <a:xfrm>
                <a:off x="-262464" y="4463430"/>
                <a:ext cx="3988421" cy="1370760"/>
              </a:xfrm>
              <a:prstGeom prst="rect">
                <a:avLst/>
              </a:prstGeom>
              <a:blipFill rotWithShape="0">
                <a:blip r:embed="rId3"/>
                <a:stretch>
                  <a:fillRect/>
                </a:stretch>
              </a:blipFill>
            </p:spPr>
            <p:txBody>
              <a:bodyPr/>
              <a:lstStyle/>
              <a:p>
                <a:r>
                  <a:rPr lang="fr-FR">
                    <a:noFill/>
                  </a:rPr>
                  <a:t> </a:t>
                </a:r>
              </a:p>
            </p:txBody>
          </p:sp>
        </mc:Fallback>
      </mc:AlternateContent>
      <p:sp>
        <p:nvSpPr>
          <p:cNvPr id="28" name="ZoneTexte 27"/>
          <p:cNvSpPr txBox="1"/>
          <p:nvPr/>
        </p:nvSpPr>
        <p:spPr>
          <a:xfrm>
            <a:off x="3801182" y="5108878"/>
            <a:ext cx="5088375" cy="1200329"/>
          </a:xfrm>
          <a:prstGeom prst="rect">
            <a:avLst/>
          </a:prstGeom>
          <a:noFill/>
        </p:spPr>
        <p:txBody>
          <a:bodyPr wrap="square" rtlCol="0">
            <a:spAutoFit/>
          </a:bodyPr>
          <a:lstStyle/>
          <a:p>
            <a:r>
              <a:rPr lang="fr-FR" dirty="0"/>
              <a:t>Si ce ratio entre variation intra-sexe et variation inter-sexe est </a:t>
            </a:r>
            <a:r>
              <a:rPr lang="fr-FR" b="1" dirty="0"/>
              <a:t>seulement dû à l’échantillonnage</a:t>
            </a:r>
            <a:r>
              <a:rPr lang="fr-FR" dirty="0"/>
              <a:t>, il devrait avoir une probabilité élevée dans une loi de Fisher à J-1 et n-J degrés de liberté</a:t>
            </a:r>
          </a:p>
        </p:txBody>
      </p:sp>
      <p:sp>
        <p:nvSpPr>
          <p:cNvPr id="29" name="ZoneTexte 28"/>
          <p:cNvSpPr txBox="1"/>
          <p:nvPr/>
        </p:nvSpPr>
        <p:spPr>
          <a:xfrm>
            <a:off x="287648" y="1916053"/>
            <a:ext cx="1981433" cy="646331"/>
          </a:xfrm>
          <a:prstGeom prst="rect">
            <a:avLst/>
          </a:prstGeom>
          <a:noFill/>
        </p:spPr>
        <p:txBody>
          <a:bodyPr wrap="square" rtlCol="0">
            <a:spAutoFit/>
          </a:bodyPr>
          <a:lstStyle/>
          <a:p>
            <a:r>
              <a:rPr lang="fr-FR" i="1" dirty="0"/>
              <a:t>(J = 2 sexes)</a:t>
            </a:r>
          </a:p>
          <a:p>
            <a:r>
              <a:rPr lang="fr-FR" i="1" dirty="0"/>
              <a:t>(N = 177 individus)</a:t>
            </a:r>
          </a:p>
        </p:txBody>
      </p:sp>
      <p:sp>
        <p:nvSpPr>
          <p:cNvPr id="2" name="Espace réservé du numéro de diapositive 1">
            <a:extLst>
              <a:ext uri="{FF2B5EF4-FFF2-40B4-BE49-F238E27FC236}">
                <a16:creationId xmlns:a16="http://schemas.microsoft.com/office/drawing/2014/main" id="{1ED6F8A0-3E39-FE36-A372-CADA8667467E}"/>
              </a:ext>
            </a:extLst>
          </p:cNvPr>
          <p:cNvSpPr>
            <a:spLocks noGrp="1"/>
          </p:cNvSpPr>
          <p:nvPr>
            <p:ph type="sldNum" sz="quarter" idx="12"/>
          </p:nvPr>
        </p:nvSpPr>
        <p:spPr/>
        <p:txBody>
          <a:bodyPr/>
          <a:lstStyle/>
          <a:p>
            <a:fld id="{04C8D40A-45DA-49FB-8D9A-B1F265F8EE6C}" type="slidenum">
              <a:rPr lang="fr-FR" smtClean="0"/>
              <a:t>68</a:t>
            </a:fld>
            <a:endParaRPr lang="fr-FR"/>
          </a:p>
        </p:txBody>
      </p:sp>
    </p:spTree>
    <p:extLst>
      <p:ext uri="{BB962C8B-B14F-4D97-AF65-F5344CB8AC3E}">
        <p14:creationId xmlns:p14="http://schemas.microsoft.com/office/powerpoint/2010/main" val="10924063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1125" y="1415480"/>
            <a:ext cx="3227050" cy="3220437"/>
          </a:xfrm>
          <a:prstGeom prst="rect">
            <a:avLst/>
          </a:prstGeom>
        </p:spPr>
      </p:pic>
      <mc:AlternateContent xmlns:mc="http://schemas.openxmlformats.org/markup-compatibility/2006" xmlns:a14="http://schemas.microsoft.com/office/drawing/2010/main">
        <mc:Choice Requires="a14">
          <p:sp>
            <p:nvSpPr>
              <p:cNvPr id="5" name="ZoneTexte 4"/>
              <p:cNvSpPr txBox="1"/>
              <p:nvPr/>
            </p:nvSpPr>
            <p:spPr>
              <a:xfrm>
                <a:off x="424557" y="581578"/>
                <a:ext cx="3225608" cy="533544"/>
              </a:xfrm>
              <a:prstGeom prst="rect">
                <a:avLst/>
              </a:prstGeom>
              <a:noFill/>
            </p:spPr>
            <p:txBody>
              <a:bodyPr wrap="square" rtlCol="0">
                <a:spAutoFit/>
              </a:bodyPr>
              <a:lstStyle/>
              <a:p>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𝐹</m:t>
                        </m:r>
                      </m:e>
                      <m:sub>
                        <m:r>
                          <a:rPr lang="fr-FR" b="0" i="1" smtClean="0">
                            <a:latin typeface="Cambria Math" panose="02040503050406030204" pitchFamily="18" charset="0"/>
                          </a:rPr>
                          <m:t>1,175</m:t>
                        </m:r>
                      </m:sub>
                    </m:sSub>
                  </m:oMath>
                </a14:m>
                <a:r>
                  <a:rPr lang="fr-FR" dirty="0"/>
                  <a:t>= </a:t>
                </a:r>
                <a14:m>
                  <m:oMath xmlns:m="http://schemas.openxmlformats.org/officeDocument/2006/math">
                    <m:f>
                      <m:fPr>
                        <m:ctrlPr>
                          <a:rPr lang="fr-FR" i="1" smtClean="0">
                            <a:latin typeface="Cambria Math" panose="02040503050406030204" pitchFamily="18" charset="0"/>
                          </a:rPr>
                        </m:ctrlPr>
                      </m:fPr>
                      <m:num>
                        <m:r>
                          <a:rPr lang="fr-FR" b="0" i="1" smtClean="0">
                            <a:latin typeface="Cambria Math" panose="02040503050406030204" pitchFamily="18" charset="0"/>
                          </a:rPr>
                          <m:t>7531,7/(2−1)</m:t>
                        </m:r>
                      </m:num>
                      <m:den>
                        <m:r>
                          <a:rPr lang="fr-FR" b="0" i="1" smtClean="0">
                            <a:latin typeface="Cambria Math" panose="02040503050406030204" pitchFamily="18" charset="0"/>
                          </a:rPr>
                          <m:t>21715,7/(177−2)</m:t>
                        </m:r>
                      </m:den>
                    </m:f>
                  </m:oMath>
                </a14:m>
                <a:r>
                  <a:rPr lang="fr-FR" dirty="0"/>
                  <a:t>=60,7</a:t>
                </a:r>
              </a:p>
            </p:txBody>
          </p:sp>
        </mc:Choice>
        <mc:Fallback xmlns="">
          <p:sp>
            <p:nvSpPr>
              <p:cNvPr id="5" name="ZoneTexte 4"/>
              <p:cNvSpPr txBox="1">
                <a:spLocks noRot="1" noChangeAspect="1" noMove="1" noResize="1" noEditPoints="1" noAdjustHandles="1" noChangeArrowheads="1" noChangeShapeType="1" noTextEdit="1"/>
              </p:cNvSpPr>
              <p:nvPr/>
            </p:nvSpPr>
            <p:spPr>
              <a:xfrm>
                <a:off x="424557" y="581578"/>
                <a:ext cx="3225608" cy="533544"/>
              </a:xfrm>
              <a:prstGeom prst="rect">
                <a:avLst/>
              </a:prstGeom>
              <a:blipFill rotWithShape="0">
                <a:blip r:embed="rId3"/>
                <a:stretch>
                  <a:fillRect b="-5682"/>
                </a:stretch>
              </a:blipFill>
            </p:spPr>
            <p:txBody>
              <a:bodyPr/>
              <a:lstStyle/>
              <a:p>
                <a:r>
                  <a:rPr lang="fr-FR">
                    <a:noFill/>
                  </a:rPr>
                  <a:t> </a:t>
                </a:r>
              </a:p>
            </p:txBody>
          </p:sp>
        </mc:Fallback>
      </mc:AlternateContent>
      <p:cxnSp>
        <p:nvCxnSpPr>
          <p:cNvPr id="8" name="Connecteur droit 7"/>
          <p:cNvCxnSpPr/>
          <p:nvPr/>
        </p:nvCxnSpPr>
        <p:spPr>
          <a:xfrm>
            <a:off x="5493834" y="3992137"/>
            <a:ext cx="327845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a:off x="8586439" y="2178205"/>
            <a:ext cx="0" cy="18139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053037" y="1901205"/>
            <a:ext cx="867545" cy="276999"/>
          </a:xfrm>
          <a:prstGeom prst="rect">
            <a:avLst/>
          </a:prstGeom>
        </p:spPr>
        <p:txBody>
          <a:bodyPr wrap="none">
            <a:spAutoFit/>
          </a:bodyPr>
          <a:lstStyle/>
          <a:p>
            <a:r>
              <a:rPr lang="fr-FR" sz="1200" dirty="0"/>
              <a:t>p=5.7.10</a:t>
            </a:r>
            <a:r>
              <a:rPr lang="fr-FR" sz="1200" baseline="30000" dirty="0"/>
              <a:t>-13</a:t>
            </a:r>
          </a:p>
        </p:txBody>
      </p:sp>
      <p:sp>
        <p:nvSpPr>
          <p:cNvPr id="12" name="ZoneTexte 11"/>
          <p:cNvSpPr txBox="1"/>
          <p:nvPr/>
        </p:nvSpPr>
        <p:spPr>
          <a:xfrm>
            <a:off x="8303133" y="3997082"/>
            <a:ext cx="729356" cy="307777"/>
          </a:xfrm>
          <a:prstGeom prst="rect">
            <a:avLst/>
          </a:prstGeom>
          <a:noFill/>
        </p:spPr>
        <p:txBody>
          <a:bodyPr wrap="square" rtlCol="0">
            <a:spAutoFit/>
          </a:bodyPr>
          <a:lstStyle/>
          <a:p>
            <a:r>
              <a:rPr lang="fr-FR" sz="1400" dirty="0"/>
              <a:t>60,7</a:t>
            </a:r>
          </a:p>
        </p:txBody>
      </p:sp>
      <p:sp>
        <p:nvSpPr>
          <p:cNvPr id="14" name="ZoneTexte 13"/>
          <p:cNvSpPr txBox="1"/>
          <p:nvPr/>
        </p:nvSpPr>
        <p:spPr>
          <a:xfrm>
            <a:off x="810322" y="4780156"/>
            <a:ext cx="7545658" cy="1477328"/>
          </a:xfrm>
          <a:prstGeom prst="rect">
            <a:avLst/>
          </a:prstGeom>
          <a:noFill/>
        </p:spPr>
        <p:txBody>
          <a:bodyPr wrap="square" rtlCol="0">
            <a:spAutoFit/>
          </a:bodyPr>
          <a:lstStyle/>
          <a:p>
            <a:r>
              <a:rPr lang="fr-FR" dirty="0"/>
              <a:t>La probabilité que ce ratio variabilité inter/</a:t>
            </a:r>
            <a:r>
              <a:rPr lang="fr-FR" dirty="0" err="1"/>
              <a:t>intrasexe</a:t>
            </a:r>
            <a:r>
              <a:rPr lang="fr-FR" dirty="0"/>
              <a:t> </a:t>
            </a:r>
            <a:r>
              <a:rPr lang="fr-FR" b="1" dirty="0"/>
              <a:t>émerge par le hasard </a:t>
            </a:r>
            <a:r>
              <a:rPr lang="fr-FR" dirty="0"/>
              <a:t>de l’échantillonnage est quasi-nulle, et très largement inférieure au seuil de 5% d’erreur qu’on a fixé :</a:t>
            </a:r>
          </a:p>
          <a:p>
            <a:endParaRPr lang="fr-FR" dirty="0"/>
          </a:p>
          <a:p>
            <a:pPr algn="ctr"/>
            <a:r>
              <a:rPr lang="fr-FR" b="1" dirty="0"/>
              <a:t>On conclut qu’il y a une différence de longueurs entre sexes</a:t>
            </a:r>
          </a:p>
        </p:txBody>
      </p:sp>
      <p:sp>
        <p:nvSpPr>
          <p:cNvPr id="2" name="Espace réservé du numéro de diapositive 1">
            <a:extLst>
              <a:ext uri="{FF2B5EF4-FFF2-40B4-BE49-F238E27FC236}">
                <a16:creationId xmlns:a16="http://schemas.microsoft.com/office/drawing/2014/main" id="{A6CC62BB-3633-106E-A8AE-C564689D056D}"/>
              </a:ext>
            </a:extLst>
          </p:cNvPr>
          <p:cNvSpPr>
            <a:spLocks noGrp="1"/>
          </p:cNvSpPr>
          <p:nvPr>
            <p:ph type="sldNum" sz="quarter" idx="12"/>
          </p:nvPr>
        </p:nvSpPr>
        <p:spPr/>
        <p:txBody>
          <a:bodyPr/>
          <a:lstStyle/>
          <a:p>
            <a:fld id="{04C8D40A-45DA-49FB-8D9A-B1F265F8EE6C}" type="slidenum">
              <a:rPr lang="fr-FR" smtClean="0"/>
              <a:t>69</a:t>
            </a:fld>
            <a:endParaRPr lang="fr-FR"/>
          </a:p>
        </p:txBody>
      </p:sp>
    </p:spTree>
    <p:extLst>
      <p:ext uri="{BB962C8B-B14F-4D97-AF65-F5344CB8AC3E}">
        <p14:creationId xmlns:p14="http://schemas.microsoft.com/office/powerpoint/2010/main" val="3890342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4742985" y="2404682"/>
            <a:ext cx="2089001" cy="128296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734621" y="425444"/>
            <a:ext cx="2115017" cy="188477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834374" y="140401"/>
            <a:ext cx="2713467" cy="174134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2524784" y="1073488"/>
            <a:ext cx="1494263" cy="369332"/>
          </a:xfrm>
          <a:prstGeom prst="rect">
            <a:avLst/>
          </a:prstGeom>
          <a:noFill/>
        </p:spPr>
        <p:txBody>
          <a:bodyPr wrap="square" rtlCol="0">
            <a:spAutoFit/>
          </a:bodyPr>
          <a:lstStyle/>
          <a:p>
            <a:pPr algn="ctr"/>
            <a:r>
              <a:rPr lang="fr-FR" dirty="0"/>
              <a:t>Hypothèse</a:t>
            </a:r>
          </a:p>
        </p:txBody>
      </p:sp>
      <p:sp>
        <p:nvSpPr>
          <p:cNvPr id="8" name="ZoneTexte 7"/>
          <p:cNvSpPr txBox="1"/>
          <p:nvPr/>
        </p:nvSpPr>
        <p:spPr>
          <a:xfrm>
            <a:off x="2538761" y="472072"/>
            <a:ext cx="1494263" cy="369332"/>
          </a:xfrm>
          <a:prstGeom prst="rect">
            <a:avLst/>
          </a:prstGeom>
          <a:noFill/>
        </p:spPr>
        <p:txBody>
          <a:bodyPr wrap="square" rtlCol="0">
            <a:spAutoFit/>
          </a:bodyPr>
          <a:lstStyle/>
          <a:p>
            <a:pPr algn="ctr"/>
            <a:r>
              <a:rPr lang="fr-FR" dirty="0"/>
              <a:t>Question</a:t>
            </a:r>
          </a:p>
        </p:txBody>
      </p:sp>
      <p:sp>
        <p:nvSpPr>
          <p:cNvPr id="9" name="ZoneTexte 8"/>
          <p:cNvSpPr txBox="1"/>
          <p:nvPr/>
        </p:nvSpPr>
        <p:spPr>
          <a:xfrm>
            <a:off x="5040351" y="531113"/>
            <a:ext cx="1717288" cy="369332"/>
          </a:xfrm>
          <a:prstGeom prst="rect">
            <a:avLst/>
          </a:prstGeom>
          <a:noFill/>
        </p:spPr>
        <p:txBody>
          <a:bodyPr wrap="square" rtlCol="0">
            <a:spAutoFit/>
          </a:bodyPr>
          <a:lstStyle/>
          <a:p>
            <a:pPr algn="ctr"/>
            <a:r>
              <a:rPr lang="fr-FR" dirty="0"/>
              <a:t>Échantillonnage</a:t>
            </a:r>
          </a:p>
        </p:txBody>
      </p:sp>
      <p:sp>
        <p:nvSpPr>
          <p:cNvPr id="10" name="ZoneTexte 9"/>
          <p:cNvSpPr txBox="1"/>
          <p:nvPr/>
        </p:nvSpPr>
        <p:spPr>
          <a:xfrm>
            <a:off x="5334000" y="1593759"/>
            <a:ext cx="1129990" cy="369332"/>
          </a:xfrm>
          <a:prstGeom prst="rect">
            <a:avLst/>
          </a:prstGeom>
          <a:noFill/>
        </p:spPr>
        <p:txBody>
          <a:bodyPr wrap="square" rtlCol="0">
            <a:spAutoFit/>
          </a:bodyPr>
          <a:lstStyle/>
          <a:p>
            <a:pPr algn="ctr"/>
            <a:r>
              <a:rPr lang="fr-FR" dirty="0"/>
              <a:t>Données</a:t>
            </a:r>
          </a:p>
        </p:txBody>
      </p:sp>
      <p:sp>
        <p:nvSpPr>
          <p:cNvPr id="11" name="ZoneTexte 10"/>
          <p:cNvSpPr txBox="1"/>
          <p:nvPr/>
        </p:nvSpPr>
        <p:spPr>
          <a:xfrm>
            <a:off x="239751" y="33673"/>
            <a:ext cx="1494263" cy="646331"/>
          </a:xfrm>
          <a:prstGeom prst="rect">
            <a:avLst/>
          </a:prstGeom>
          <a:noFill/>
        </p:spPr>
        <p:txBody>
          <a:bodyPr wrap="square" rtlCol="0">
            <a:spAutoFit/>
          </a:bodyPr>
          <a:lstStyle/>
          <a:p>
            <a:pPr algn="ctr"/>
            <a:r>
              <a:rPr lang="fr-FR" dirty="0"/>
              <a:t>Théorie</a:t>
            </a:r>
          </a:p>
          <a:p>
            <a:pPr algn="ctr"/>
            <a:r>
              <a:rPr lang="fr-FR" dirty="0"/>
              <a:t>Problème</a:t>
            </a:r>
          </a:p>
        </p:txBody>
      </p:sp>
      <p:cxnSp>
        <p:nvCxnSpPr>
          <p:cNvPr id="12" name="Connecteur droit avec flèche 11"/>
          <p:cNvCxnSpPr/>
          <p:nvPr/>
        </p:nvCxnSpPr>
        <p:spPr>
          <a:xfrm>
            <a:off x="1620644" y="356839"/>
            <a:ext cx="1048215" cy="2998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a:off x="1620644" y="356839"/>
            <a:ext cx="986885" cy="8662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3954966" y="1004663"/>
            <a:ext cx="10853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9" idx="2"/>
          </p:cNvCxnSpPr>
          <p:nvPr/>
        </p:nvCxnSpPr>
        <p:spPr>
          <a:xfrm>
            <a:off x="5898995" y="900445"/>
            <a:ext cx="0" cy="645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Accolade fermante 15"/>
          <p:cNvSpPr/>
          <p:nvPr/>
        </p:nvSpPr>
        <p:spPr>
          <a:xfrm>
            <a:off x="3833232" y="519289"/>
            <a:ext cx="131028" cy="970748"/>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19" name="Imag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43" y="2735766"/>
            <a:ext cx="3272862" cy="3184407"/>
          </a:xfrm>
          <a:prstGeom prst="rect">
            <a:avLst/>
          </a:prstGeom>
        </p:spPr>
      </p:pic>
      <p:pic>
        <p:nvPicPr>
          <p:cNvPr id="20"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058401"/>
            <a:ext cx="2881496" cy="2803618"/>
          </a:xfrm>
          <a:prstGeom prst="rect">
            <a:avLst/>
          </a:prstGeom>
        </p:spPr>
      </p:pic>
      <p:pic>
        <p:nvPicPr>
          <p:cNvPr id="22" name="Imag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4296" y="3057549"/>
            <a:ext cx="2813060" cy="2737031"/>
          </a:xfrm>
          <a:prstGeom prst="rect">
            <a:avLst/>
          </a:prstGeom>
        </p:spPr>
      </p:pic>
      <p:sp>
        <p:nvSpPr>
          <p:cNvPr id="24" name="Rectangle 2"/>
          <p:cNvSpPr>
            <a:spLocks noChangeArrowheads="1"/>
          </p:cNvSpPr>
          <p:nvPr/>
        </p:nvSpPr>
        <p:spPr bwMode="auto">
          <a:xfrm>
            <a:off x="551984" y="6065409"/>
            <a:ext cx="2564780"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000000"/>
                </a:solidFill>
                <a:effectLst/>
              </a:rPr>
              <a:t>54.34 ± 2.7 [ 14 ; 85 ] jours</a:t>
            </a:r>
            <a:endParaRPr lang="fr-FR" altLang="fr-FR" sz="1100" dirty="0">
              <a:solidFill>
                <a:srgbClr val="000000"/>
              </a:solidFill>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chemeClr val="bg1">
                    <a:lumMod val="50000"/>
                  </a:schemeClr>
                </a:solidFill>
                <a:effectLst/>
              </a:rPr>
              <a:t>(moyenne ± erreur standard [min</a:t>
            </a:r>
            <a:r>
              <a:rPr kumimoji="0" lang="fr-FR" altLang="fr-FR" sz="1100" b="0" i="1" u="none" strike="noStrike" cap="none" normalizeH="0" dirty="0">
                <a:ln>
                  <a:noFill/>
                </a:ln>
                <a:solidFill>
                  <a:schemeClr val="bg1">
                    <a:lumMod val="50000"/>
                  </a:schemeClr>
                </a:solidFill>
                <a:effectLst/>
              </a:rPr>
              <a:t> ; max])</a:t>
            </a:r>
            <a:endParaRPr kumimoji="0" lang="fr-FR" altLang="fr-FR" sz="2400" b="0" i="1" u="none" strike="noStrike" cap="none" normalizeH="0" baseline="0" dirty="0">
              <a:ln>
                <a:noFill/>
              </a:ln>
              <a:solidFill>
                <a:schemeClr val="bg1">
                  <a:lumMod val="50000"/>
                </a:schemeClr>
              </a:solidFill>
              <a:effectLst/>
            </a:endParaRPr>
          </a:p>
        </p:txBody>
      </p:sp>
      <p:sp>
        <p:nvSpPr>
          <p:cNvPr id="25" name="Rectangle 24"/>
          <p:cNvSpPr/>
          <p:nvPr/>
        </p:nvSpPr>
        <p:spPr>
          <a:xfrm>
            <a:off x="3954966" y="6065409"/>
            <a:ext cx="1803699" cy="261610"/>
          </a:xfrm>
          <a:prstGeom prst="rect">
            <a:avLst/>
          </a:prstGeom>
        </p:spPr>
        <p:txBody>
          <a:bodyPr wrap="none">
            <a:spAutoFit/>
          </a:bodyPr>
          <a:lstStyle/>
          <a:p>
            <a:r>
              <a:rPr lang="fr-FR" sz="1100" dirty="0"/>
              <a:t>14 ± 0.27 [ 11.66 ; 17.49 ] °C</a:t>
            </a:r>
          </a:p>
        </p:txBody>
      </p:sp>
      <p:sp>
        <p:nvSpPr>
          <p:cNvPr id="26" name="Rectangle 25"/>
          <p:cNvSpPr/>
          <p:nvPr/>
        </p:nvSpPr>
        <p:spPr>
          <a:xfrm>
            <a:off x="6757639" y="5920173"/>
            <a:ext cx="2118732" cy="769441"/>
          </a:xfrm>
          <a:prstGeom prst="rect">
            <a:avLst/>
          </a:prstGeom>
        </p:spPr>
        <p:txBody>
          <a:bodyPr wrap="square">
            <a:spAutoFit/>
          </a:bodyPr>
          <a:lstStyle/>
          <a:p>
            <a:pPr algn="just"/>
            <a:r>
              <a:rPr lang="fr-FR" sz="1100" b="1" dirty="0"/>
              <a:t>De combien la date julienne varie pour 1°C d’élévation de la température? Cette variation est-elle substantielle?</a:t>
            </a:r>
          </a:p>
        </p:txBody>
      </p:sp>
      <p:sp>
        <p:nvSpPr>
          <p:cNvPr id="28" name="ZoneTexte 27"/>
          <p:cNvSpPr txBox="1"/>
          <p:nvPr/>
        </p:nvSpPr>
        <p:spPr>
          <a:xfrm>
            <a:off x="5336788" y="2693569"/>
            <a:ext cx="1144858" cy="369332"/>
          </a:xfrm>
          <a:prstGeom prst="rect">
            <a:avLst/>
          </a:prstGeom>
          <a:noFill/>
        </p:spPr>
        <p:txBody>
          <a:bodyPr wrap="square" rtlCol="0">
            <a:spAutoFit/>
          </a:bodyPr>
          <a:lstStyle/>
          <a:p>
            <a:pPr algn="ctr"/>
            <a:r>
              <a:rPr lang="fr-FR" dirty="0"/>
              <a:t>synthèse</a:t>
            </a:r>
          </a:p>
        </p:txBody>
      </p:sp>
      <p:cxnSp>
        <p:nvCxnSpPr>
          <p:cNvPr id="30" name="Connecteur droit avec flèche 29"/>
          <p:cNvCxnSpPr/>
          <p:nvPr/>
        </p:nvCxnSpPr>
        <p:spPr>
          <a:xfrm flipH="1">
            <a:off x="5895278" y="1963091"/>
            <a:ext cx="0" cy="7227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a:extLst>
              <a:ext uri="{FF2B5EF4-FFF2-40B4-BE49-F238E27FC236}">
                <a16:creationId xmlns:a16="http://schemas.microsoft.com/office/drawing/2014/main" id="{7649632C-C83A-6B43-FE55-3CEEA687A207}"/>
              </a:ext>
            </a:extLst>
          </p:cNvPr>
          <p:cNvSpPr>
            <a:spLocks noGrp="1"/>
          </p:cNvSpPr>
          <p:nvPr>
            <p:ph type="sldNum" sz="quarter" idx="12"/>
          </p:nvPr>
        </p:nvSpPr>
        <p:spPr/>
        <p:txBody>
          <a:bodyPr/>
          <a:lstStyle/>
          <a:p>
            <a:fld id="{04C8D40A-45DA-49FB-8D9A-B1F265F8EE6C}" type="slidenum">
              <a:rPr lang="fr-FR" smtClean="0"/>
              <a:t>7</a:t>
            </a:fld>
            <a:endParaRPr lang="fr-FR"/>
          </a:p>
        </p:txBody>
      </p:sp>
    </p:spTree>
    <p:extLst>
      <p:ext uri="{BB962C8B-B14F-4D97-AF65-F5344CB8AC3E}">
        <p14:creationId xmlns:p14="http://schemas.microsoft.com/office/powerpoint/2010/main" val="13835054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71878" y="672511"/>
            <a:ext cx="3579010" cy="646331"/>
          </a:xfrm>
          <a:prstGeom prst="rect">
            <a:avLst/>
          </a:prstGeom>
          <a:noFill/>
          <a:ln>
            <a:solidFill>
              <a:schemeClr val="tx1"/>
            </a:solidFill>
          </a:ln>
        </p:spPr>
        <p:txBody>
          <a:bodyPr wrap="square" rtlCol="0">
            <a:spAutoFit/>
          </a:bodyPr>
          <a:lstStyle/>
          <a:p>
            <a:pPr algn="ctr"/>
            <a:r>
              <a:rPr lang="fr-FR" dirty="0" err="1"/>
              <a:t>Longueur</a:t>
            </a:r>
            <a:r>
              <a:rPr lang="fr-FR" baseline="-25000" dirty="0" err="1"/>
              <a:t>i</a:t>
            </a:r>
            <a:r>
              <a:rPr lang="fr-FR" baseline="-25000" dirty="0"/>
              <a:t> </a:t>
            </a:r>
            <a:r>
              <a:rPr lang="fr-FR" dirty="0"/>
              <a:t>= 149,9 – 13,2 x </a:t>
            </a:r>
            <a:r>
              <a:rPr lang="fr-FR" dirty="0" err="1"/>
              <a:t>sexe</a:t>
            </a:r>
            <a:r>
              <a:rPr lang="fr-FR" baseline="-25000" dirty="0" err="1"/>
              <a:t>i</a:t>
            </a:r>
            <a:r>
              <a:rPr lang="fr-FR" baseline="-25000" dirty="0"/>
              <a:t> </a:t>
            </a:r>
            <a:r>
              <a:rPr lang="fr-FR" dirty="0"/>
              <a:t>+ </a:t>
            </a:r>
            <a:r>
              <a:rPr lang="el-GR" dirty="0"/>
              <a:t>ε</a:t>
            </a:r>
            <a:r>
              <a:rPr lang="fr-FR" baseline="-25000" dirty="0"/>
              <a:t>i</a:t>
            </a:r>
          </a:p>
          <a:p>
            <a:pPr algn="ctr"/>
            <a:r>
              <a:rPr lang="el-GR" dirty="0"/>
              <a:t>ε</a:t>
            </a:r>
            <a:r>
              <a:rPr lang="fr-FR" baseline="-25000" dirty="0"/>
              <a:t>i </a:t>
            </a:r>
            <a:r>
              <a:rPr lang="fr-FR" dirty="0"/>
              <a:t>~ N(0,</a:t>
            </a:r>
            <a:r>
              <a:rPr lang="el-GR" dirty="0"/>
              <a:t> σ</a:t>
            </a:r>
            <a:r>
              <a:rPr lang="fr-FR" dirty="0"/>
              <a:t>)</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7425" y="0"/>
            <a:ext cx="4094179" cy="3566578"/>
          </a:xfrm>
          <a:prstGeom prst="rect">
            <a:avLst/>
          </a:prstGeom>
        </p:spPr>
      </p:pic>
      <p:graphicFrame>
        <p:nvGraphicFramePr>
          <p:cNvPr id="7" name="Tableau 6"/>
          <p:cNvGraphicFramePr>
            <a:graphicFrameLocks noGrp="1"/>
          </p:cNvGraphicFramePr>
          <p:nvPr>
            <p:extLst>
              <p:ext uri="{D42A27DB-BD31-4B8C-83A1-F6EECF244321}">
                <p14:modId xmlns:p14="http://schemas.microsoft.com/office/powerpoint/2010/main" val="361500927"/>
              </p:ext>
            </p:extLst>
          </p:nvPr>
        </p:nvGraphicFramePr>
        <p:xfrm>
          <a:off x="847492" y="4155217"/>
          <a:ext cx="7597697" cy="1529080"/>
        </p:xfrm>
        <a:graphic>
          <a:graphicData uri="http://schemas.openxmlformats.org/drawingml/2006/table">
            <a:tbl>
              <a:tblPr firstRow="1" bandRow="1">
                <a:tableStyleId>{5C22544A-7EE6-4342-B048-85BDC9FD1C3A}</a:tableStyleId>
              </a:tblPr>
              <a:tblGrid>
                <a:gridCol w="1055648">
                  <a:extLst>
                    <a:ext uri="{9D8B030D-6E8A-4147-A177-3AD203B41FA5}">
                      <a16:colId xmlns:a16="http://schemas.microsoft.com/office/drawing/2014/main" val="20000"/>
                    </a:ext>
                  </a:extLst>
                </a:gridCol>
                <a:gridCol w="1122556">
                  <a:extLst>
                    <a:ext uri="{9D8B030D-6E8A-4147-A177-3AD203B41FA5}">
                      <a16:colId xmlns:a16="http://schemas.microsoft.com/office/drawing/2014/main" val="20001"/>
                    </a:ext>
                  </a:extLst>
                </a:gridCol>
                <a:gridCol w="2188157">
                  <a:extLst>
                    <a:ext uri="{9D8B030D-6E8A-4147-A177-3AD203B41FA5}">
                      <a16:colId xmlns:a16="http://schemas.microsoft.com/office/drawing/2014/main" val="20002"/>
                    </a:ext>
                  </a:extLst>
                </a:gridCol>
                <a:gridCol w="1593663">
                  <a:extLst>
                    <a:ext uri="{9D8B030D-6E8A-4147-A177-3AD203B41FA5}">
                      <a16:colId xmlns:a16="http://schemas.microsoft.com/office/drawing/2014/main" val="20003"/>
                    </a:ext>
                  </a:extLst>
                </a:gridCol>
                <a:gridCol w="1637673">
                  <a:extLst>
                    <a:ext uri="{9D8B030D-6E8A-4147-A177-3AD203B41FA5}">
                      <a16:colId xmlns:a16="http://schemas.microsoft.com/office/drawing/2014/main" val="20004"/>
                    </a:ext>
                  </a:extLst>
                </a:gridCol>
              </a:tblGrid>
              <a:tr h="370840">
                <a:tc>
                  <a:txBody>
                    <a:bodyPr/>
                    <a:lstStyle/>
                    <a:p>
                      <a:r>
                        <a:rPr lang="fr-FR" sz="1600" b="0" dirty="0">
                          <a:solidFill>
                            <a:schemeClr val="tx1"/>
                          </a:solidFill>
                        </a:rPr>
                        <a:t>paramètre</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estimation</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erreur standard</a:t>
                      </a:r>
                    </a:p>
                    <a:p>
                      <a:r>
                        <a:rPr lang="fr-FR" sz="1600" b="0" dirty="0">
                          <a:solidFill>
                            <a:schemeClr val="tx1"/>
                          </a:solidFill>
                        </a:rPr>
                        <a:t>[intervalle de confiance]</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valeur de 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p-value</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l-GR" sz="1600" b="0" dirty="0">
                          <a:solidFill>
                            <a:schemeClr val="tx1"/>
                          </a:solidFill>
                        </a:rPr>
                        <a:t>α</a:t>
                      </a:r>
                      <a:endParaRPr lang="fr-FR" sz="1600" b="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149,9</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1,3 [147,4</a:t>
                      </a:r>
                      <a:r>
                        <a:rPr lang="fr-FR" sz="1600" b="0" baseline="0" dirty="0">
                          <a:solidFill>
                            <a:schemeClr val="tx1"/>
                          </a:solidFill>
                        </a:rPr>
                        <a:t> ; 152,5</a:t>
                      </a:r>
                      <a:r>
                        <a:rPr lang="fr-FR" sz="1600" b="0" dirty="0">
                          <a:solidFill>
                            <a:schemeClr val="tx1"/>
                          </a:solidFill>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116,6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tx1"/>
                          </a:solidFill>
                        </a:rPr>
                        <a:t>&lt; 2e-16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l-GR" sz="1600" b="0" dirty="0">
                          <a:solidFill>
                            <a:schemeClr val="tx1"/>
                          </a:solidFill>
                        </a:rPr>
                        <a:t>β</a:t>
                      </a:r>
                      <a:endParaRPr lang="fr-FR" sz="1600" b="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fr-FR" sz="1600" b="0" dirty="0">
                          <a:solidFill>
                            <a:schemeClr val="tx1"/>
                          </a:solidFill>
                        </a:rPr>
                        <a:t>-13,2 </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fr-FR" sz="1600" b="0" dirty="0">
                          <a:solidFill>
                            <a:schemeClr val="tx1"/>
                          </a:solidFill>
                        </a:rPr>
                        <a:t>1,7 [-16,5 ; -9,9]</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fr-FR" sz="1600" b="0" dirty="0">
                          <a:solidFill>
                            <a:schemeClr val="tx1"/>
                          </a:solidFill>
                        </a:rPr>
                        <a:t>-7,8</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tx1"/>
                          </a:solidFill>
                        </a:rPr>
                        <a:t>5,6.10</a:t>
                      </a:r>
                      <a:r>
                        <a:rPr lang="fr-FR" sz="1600" b="0" baseline="30000" dirty="0">
                          <a:solidFill>
                            <a:schemeClr val="tx1"/>
                          </a:solidFill>
                        </a:rPr>
                        <a:t>-13</a:t>
                      </a:r>
                    </a:p>
                    <a:p>
                      <a:endParaRPr lang="fr-FR" sz="1600" b="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9" name="Accolade fermante 8"/>
          <p:cNvSpPr/>
          <p:nvPr/>
        </p:nvSpPr>
        <p:spPr>
          <a:xfrm rot="16200000">
            <a:off x="3444798" y="2455584"/>
            <a:ext cx="215590" cy="318367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Accolade fermante 9"/>
          <p:cNvSpPr/>
          <p:nvPr/>
        </p:nvSpPr>
        <p:spPr>
          <a:xfrm rot="16200000">
            <a:off x="6774827" y="2484854"/>
            <a:ext cx="215590" cy="312513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ZoneTexte 10"/>
          <p:cNvSpPr txBox="1"/>
          <p:nvPr/>
        </p:nvSpPr>
        <p:spPr>
          <a:xfrm>
            <a:off x="2267678" y="3566578"/>
            <a:ext cx="2616820" cy="369332"/>
          </a:xfrm>
          <a:prstGeom prst="rect">
            <a:avLst/>
          </a:prstGeom>
          <a:noFill/>
        </p:spPr>
        <p:txBody>
          <a:bodyPr wrap="square" rtlCol="0">
            <a:spAutoFit/>
          </a:bodyPr>
          <a:lstStyle/>
          <a:p>
            <a:r>
              <a:rPr lang="fr-FR" i="1" dirty="0"/>
              <a:t>magnitude et incertitude</a:t>
            </a:r>
          </a:p>
        </p:txBody>
      </p:sp>
      <p:sp>
        <p:nvSpPr>
          <p:cNvPr id="12" name="ZoneTexte 11"/>
          <p:cNvSpPr txBox="1"/>
          <p:nvPr/>
        </p:nvSpPr>
        <p:spPr>
          <a:xfrm>
            <a:off x="6203529" y="3570294"/>
            <a:ext cx="2616820" cy="369332"/>
          </a:xfrm>
          <a:prstGeom prst="rect">
            <a:avLst/>
          </a:prstGeom>
          <a:noFill/>
        </p:spPr>
        <p:txBody>
          <a:bodyPr wrap="square" rtlCol="0">
            <a:spAutoFit/>
          </a:bodyPr>
          <a:lstStyle/>
          <a:p>
            <a:r>
              <a:rPr lang="fr-FR" i="1" dirty="0"/>
              <a:t>test statistique</a:t>
            </a:r>
          </a:p>
        </p:txBody>
      </p:sp>
      <p:sp>
        <p:nvSpPr>
          <p:cNvPr id="13" name="ZoneTexte 12"/>
          <p:cNvSpPr txBox="1"/>
          <p:nvPr/>
        </p:nvSpPr>
        <p:spPr>
          <a:xfrm>
            <a:off x="5794653" y="5614340"/>
            <a:ext cx="3025696" cy="646331"/>
          </a:xfrm>
          <a:prstGeom prst="rect">
            <a:avLst/>
          </a:prstGeom>
          <a:noFill/>
        </p:spPr>
        <p:txBody>
          <a:bodyPr wrap="square" rtlCol="0">
            <a:spAutoFit/>
          </a:bodyPr>
          <a:lstStyle/>
          <a:p>
            <a:r>
              <a:rPr lang="fr-FR" dirty="0"/>
              <a:t>F</a:t>
            </a:r>
            <a:r>
              <a:rPr lang="fr-FR" baseline="-25000" dirty="0"/>
              <a:t>1,175</a:t>
            </a:r>
            <a:r>
              <a:rPr lang="fr-FR" dirty="0"/>
              <a:t> = 60,7 (p  = 5,6.10</a:t>
            </a:r>
            <a:r>
              <a:rPr lang="fr-FR" baseline="30000" dirty="0"/>
              <a:t>-13</a:t>
            </a:r>
            <a:r>
              <a:rPr lang="fr-FR" dirty="0"/>
              <a:t>)</a:t>
            </a:r>
          </a:p>
          <a:p>
            <a:endParaRPr lang="fr-FR" dirty="0"/>
          </a:p>
        </p:txBody>
      </p:sp>
      <p:sp>
        <p:nvSpPr>
          <p:cNvPr id="14" name="ZoneTexte 13"/>
          <p:cNvSpPr txBox="1"/>
          <p:nvPr/>
        </p:nvSpPr>
        <p:spPr>
          <a:xfrm>
            <a:off x="2947637" y="5623333"/>
            <a:ext cx="1146719" cy="646331"/>
          </a:xfrm>
          <a:prstGeom prst="rect">
            <a:avLst/>
          </a:prstGeom>
          <a:noFill/>
        </p:spPr>
        <p:txBody>
          <a:bodyPr wrap="square" rtlCol="0">
            <a:spAutoFit/>
          </a:bodyPr>
          <a:lstStyle/>
          <a:p>
            <a:r>
              <a:rPr lang="fr-FR" dirty="0"/>
              <a:t>R² = 0,25</a:t>
            </a:r>
          </a:p>
          <a:p>
            <a:endParaRPr lang="fr-FR" dirty="0"/>
          </a:p>
        </p:txBody>
      </p:sp>
      <p:sp>
        <p:nvSpPr>
          <p:cNvPr id="15" name="ZoneTexte 14"/>
          <p:cNvSpPr txBox="1"/>
          <p:nvPr/>
        </p:nvSpPr>
        <p:spPr>
          <a:xfrm>
            <a:off x="185854" y="104078"/>
            <a:ext cx="3665034" cy="369332"/>
          </a:xfrm>
          <a:prstGeom prst="rect">
            <a:avLst/>
          </a:prstGeom>
          <a:noFill/>
        </p:spPr>
        <p:txBody>
          <a:bodyPr wrap="square" rtlCol="0">
            <a:spAutoFit/>
          </a:bodyPr>
          <a:lstStyle/>
          <a:p>
            <a:r>
              <a:rPr lang="fr-FR" dirty="0"/>
              <a:t>En résumé, notre modèle :</a:t>
            </a:r>
          </a:p>
        </p:txBody>
      </p:sp>
      <p:sp>
        <p:nvSpPr>
          <p:cNvPr id="16" name="ZoneTexte 15"/>
          <p:cNvSpPr txBox="1"/>
          <p:nvPr/>
        </p:nvSpPr>
        <p:spPr>
          <a:xfrm>
            <a:off x="1847384" y="6152877"/>
            <a:ext cx="5597912" cy="369332"/>
          </a:xfrm>
          <a:prstGeom prst="rect">
            <a:avLst/>
          </a:prstGeom>
          <a:noFill/>
        </p:spPr>
        <p:txBody>
          <a:bodyPr wrap="square" rtlCol="0">
            <a:spAutoFit/>
          </a:bodyPr>
          <a:lstStyle/>
          <a:p>
            <a:r>
              <a:rPr lang="fr-FR" b="1" dirty="0"/>
              <a:t>Comment interpréter biologiquement ces informations?</a:t>
            </a:r>
          </a:p>
        </p:txBody>
      </p:sp>
      <p:sp>
        <p:nvSpPr>
          <p:cNvPr id="2" name="Espace réservé du numéro de diapositive 1">
            <a:extLst>
              <a:ext uri="{FF2B5EF4-FFF2-40B4-BE49-F238E27FC236}">
                <a16:creationId xmlns:a16="http://schemas.microsoft.com/office/drawing/2014/main" id="{9E588CA6-8E8D-AE01-33BF-036D87978425}"/>
              </a:ext>
            </a:extLst>
          </p:cNvPr>
          <p:cNvSpPr>
            <a:spLocks noGrp="1"/>
          </p:cNvSpPr>
          <p:nvPr>
            <p:ph type="sldNum" sz="quarter" idx="12"/>
          </p:nvPr>
        </p:nvSpPr>
        <p:spPr/>
        <p:txBody>
          <a:bodyPr/>
          <a:lstStyle/>
          <a:p>
            <a:fld id="{04C8D40A-45DA-49FB-8D9A-B1F265F8EE6C}" type="slidenum">
              <a:rPr lang="fr-FR" smtClean="0"/>
              <a:t>70</a:t>
            </a:fld>
            <a:endParaRPr lang="fr-FR"/>
          </a:p>
        </p:txBody>
      </p:sp>
    </p:spTree>
    <p:extLst>
      <p:ext uri="{BB962C8B-B14F-4D97-AF65-F5344CB8AC3E}">
        <p14:creationId xmlns:p14="http://schemas.microsoft.com/office/powerpoint/2010/main" val="49111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7425" y="0"/>
            <a:ext cx="4094179" cy="3566578"/>
          </a:xfrm>
          <a:prstGeom prst="rect">
            <a:avLst/>
          </a:prstGeom>
        </p:spPr>
      </p:pic>
      <p:graphicFrame>
        <p:nvGraphicFramePr>
          <p:cNvPr id="7" name="Tableau 6"/>
          <p:cNvGraphicFramePr>
            <a:graphicFrameLocks noGrp="1"/>
          </p:cNvGraphicFramePr>
          <p:nvPr>
            <p:extLst>
              <p:ext uri="{D42A27DB-BD31-4B8C-83A1-F6EECF244321}">
                <p14:modId xmlns:p14="http://schemas.microsoft.com/office/powerpoint/2010/main" val="2845895001"/>
              </p:ext>
            </p:extLst>
          </p:nvPr>
        </p:nvGraphicFramePr>
        <p:xfrm>
          <a:off x="847492" y="4155217"/>
          <a:ext cx="7597697" cy="1529080"/>
        </p:xfrm>
        <a:graphic>
          <a:graphicData uri="http://schemas.openxmlformats.org/drawingml/2006/table">
            <a:tbl>
              <a:tblPr firstRow="1" bandRow="1">
                <a:tableStyleId>{5C22544A-7EE6-4342-B048-85BDC9FD1C3A}</a:tableStyleId>
              </a:tblPr>
              <a:tblGrid>
                <a:gridCol w="1055648">
                  <a:extLst>
                    <a:ext uri="{9D8B030D-6E8A-4147-A177-3AD203B41FA5}">
                      <a16:colId xmlns:a16="http://schemas.microsoft.com/office/drawing/2014/main" val="20000"/>
                    </a:ext>
                  </a:extLst>
                </a:gridCol>
                <a:gridCol w="1122556">
                  <a:extLst>
                    <a:ext uri="{9D8B030D-6E8A-4147-A177-3AD203B41FA5}">
                      <a16:colId xmlns:a16="http://schemas.microsoft.com/office/drawing/2014/main" val="20001"/>
                    </a:ext>
                  </a:extLst>
                </a:gridCol>
                <a:gridCol w="2188157">
                  <a:extLst>
                    <a:ext uri="{9D8B030D-6E8A-4147-A177-3AD203B41FA5}">
                      <a16:colId xmlns:a16="http://schemas.microsoft.com/office/drawing/2014/main" val="20002"/>
                    </a:ext>
                  </a:extLst>
                </a:gridCol>
                <a:gridCol w="1593663">
                  <a:extLst>
                    <a:ext uri="{9D8B030D-6E8A-4147-A177-3AD203B41FA5}">
                      <a16:colId xmlns:a16="http://schemas.microsoft.com/office/drawing/2014/main" val="20003"/>
                    </a:ext>
                  </a:extLst>
                </a:gridCol>
                <a:gridCol w="1637673">
                  <a:extLst>
                    <a:ext uri="{9D8B030D-6E8A-4147-A177-3AD203B41FA5}">
                      <a16:colId xmlns:a16="http://schemas.microsoft.com/office/drawing/2014/main" val="20004"/>
                    </a:ext>
                  </a:extLst>
                </a:gridCol>
              </a:tblGrid>
              <a:tr h="370840">
                <a:tc>
                  <a:txBody>
                    <a:bodyPr/>
                    <a:lstStyle/>
                    <a:p>
                      <a:r>
                        <a:rPr lang="fr-FR" sz="1600" b="0" dirty="0">
                          <a:solidFill>
                            <a:schemeClr val="tx1"/>
                          </a:solidFill>
                        </a:rPr>
                        <a:t>paramètre</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estimation</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erreur standard</a:t>
                      </a:r>
                    </a:p>
                    <a:p>
                      <a:r>
                        <a:rPr lang="fr-FR" sz="1600" b="0" dirty="0">
                          <a:solidFill>
                            <a:schemeClr val="tx1"/>
                          </a:solidFill>
                        </a:rPr>
                        <a:t>[intervalle de confiance]</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bg1">
                              <a:lumMod val="65000"/>
                            </a:schemeClr>
                          </a:solidFill>
                        </a:rPr>
                        <a:t>valeur de 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bg1">
                              <a:lumMod val="65000"/>
                            </a:schemeClr>
                          </a:solidFill>
                        </a:rPr>
                        <a:t>p-value</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l-GR" sz="1600" b="0" dirty="0">
                          <a:solidFill>
                            <a:schemeClr val="tx1"/>
                          </a:solidFill>
                        </a:rPr>
                        <a:t>α</a:t>
                      </a:r>
                      <a:endParaRPr lang="fr-FR" sz="1600" b="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accent2">
                              <a:lumMod val="75000"/>
                            </a:schemeClr>
                          </a:solidFill>
                        </a:rPr>
                        <a:t>149,9</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accent2">
                              <a:lumMod val="75000"/>
                            </a:schemeClr>
                          </a:solidFill>
                        </a:rPr>
                        <a:t>1,3 [147,4</a:t>
                      </a:r>
                      <a:r>
                        <a:rPr lang="fr-FR" sz="1600" b="0" baseline="0" dirty="0">
                          <a:solidFill>
                            <a:schemeClr val="accent2">
                              <a:lumMod val="75000"/>
                            </a:schemeClr>
                          </a:solidFill>
                        </a:rPr>
                        <a:t> ; 152,5</a:t>
                      </a:r>
                      <a:r>
                        <a:rPr lang="fr-FR" sz="1600" b="0" dirty="0">
                          <a:solidFill>
                            <a:schemeClr val="accent2">
                              <a:lumMod val="75000"/>
                            </a:schemeClr>
                          </a:solidFill>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bg1">
                              <a:lumMod val="65000"/>
                            </a:schemeClr>
                          </a:solidFill>
                        </a:rPr>
                        <a:t>116,6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1">
                              <a:lumMod val="65000"/>
                            </a:schemeClr>
                          </a:solidFill>
                        </a:rPr>
                        <a:t>&lt; 2e-16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l-GR" sz="1600" b="0" dirty="0">
                          <a:solidFill>
                            <a:schemeClr val="tx1"/>
                          </a:solidFill>
                        </a:rPr>
                        <a:t>β</a:t>
                      </a:r>
                      <a:endParaRPr lang="fr-FR" sz="1600" b="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fr-FR" sz="1600" b="0" dirty="0">
                          <a:solidFill>
                            <a:schemeClr val="accent1">
                              <a:lumMod val="75000"/>
                            </a:schemeClr>
                          </a:solidFill>
                        </a:rPr>
                        <a:t>-13,2 </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fr-FR" sz="1600" b="0" dirty="0">
                          <a:solidFill>
                            <a:schemeClr val="accent1">
                              <a:lumMod val="75000"/>
                            </a:schemeClr>
                          </a:solidFill>
                        </a:rPr>
                        <a:t>1,7 [-16,5 ; -9,9]</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fr-FR" sz="1600" b="0" dirty="0">
                          <a:solidFill>
                            <a:schemeClr val="bg1">
                              <a:lumMod val="65000"/>
                            </a:schemeClr>
                          </a:solidFill>
                        </a:rPr>
                        <a:t>-7,8</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bg1">
                              <a:lumMod val="65000"/>
                            </a:schemeClr>
                          </a:solidFill>
                        </a:rPr>
                        <a:t>5,6.10</a:t>
                      </a:r>
                      <a:r>
                        <a:rPr lang="fr-FR" sz="1600" b="0" baseline="30000" dirty="0">
                          <a:solidFill>
                            <a:schemeClr val="bg1">
                              <a:lumMod val="65000"/>
                            </a:schemeClr>
                          </a:solidFill>
                        </a:rPr>
                        <a:t>-13</a:t>
                      </a:r>
                    </a:p>
                    <a:p>
                      <a:endParaRPr lang="fr-FR" sz="1600" b="0" dirty="0">
                        <a:solidFill>
                          <a:schemeClr val="bg1">
                            <a:lumMod val="65000"/>
                          </a:schemeClr>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9" name="Accolade fermante 8"/>
          <p:cNvSpPr/>
          <p:nvPr/>
        </p:nvSpPr>
        <p:spPr>
          <a:xfrm rot="16200000">
            <a:off x="3444798" y="2455584"/>
            <a:ext cx="215590" cy="318367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Accolade fermante 9"/>
          <p:cNvSpPr/>
          <p:nvPr/>
        </p:nvSpPr>
        <p:spPr>
          <a:xfrm rot="16200000">
            <a:off x="6774827" y="2484854"/>
            <a:ext cx="215590" cy="312513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ZoneTexte 10"/>
          <p:cNvSpPr txBox="1"/>
          <p:nvPr/>
        </p:nvSpPr>
        <p:spPr>
          <a:xfrm>
            <a:off x="2267678" y="3566578"/>
            <a:ext cx="2616820" cy="369332"/>
          </a:xfrm>
          <a:prstGeom prst="rect">
            <a:avLst/>
          </a:prstGeom>
          <a:noFill/>
        </p:spPr>
        <p:txBody>
          <a:bodyPr wrap="square" rtlCol="0">
            <a:spAutoFit/>
          </a:bodyPr>
          <a:lstStyle/>
          <a:p>
            <a:r>
              <a:rPr lang="fr-FR" i="1" dirty="0"/>
              <a:t>magnitude et incertitude</a:t>
            </a:r>
          </a:p>
        </p:txBody>
      </p:sp>
      <p:sp>
        <p:nvSpPr>
          <p:cNvPr id="12" name="ZoneTexte 11"/>
          <p:cNvSpPr txBox="1"/>
          <p:nvPr/>
        </p:nvSpPr>
        <p:spPr>
          <a:xfrm>
            <a:off x="6203529" y="3570294"/>
            <a:ext cx="2616820" cy="369332"/>
          </a:xfrm>
          <a:prstGeom prst="rect">
            <a:avLst/>
          </a:prstGeom>
          <a:noFill/>
        </p:spPr>
        <p:txBody>
          <a:bodyPr wrap="square" rtlCol="0">
            <a:spAutoFit/>
          </a:bodyPr>
          <a:lstStyle/>
          <a:p>
            <a:r>
              <a:rPr lang="fr-FR" i="1" dirty="0">
                <a:solidFill>
                  <a:schemeClr val="bg1">
                    <a:lumMod val="65000"/>
                  </a:schemeClr>
                </a:solidFill>
              </a:rPr>
              <a:t>test statistique</a:t>
            </a:r>
          </a:p>
        </p:txBody>
      </p:sp>
      <p:sp>
        <p:nvSpPr>
          <p:cNvPr id="13" name="ZoneTexte 12"/>
          <p:cNvSpPr txBox="1"/>
          <p:nvPr/>
        </p:nvSpPr>
        <p:spPr>
          <a:xfrm>
            <a:off x="5794653" y="5614340"/>
            <a:ext cx="3025696" cy="646331"/>
          </a:xfrm>
          <a:prstGeom prst="rect">
            <a:avLst/>
          </a:prstGeom>
          <a:noFill/>
        </p:spPr>
        <p:txBody>
          <a:bodyPr wrap="square" rtlCol="0">
            <a:spAutoFit/>
          </a:bodyPr>
          <a:lstStyle/>
          <a:p>
            <a:r>
              <a:rPr lang="fr-FR" dirty="0">
                <a:solidFill>
                  <a:schemeClr val="bg1">
                    <a:lumMod val="65000"/>
                  </a:schemeClr>
                </a:solidFill>
              </a:rPr>
              <a:t>F</a:t>
            </a:r>
            <a:r>
              <a:rPr lang="fr-FR" baseline="-25000" dirty="0">
                <a:solidFill>
                  <a:schemeClr val="bg1">
                    <a:lumMod val="65000"/>
                  </a:schemeClr>
                </a:solidFill>
              </a:rPr>
              <a:t>1,175</a:t>
            </a:r>
            <a:r>
              <a:rPr lang="fr-FR" dirty="0">
                <a:solidFill>
                  <a:schemeClr val="bg1">
                    <a:lumMod val="65000"/>
                  </a:schemeClr>
                </a:solidFill>
              </a:rPr>
              <a:t> = 60,7 (p  = 5,6.10</a:t>
            </a:r>
            <a:r>
              <a:rPr lang="fr-FR" baseline="30000" dirty="0">
                <a:solidFill>
                  <a:schemeClr val="bg1">
                    <a:lumMod val="65000"/>
                  </a:schemeClr>
                </a:solidFill>
              </a:rPr>
              <a:t>-13</a:t>
            </a:r>
            <a:r>
              <a:rPr lang="fr-FR" dirty="0">
                <a:solidFill>
                  <a:schemeClr val="bg1">
                    <a:lumMod val="65000"/>
                  </a:schemeClr>
                </a:solidFill>
              </a:rPr>
              <a:t>)</a:t>
            </a:r>
          </a:p>
          <a:p>
            <a:endParaRPr lang="fr-FR" dirty="0"/>
          </a:p>
        </p:txBody>
      </p:sp>
      <p:sp>
        <p:nvSpPr>
          <p:cNvPr id="14" name="ZoneTexte 13"/>
          <p:cNvSpPr txBox="1"/>
          <p:nvPr/>
        </p:nvSpPr>
        <p:spPr>
          <a:xfrm>
            <a:off x="2947637" y="5623333"/>
            <a:ext cx="1146719" cy="646331"/>
          </a:xfrm>
          <a:prstGeom prst="rect">
            <a:avLst/>
          </a:prstGeom>
          <a:noFill/>
        </p:spPr>
        <p:txBody>
          <a:bodyPr wrap="square" rtlCol="0">
            <a:spAutoFit/>
          </a:bodyPr>
          <a:lstStyle/>
          <a:p>
            <a:r>
              <a:rPr lang="fr-FR" dirty="0">
                <a:solidFill>
                  <a:schemeClr val="accent4">
                    <a:lumMod val="75000"/>
                  </a:schemeClr>
                </a:solidFill>
              </a:rPr>
              <a:t>R² = 0,25</a:t>
            </a:r>
          </a:p>
          <a:p>
            <a:endParaRPr lang="fr-FR" dirty="0"/>
          </a:p>
        </p:txBody>
      </p:sp>
      <p:sp>
        <p:nvSpPr>
          <p:cNvPr id="15" name="ZoneTexte 14"/>
          <p:cNvSpPr txBox="1"/>
          <p:nvPr/>
        </p:nvSpPr>
        <p:spPr>
          <a:xfrm>
            <a:off x="185853" y="104078"/>
            <a:ext cx="4230029" cy="369332"/>
          </a:xfrm>
          <a:prstGeom prst="rect">
            <a:avLst/>
          </a:prstGeom>
          <a:noFill/>
        </p:spPr>
        <p:txBody>
          <a:bodyPr wrap="square" rtlCol="0">
            <a:spAutoFit/>
          </a:bodyPr>
          <a:lstStyle/>
          <a:p>
            <a:r>
              <a:rPr lang="fr-FR" b="1" dirty="0"/>
              <a:t>Interpréter biologiquement ce modèle</a:t>
            </a:r>
          </a:p>
        </p:txBody>
      </p:sp>
      <p:sp>
        <p:nvSpPr>
          <p:cNvPr id="17" name="ZoneTexte 16"/>
          <p:cNvSpPr txBox="1"/>
          <p:nvPr/>
        </p:nvSpPr>
        <p:spPr>
          <a:xfrm>
            <a:off x="271878" y="672511"/>
            <a:ext cx="3579010" cy="646331"/>
          </a:xfrm>
          <a:prstGeom prst="rect">
            <a:avLst/>
          </a:prstGeom>
          <a:noFill/>
          <a:ln>
            <a:solidFill>
              <a:schemeClr val="tx1"/>
            </a:solidFill>
          </a:ln>
        </p:spPr>
        <p:txBody>
          <a:bodyPr wrap="square" rtlCol="0">
            <a:spAutoFit/>
          </a:bodyPr>
          <a:lstStyle/>
          <a:p>
            <a:pPr algn="ctr"/>
            <a:r>
              <a:rPr lang="fr-FR" dirty="0" err="1"/>
              <a:t>Longueur</a:t>
            </a:r>
            <a:r>
              <a:rPr lang="fr-FR" baseline="-25000" dirty="0" err="1"/>
              <a:t>i</a:t>
            </a:r>
            <a:r>
              <a:rPr lang="fr-FR" baseline="-25000" dirty="0"/>
              <a:t> </a:t>
            </a:r>
            <a:r>
              <a:rPr lang="fr-FR" dirty="0"/>
              <a:t>= 149,9 – 13,2 x </a:t>
            </a:r>
            <a:r>
              <a:rPr lang="fr-FR" dirty="0" err="1"/>
              <a:t>sexe</a:t>
            </a:r>
            <a:r>
              <a:rPr lang="fr-FR" baseline="-25000" dirty="0" err="1"/>
              <a:t>i</a:t>
            </a:r>
            <a:r>
              <a:rPr lang="fr-FR" baseline="-25000" dirty="0"/>
              <a:t> </a:t>
            </a:r>
            <a:r>
              <a:rPr lang="fr-FR" dirty="0"/>
              <a:t>+ </a:t>
            </a:r>
            <a:r>
              <a:rPr lang="el-GR" dirty="0"/>
              <a:t>ε</a:t>
            </a:r>
            <a:r>
              <a:rPr lang="fr-FR" baseline="-25000" dirty="0"/>
              <a:t>i</a:t>
            </a:r>
          </a:p>
          <a:p>
            <a:pPr algn="ctr"/>
            <a:r>
              <a:rPr lang="el-GR" dirty="0"/>
              <a:t>ε</a:t>
            </a:r>
            <a:r>
              <a:rPr lang="fr-FR" baseline="-25000" dirty="0"/>
              <a:t>i </a:t>
            </a:r>
            <a:r>
              <a:rPr lang="fr-FR" dirty="0"/>
              <a:t>~ N(0,</a:t>
            </a:r>
            <a:r>
              <a:rPr lang="el-GR" dirty="0"/>
              <a:t> σ</a:t>
            </a:r>
            <a:r>
              <a:rPr lang="fr-FR" dirty="0"/>
              <a:t>)</a:t>
            </a:r>
          </a:p>
        </p:txBody>
      </p:sp>
      <p:sp>
        <p:nvSpPr>
          <p:cNvPr id="2" name="ZoneTexte 1"/>
          <p:cNvSpPr txBox="1"/>
          <p:nvPr/>
        </p:nvSpPr>
        <p:spPr>
          <a:xfrm>
            <a:off x="271878" y="1451244"/>
            <a:ext cx="4292688" cy="2123658"/>
          </a:xfrm>
          <a:prstGeom prst="rect">
            <a:avLst/>
          </a:prstGeom>
          <a:noFill/>
        </p:spPr>
        <p:txBody>
          <a:bodyPr wrap="square" rtlCol="0">
            <a:spAutoFit/>
          </a:bodyPr>
          <a:lstStyle/>
          <a:p>
            <a:pPr marL="285750" indent="-285750">
              <a:buFontTx/>
              <a:buChar char="-"/>
            </a:pPr>
            <a:r>
              <a:rPr lang="fr-FR" sz="1600" dirty="0"/>
              <a:t>Les ♀ mesurent en moyenne </a:t>
            </a:r>
            <a:r>
              <a:rPr lang="fr-FR" sz="1600" dirty="0">
                <a:solidFill>
                  <a:schemeClr val="accent2">
                    <a:lumMod val="75000"/>
                  </a:schemeClr>
                </a:solidFill>
              </a:rPr>
              <a:t>149,9mm </a:t>
            </a:r>
            <a:r>
              <a:rPr lang="fr-FR" sz="1600" dirty="0"/>
              <a:t>de long (</a:t>
            </a:r>
            <a:r>
              <a:rPr lang="fr-FR" sz="1600" dirty="0">
                <a:solidFill>
                  <a:schemeClr val="accent2">
                    <a:lumMod val="75000"/>
                  </a:schemeClr>
                </a:solidFill>
              </a:rPr>
              <a:t>de 147,4 à 152,5 mm </a:t>
            </a:r>
            <a:r>
              <a:rPr lang="fr-FR" sz="1600" dirty="0"/>
              <a:t>selon l’échantillonnage)</a:t>
            </a:r>
          </a:p>
          <a:p>
            <a:pPr marL="285750" indent="-285750">
              <a:buFontTx/>
              <a:buChar char="-"/>
            </a:pPr>
            <a:r>
              <a:rPr lang="fr-FR" sz="1600" dirty="0"/>
              <a:t>Les ♂ mesurent en moyenne </a:t>
            </a:r>
            <a:r>
              <a:rPr lang="fr-FR" sz="1600" dirty="0">
                <a:solidFill>
                  <a:schemeClr val="accent1">
                    <a:lumMod val="75000"/>
                  </a:schemeClr>
                </a:solidFill>
              </a:rPr>
              <a:t>13,2mm de moins </a:t>
            </a:r>
            <a:r>
              <a:rPr lang="fr-FR" sz="1600" dirty="0"/>
              <a:t>que les ♀ (</a:t>
            </a:r>
            <a:r>
              <a:rPr lang="fr-FR" sz="1600" dirty="0">
                <a:solidFill>
                  <a:schemeClr val="accent1">
                    <a:lumMod val="75000"/>
                  </a:schemeClr>
                </a:solidFill>
              </a:rPr>
              <a:t>de -16,5 à -9,9mm </a:t>
            </a:r>
            <a:r>
              <a:rPr lang="fr-FR" sz="1600" dirty="0"/>
              <a:t>selon l’échantillonnage)</a:t>
            </a:r>
          </a:p>
          <a:p>
            <a:pPr marL="285750" indent="-285750">
              <a:buFontTx/>
              <a:buChar char="-"/>
            </a:pPr>
            <a:r>
              <a:rPr lang="fr-FR" sz="1600" dirty="0"/>
              <a:t>Le sexe explique </a:t>
            </a:r>
            <a:r>
              <a:rPr lang="fr-FR" sz="1600" dirty="0">
                <a:solidFill>
                  <a:schemeClr val="accent4">
                    <a:lumMod val="75000"/>
                  </a:schemeClr>
                </a:solidFill>
              </a:rPr>
              <a:t>25% de la variation </a:t>
            </a:r>
            <a:r>
              <a:rPr lang="fr-FR" sz="1600" dirty="0"/>
              <a:t>des longueurs corporelles des cistudes</a:t>
            </a:r>
          </a:p>
        </p:txBody>
      </p:sp>
      <p:sp>
        <p:nvSpPr>
          <p:cNvPr id="3" name="Espace réservé du numéro de diapositive 2">
            <a:extLst>
              <a:ext uri="{FF2B5EF4-FFF2-40B4-BE49-F238E27FC236}">
                <a16:creationId xmlns:a16="http://schemas.microsoft.com/office/drawing/2014/main" id="{3949DC82-A1A6-8844-D596-853F28BFB0D9}"/>
              </a:ext>
            </a:extLst>
          </p:cNvPr>
          <p:cNvSpPr>
            <a:spLocks noGrp="1"/>
          </p:cNvSpPr>
          <p:nvPr>
            <p:ph type="sldNum" sz="quarter" idx="12"/>
          </p:nvPr>
        </p:nvSpPr>
        <p:spPr/>
        <p:txBody>
          <a:bodyPr/>
          <a:lstStyle/>
          <a:p>
            <a:fld id="{04C8D40A-45DA-49FB-8D9A-B1F265F8EE6C}" type="slidenum">
              <a:rPr lang="fr-FR" smtClean="0"/>
              <a:t>71</a:t>
            </a:fld>
            <a:endParaRPr lang="fr-FR"/>
          </a:p>
        </p:txBody>
      </p:sp>
    </p:spTree>
    <p:extLst>
      <p:ext uri="{BB962C8B-B14F-4D97-AF65-F5344CB8AC3E}">
        <p14:creationId xmlns:p14="http://schemas.microsoft.com/office/powerpoint/2010/main" val="23656440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7425" y="0"/>
            <a:ext cx="4094179" cy="3566578"/>
          </a:xfrm>
          <a:prstGeom prst="rect">
            <a:avLst/>
          </a:prstGeom>
        </p:spPr>
      </p:pic>
      <p:graphicFrame>
        <p:nvGraphicFramePr>
          <p:cNvPr id="7" name="Tableau 6"/>
          <p:cNvGraphicFramePr>
            <a:graphicFrameLocks noGrp="1"/>
          </p:cNvGraphicFramePr>
          <p:nvPr>
            <p:extLst>
              <p:ext uri="{D42A27DB-BD31-4B8C-83A1-F6EECF244321}">
                <p14:modId xmlns:p14="http://schemas.microsoft.com/office/powerpoint/2010/main" val="411213973"/>
              </p:ext>
            </p:extLst>
          </p:nvPr>
        </p:nvGraphicFramePr>
        <p:xfrm>
          <a:off x="847492" y="4155217"/>
          <a:ext cx="7597697" cy="1529080"/>
        </p:xfrm>
        <a:graphic>
          <a:graphicData uri="http://schemas.openxmlformats.org/drawingml/2006/table">
            <a:tbl>
              <a:tblPr firstRow="1" bandRow="1">
                <a:tableStyleId>{5C22544A-7EE6-4342-B048-85BDC9FD1C3A}</a:tableStyleId>
              </a:tblPr>
              <a:tblGrid>
                <a:gridCol w="1055648">
                  <a:extLst>
                    <a:ext uri="{9D8B030D-6E8A-4147-A177-3AD203B41FA5}">
                      <a16:colId xmlns:a16="http://schemas.microsoft.com/office/drawing/2014/main" val="20000"/>
                    </a:ext>
                  </a:extLst>
                </a:gridCol>
                <a:gridCol w="1122556">
                  <a:extLst>
                    <a:ext uri="{9D8B030D-6E8A-4147-A177-3AD203B41FA5}">
                      <a16:colId xmlns:a16="http://schemas.microsoft.com/office/drawing/2014/main" val="20001"/>
                    </a:ext>
                  </a:extLst>
                </a:gridCol>
                <a:gridCol w="2188157">
                  <a:extLst>
                    <a:ext uri="{9D8B030D-6E8A-4147-A177-3AD203B41FA5}">
                      <a16:colId xmlns:a16="http://schemas.microsoft.com/office/drawing/2014/main" val="20002"/>
                    </a:ext>
                  </a:extLst>
                </a:gridCol>
                <a:gridCol w="1593663">
                  <a:extLst>
                    <a:ext uri="{9D8B030D-6E8A-4147-A177-3AD203B41FA5}">
                      <a16:colId xmlns:a16="http://schemas.microsoft.com/office/drawing/2014/main" val="20003"/>
                    </a:ext>
                  </a:extLst>
                </a:gridCol>
                <a:gridCol w="1637673">
                  <a:extLst>
                    <a:ext uri="{9D8B030D-6E8A-4147-A177-3AD203B41FA5}">
                      <a16:colId xmlns:a16="http://schemas.microsoft.com/office/drawing/2014/main" val="20004"/>
                    </a:ext>
                  </a:extLst>
                </a:gridCol>
              </a:tblGrid>
              <a:tr h="370840">
                <a:tc>
                  <a:txBody>
                    <a:bodyPr/>
                    <a:lstStyle/>
                    <a:p>
                      <a:r>
                        <a:rPr lang="fr-FR" sz="1600" b="0" dirty="0">
                          <a:solidFill>
                            <a:schemeClr val="bg1">
                              <a:lumMod val="65000"/>
                            </a:schemeClr>
                          </a:solidFill>
                        </a:rPr>
                        <a:t>paramètre</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bg1">
                              <a:lumMod val="65000"/>
                            </a:schemeClr>
                          </a:solidFill>
                        </a:rPr>
                        <a:t>estimation</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bg1">
                              <a:lumMod val="65000"/>
                            </a:schemeClr>
                          </a:solidFill>
                        </a:rPr>
                        <a:t>erreur standard</a:t>
                      </a:r>
                    </a:p>
                    <a:p>
                      <a:r>
                        <a:rPr lang="fr-FR" sz="1600" b="0" dirty="0">
                          <a:solidFill>
                            <a:schemeClr val="bg1">
                              <a:lumMod val="65000"/>
                            </a:schemeClr>
                          </a:solidFill>
                        </a:rPr>
                        <a:t>[intervalle de confiance]</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valeur de 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p-value</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l-GR" sz="1600" b="0" dirty="0">
                          <a:solidFill>
                            <a:schemeClr val="bg1">
                              <a:lumMod val="65000"/>
                            </a:schemeClr>
                          </a:solidFill>
                        </a:rPr>
                        <a:t>α</a:t>
                      </a:r>
                      <a:endParaRPr lang="fr-FR" sz="1600" b="0" dirty="0">
                        <a:solidFill>
                          <a:schemeClr val="bg1">
                            <a:lumMod val="65000"/>
                          </a:schemeClr>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bg1">
                              <a:lumMod val="65000"/>
                            </a:schemeClr>
                          </a:solidFill>
                        </a:rPr>
                        <a:t>149,9</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bg1">
                              <a:lumMod val="65000"/>
                            </a:schemeClr>
                          </a:solidFill>
                        </a:rPr>
                        <a:t>1,3 [147,4</a:t>
                      </a:r>
                      <a:r>
                        <a:rPr lang="fr-FR" sz="1600" b="0" baseline="0" dirty="0">
                          <a:solidFill>
                            <a:schemeClr val="bg1">
                              <a:lumMod val="65000"/>
                            </a:schemeClr>
                          </a:solidFill>
                        </a:rPr>
                        <a:t> ; 152,5</a:t>
                      </a:r>
                      <a:r>
                        <a:rPr lang="fr-FR" sz="1600" b="0" dirty="0">
                          <a:solidFill>
                            <a:schemeClr val="bg1">
                              <a:lumMod val="65000"/>
                            </a:schemeClr>
                          </a:solidFill>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116,6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tx1"/>
                          </a:solidFill>
                        </a:rPr>
                        <a:t>&lt; 2e-16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l-GR" sz="1600" b="0" dirty="0">
                          <a:solidFill>
                            <a:schemeClr val="bg1">
                              <a:lumMod val="65000"/>
                            </a:schemeClr>
                          </a:solidFill>
                        </a:rPr>
                        <a:t>β</a:t>
                      </a:r>
                      <a:endParaRPr lang="fr-FR" sz="1600" b="0" dirty="0">
                        <a:solidFill>
                          <a:schemeClr val="bg1">
                            <a:lumMod val="65000"/>
                          </a:schemeClr>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fr-FR" sz="1600" b="0" dirty="0">
                          <a:solidFill>
                            <a:schemeClr val="bg1">
                              <a:lumMod val="65000"/>
                            </a:schemeClr>
                          </a:solidFill>
                        </a:rPr>
                        <a:t>-13,2 </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fr-FR" sz="1600" b="0" dirty="0">
                          <a:solidFill>
                            <a:schemeClr val="bg1">
                              <a:lumMod val="65000"/>
                            </a:schemeClr>
                          </a:solidFill>
                        </a:rPr>
                        <a:t>1,7 [-16,5 ; -9,9]</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fr-FR" sz="1600" b="0" dirty="0">
                          <a:solidFill>
                            <a:schemeClr val="tx1"/>
                          </a:solidFill>
                        </a:rPr>
                        <a:t>-7,8</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tx1"/>
                          </a:solidFill>
                        </a:rPr>
                        <a:t>5,6.10</a:t>
                      </a:r>
                      <a:r>
                        <a:rPr lang="fr-FR" sz="1600" b="0" baseline="30000" dirty="0">
                          <a:solidFill>
                            <a:schemeClr val="tx1"/>
                          </a:solidFill>
                        </a:rPr>
                        <a:t>-13</a:t>
                      </a:r>
                    </a:p>
                    <a:p>
                      <a:endParaRPr lang="fr-FR" sz="1600" b="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9" name="Accolade fermante 8"/>
          <p:cNvSpPr/>
          <p:nvPr/>
        </p:nvSpPr>
        <p:spPr>
          <a:xfrm rot="16200000">
            <a:off x="3444798" y="2455584"/>
            <a:ext cx="215590" cy="318367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Accolade fermante 9"/>
          <p:cNvSpPr/>
          <p:nvPr/>
        </p:nvSpPr>
        <p:spPr>
          <a:xfrm rot="16200000">
            <a:off x="6774827" y="2484854"/>
            <a:ext cx="215590" cy="312513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ZoneTexte 10"/>
          <p:cNvSpPr txBox="1"/>
          <p:nvPr/>
        </p:nvSpPr>
        <p:spPr>
          <a:xfrm>
            <a:off x="2267678" y="3566578"/>
            <a:ext cx="2616820" cy="369332"/>
          </a:xfrm>
          <a:prstGeom prst="rect">
            <a:avLst/>
          </a:prstGeom>
          <a:noFill/>
        </p:spPr>
        <p:txBody>
          <a:bodyPr wrap="square" rtlCol="0">
            <a:spAutoFit/>
          </a:bodyPr>
          <a:lstStyle/>
          <a:p>
            <a:r>
              <a:rPr lang="fr-FR" i="1" dirty="0">
                <a:solidFill>
                  <a:schemeClr val="bg1">
                    <a:lumMod val="65000"/>
                  </a:schemeClr>
                </a:solidFill>
              </a:rPr>
              <a:t>magnitude et incertitude</a:t>
            </a:r>
          </a:p>
        </p:txBody>
      </p:sp>
      <p:sp>
        <p:nvSpPr>
          <p:cNvPr id="12" name="ZoneTexte 11"/>
          <p:cNvSpPr txBox="1"/>
          <p:nvPr/>
        </p:nvSpPr>
        <p:spPr>
          <a:xfrm>
            <a:off x="6203529" y="3570294"/>
            <a:ext cx="2616820" cy="369332"/>
          </a:xfrm>
          <a:prstGeom prst="rect">
            <a:avLst/>
          </a:prstGeom>
          <a:noFill/>
        </p:spPr>
        <p:txBody>
          <a:bodyPr wrap="square" rtlCol="0">
            <a:spAutoFit/>
          </a:bodyPr>
          <a:lstStyle/>
          <a:p>
            <a:r>
              <a:rPr lang="fr-FR" i="1" dirty="0"/>
              <a:t>test statistique</a:t>
            </a:r>
          </a:p>
        </p:txBody>
      </p:sp>
      <p:sp>
        <p:nvSpPr>
          <p:cNvPr id="13" name="ZoneTexte 12"/>
          <p:cNvSpPr txBox="1"/>
          <p:nvPr/>
        </p:nvSpPr>
        <p:spPr>
          <a:xfrm>
            <a:off x="5794653" y="5614340"/>
            <a:ext cx="3025696" cy="646331"/>
          </a:xfrm>
          <a:prstGeom prst="rect">
            <a:avLst/>
          </a:prstGeom>
          <a:noFill/>
        </p:spPr>
        <p:txBody>
          <a:bodyPr wrap="square" rtlCol="0">
            <a:spAutoFit/>
          </a:bodyPr>
          <a:lstStyle/>
          <a:p>
            <a:r>
              <a:rPr lang="fr-FR" dirty="0"/>
              <a:t>F</a:t>
            </a:r>
            <a:r>
              <a:rPr lang="fr-FR" baseline="-25000" dirty="0"/>
              <a:t>1,175</a:t>
            </a:r>
            <a:r>
              <a:rPr lang="fr-FR" dirty="0"/>
              <a:t> = 60,7 (p  = 5,6.10</a:t>
            </a:r>
            <a:r>
              <a:rPr lang="fr-FR" baseline="30000" dirty="0"/>
              <a:t>-13</a:t>
            </a:r>
            <a:r>
              <a:rPr lang="fr-FR" dirty="0"/>
              <a:t>)</a:t>
            </a:r>
          </a:p>
          <a:p>
            <a:endParaRPr lang="fr-FR" dirty="0"/>
          </a:p>
        </p:txBody>
      </p:sp>
      <p:sp>
        <p:nvSpPr>
          <p:cNvPr id="14" name="ZoneTexte 13"/>
          <p:cNvSpPr txBox="1"/>
          <p:nvPr/>
        </p:nvSpPr>
        <p:spPr>
          <a:xfrm>
            <a:off x="2947637" y="5623333"/>
            <a:ext cx="1146719" cy="646331"/>
          </a:xfrm>
          <a:prstGeom prst="rect">
            <a:avLst/>
          </a:prstGeom>
          <a:noFill/>
        </p:spPr>
        <p:txBody>
          <a:bodyPr wrap="square" rtlCol="0">
            <a:spAutoFit/>
          </a:bodyPr>
          <a:lstStyle/>
          <a:p>
            <a:r>
              <a:rPr lang="fr-FR" dirty="0">
                <a:solidFill>
                  <a:schemeClr val="bg1">
                    <a:lumMod val="65000"/>
                  </a:schemeClr>
                </a:solidFill>
              </a:rPr>
              <a:t>R² = 0,25</a:t>
            </a:r>
          </a:p>
          <a:p>
            <a:endParaRPr lang="fr-FR" dirty="0"/>
          </a:p>
        </p:txBody>
      </p:sp>
      <p:sp>
        <p:nvSpPr>
          <p:cNvPr id="15" name="ZoneTexte 14"/>
          <p:cNvSpPr txBox="1"/>
          <p:nvPr/>
        </p:nvSpPr>
        <p:spPr>
          <a:xfrm>
            <a:off x="185853" y="104078"/>
            <a:ext cx="4230029" cy="369332"/>
          </a:xfrm>
          <a:prstGeom prst="rect">
            <a:avLst/>
          </a:prstGeom>
          <a:noFill/>
        </p:spPr>
        <p:txBody>
          <a:bodyPr wrap="square" rtlCol="0">
            <a:spAutoFit/>
          </a:bodyPr>
          <a:lstStyle/>
          <a:p>
            <a:r>
              <a:rPr lang="fr-FR" b="1" dirty="0"/>
              <a:t>Interpréter biologiquement ce modèle</a:t>
            </a:r>
          </a:p>
        </p:txBody>
      </p:sp>
      <p:sp>
        <p:nvSpPr>
          <p:cNvPr id="17" name="ZoneTexte 16"/>
          <p:cNvSpPr txBox="1"/>
          <p:nvPr/>
        </p:nvSpPr>
        <p:spPr>
          <a:xfrm>
            <a:off x="271878" y="672511"/>
            <a:ext cx="3579010" cy="646331"/>
          </a:xfrm>
          <a:prstGeom prst="rect">
            <a:avLst/>
          </a:prstGeom>
          <a:noFill/>
          <a:ln>
            <a:solidFill>
              <a:schemeClr val="tx1"/>
            </a:solidFill>
          </a:ln>
        </p:spPr>
        <p:txBody>
          <a:bodyPr wrap="square" rtlCol="0">
            <a:spAutoFit/>
          </a:bodyPr>
          <a:lstStyle/>
          <a:p>
            <a:pPr algn="ctr"/>
            <a:r>
              <a:rPr lang="fr-FR" dirty="0" err="1"/>
              <a:t>Longueur</a:t>
            </a:r>
            <a:r>
              <a:rPr lang="fr-FR" baseline="-25000" dirty="0" err="1"/>
              <a:t>i</a:t>
            </a:r>
            <a:r>
              <a:rPr lang="fr-FR" baseline="-25000" dirty="0"/>
              <a:t> </a:t>
            </a:r>
            <a:r>
              <a:rPr lang="fr-FR" dirty="0"/>
              <a:t>= 149,9 – 13,2 x </a:t>
            </a:r>
            <a:r>
              <a:rPr lang="fr-FR" dirty="0" err="1"/>
              <a:t>sexe</a:t>
            </a:r>
            <a:r>
              <a:rPr lang="fr-FR" baseline="-25000" dirty="0" err="1"/>
              <a:t>i</a:t>
            </a:r>
            <a:r>
              <a:rPr lang="fr-FR" baseline="-25000" dirty="0"/>
              <a:t> </a:t>
            </a:r>
            <a:r>
              <a:rPr lang="fr-FR" dirty="0"/>
              <a:t>+ </a:t>
            </a:r>
            <a:r>
              <a:rPr lang="el-GR" dirty="0"/>
              <a:t>ε</a:t>
            </a:r>
            <a:r>
              <a:rPr lang="fr-FR" baseline="-25000" dirty="0"/>
              <a:t>i</a:t>
            </a:r>
          </a:p>
          <a:p>
            <a:pPr algn="ctr"/>
            <a:r>
              <a:rPr lang="el-GR" dirty="0"/>
              <a:t>ε</a:t>
            </a:r>
            <a:r>
              <a:rPr lang="fr-FR" baseline="-25000" dirty="0"/>
              <a:t>i </a:t>
            </a:r>
            <a:r>
              <a:rPr lang="fr-FR" dirty="0"/>
              <a:t>~ N(0,</a:t>
            </a:r>
            <a:r>
              <a:rPr lang="el-GR" dirty="0"/>
              <a:t> σ</a:t>
            </a:r>
            <a:r>
              <a:rPr lang="fr-FR" dirty="0"/>
              <a:t>)</a:t>
            </a:r>
          </a:p>
        </p:txBody>
      </p:sp>
      <p:sp>
        <p:nvSpPr>
          <p:cNvPr id="2" name="ZoneTexte 1"/>
          <p:cNvSpPr txBox="1"/>
          <p:nvPr/>
        </p:nvSpPr>
        <p:spPr>
          <a:xfrm>
            <a:off x="271878" y="1451244"/>
            <a:ext cx="4292688" cy="2062103"/>
          </a:xfrm>
          <a:prstGeom prst="rect">
            <a:avLst/>
          </a:prstGeom>
          <a:noFill/>
        </p:spPr>
        <p:txBody>
          <a:bodyPr wrap="square" rtlCol="0">
            <a:spAutoFit/>
          </a:bodyPr>
          <a:lstStyle/>
          <a:p>
            <a:pPr marL="285750" indent="-285750">
              <a:buFontTx/>
              <a:buChar char="-"/>
            </a:pPr>
            <a:r>
              <a:rPr lang="fr-FR" sz="1600" dirty="0"/>
              <a:t>Les ♀ mesurent en moyenne </a:t>
            </a:r>
            <a:r>
              <a:rPr lang="fr-FR" sz="1600" dirty="0">
                <a:solidFill>
                  <a:schemeClr val="accent2">
                    <a:lumMod val="75000"/>
                  </a:schemeClr>
                </a:solidFill>
              </a:rPr>
              <a:t>149,9mm </a:t>
            </a:r>
            <a:r>
              <a:rPr lang="fr-FR" sz="1600" dirty="0"/>
              <a:t>de long, et cette longueur est significativement différente de 0mm</a:t>
            </a:r>
          </a:p>
          <a:p>
            <a:pPr marL="285750" indent="-285750">
              <a:buFontTx/>
              <a:buChar char="-"/>
            </a:pPr>
            <a:r>
              <a:rPr lang="fr-FR" sz="1600" dirty="0"/>
              <a:t>Les ♂ mesurent en moyenne </a:t>
            </a:r>
            <a:r>
              <a:rPr lang="fr-FR" sz="1600" dirty="0">
                <a:solidFill>
                  <a:schemeClr val="accent1">
                    <a:lumMod val="75000"/>
                  </a:schemeClr>
                </a:solidFill>
              </a:rPr>
              <a:t>13,2mm de moins </a:t>
            </a:r>
            <a:r>
              <a:rPr lang="fr-FR" sz="1600" dirty="0"/>
              <a:t>que les ♀, et cette différence est significativement non-nulle</a:t>
            </a:r>
          </a:p>
          <a:p>
            <a:pPr marL="285750" indent="-285750">
              <a:buFontTx/>
              <a:buChar char="-"/>
            </a:pPr>
            <a:r>
              <a:rPr lang="fr-FR" sz="1600" dirty="0"/>
              <a:t>Le sexe explique </a:t>
            </a:r>
            <a:r>
              <a:rPr lang="fr-FR" sz="1600" dirty="0">
                <a:solidFill>
                  <a:schemeClr val="accent4">
                    <a:lumMod val="75000"/>
                  </a:schemeClr>
                </a:solidFill>
              </a:rPr>
              <a:t>une proportion significative </a:t>
            </a:r>
            <a:r>
              <a:rPr lang="fr-FR" sz="1600" dirty="0"/>
              <a:t>de la variation des longueurs</a:t>
            </a:r>
          </a:p>
        </p:txBody>
      </p:sp>
      <p:sp>
        <p:nvSpPr>
          <p:cNvPr id="3" name="Espace réservé du numéro de diapositive 2">
            <a:extLst>
              <a:ext uri="{FF2B5EF4-FFF2-40B4-BE49-F238E27FC236}">
                <a16:creationId xmlns:a16="http://schemas.microsoft.com/office/drawing/2014/main" id="{64740F88-D2C7-30CB-9987-8C946DE4E78D}"/>
              </a:ext>
            </a:extLst>
          </p:cNvPr>
          <p:cNvSpPr>
            <a:spLocks noGrp="1"/>
          </p:cNvSpPr>
          <p:nvPr>
            <p:ph type="sldNum" sz="quarter" idx="12"/>
          </p:nvPr>
        </p:nvSpPr>
        <p:spPr/>
        <p:txBody>
          <a:bodyPr/>
          <a:lstStyle/>
          <a:p>
            <a:fld id="{04C8D40A-45DA-49FB-8D9A-B1F265F8EE6C}" type="slidenum">
              <a:rPr lang="fr-FR" smtClean="0"/>
              <a:t>72</a:t>
            </a:fld>
            <a:endParaRPr lang="fr-FR"/>
          </a:p>
        </p:txBody>
      </p:sp>
    </p:spTree>
    <p:extLst>
      <p:ext uri="{BB962C8B-B14F-4D97-AF65-F5344CB8AC3E}">
        <p14:creationId xmlns:p14="http://schemas.microsoft.com/office/powerpoint/2010/main" val="16872861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6118" y="684483"/>
            <a:ext cx="6854671" cy="1754326"/>
          </a:xfrm>
          <a:prstGeom prst="rect">
            <a:avLst/>
          </a:prstGeom>
        </p:spPr>
        <p:txBody>
          <a:bodyPr wrap="square">
            <a:spAutoFit/>
          </a:bodyPr>
          <a:lstStyle/>
          <a:p>
            <a:r>
              <a:rPr lang="fr-FR" sz="3600" dirty="0">
                <a:solidFill>
                  <a:prstClr val="black"/>
                </a:solidFill>
                <a:latin typeface="Calibri Light" panose="020F0302020204030204"/>
              </a:rPr>
              <a:t>Modéliser la relation entre une variable continue et une variable catégorique à &gt;2 niveaux</a:t>
            </a: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65798" y="2797954"/>
            <a:ext cx="3719449" cy="2597761"/>
          </a:xfrm>
          <a:prstGeom prst="rect">
            <a:avLst/>
          </a:prstGeom>
        </p:spPr>
      </p:pic>
      <p:sp>
        <p:nvSpPr>
          <p:cNvPr id="6" name="ZoneTexte 5"/>
          <p:cNvSpPr txBox="1"/>
          <p:nvPr/>
        </p:nvSpPr>
        <p:spPr>
          <a:xfrm>
            <a:off x="7335904" y="5070507"/>
            <a:ext cx="1092819" cy="261610"/>
          </a:xfrm>
          <a:prstGeom prst="rect">
            <a:avLst/>
          </a:prstGeom>
          <a:noFill/>
        </p:spPr>
        <p:txBody>
          <a:bodyPr wrap="square" rtlCol="0">
            <a:spAutoFit/>
          </a:bodyPr>
          <a:lstStyle/>
          <a:p>
            <a:r>
              <a:rPr lang="fr-FR" sz="1100" dirty="0"/>
              <a:t>P. </a:t>
            </a:r>
            <a:r>
              <a:rPr lang="fr-FR" sz="1100" dirty="0" err="1"/>
              <a:t>Geniez</a:t>
            </a:r>
            <a:endParaRPr lang="fr-FR" sz="1100" dirty="0"/>
          </a:p>
        </p:txBody>
      </p:sp>
      <p:sp>
        <p:nvSpPr>
          <p:cNvPr id="2" name="Espace réservé du numéro de diapositive 1">
            <a:extLst>
              <a:ext uri="{FF2B5EF4-FFF2-40B4-BE49-F238E27FC236}">
                <a16:creationId xmlns:a16="http://schemas.microsoft.com/office/drawing/2014/main" id="{D5EA99EA-9934-AB5C-CCBB-F9077BF5A519}"/>
              </a:ext>
            </a:extLst>
          </p:cNvPr>
          <p:cNvSpPr>
            <a:spLocks noGrp="1"/>
          </p:cNvSpPr>
          <p:nvPr>
            <p:ph type="sldNum" sz="quarter" idx="12"/>
          </p:nvPr>
        </p:nvSpPr>
        <p:spPr/>
        <p:txBody>
          <a:bodyPr/>
          <a:lstStyle/>
          <a:p>
            <a:fld id="{04C8D40A-45DA-49FB-8D9A-B1F265F8EE6C}" type="slidenum">
              <a:rPr lang="fr-FR" smtClean="0"/>
              <a:t>73</a:t>
            </a:fld>
            <a:endParaRPr lang="fr-FR"/>
          </a:p>
        </p:txBody>
      </p:sp>
    </p:spTree>
    <p:extLst>
      <p:ext uri="{BB962C8B-B14F-4D97-AF65-F5344CB8AC3E}">
        <p14:creationId xmlns:p14="http://schemas.microsoft.com/office/powerpoint/2010/main" val="6377263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033132" y="6334780"/>
            <a:ext cx="6690732" cy="523220"/>
          </a:xfrm>
          <a:prstGeom prst="rect">
            <a:avLst/>
          </a:prstGeom>
          <a:noFill/>
        </p:spPr>
        <p:txBody>
          <a:bodyPr wrap="square" rtlCol="0">
            <a:spAutoFit/>
          </a:bodyPr>
          <a:lstStyle/>
          <a:p>
            <a:r>
              <a:rPr lang="fr-FR" sz="1400" i="1" dirty="0"/>
              <a:t>Mignet et al., Geographic variation in body size </a:t>
            </a:r>
            <a:r>
              <a:rPr lang="fr-FR" sz="1400" i="1" dirty="0" err="1"/>
              <a:t>among</a:t>
            </a:r>
            <a:r>
              <a:rPr lang="fr-FR" sz="1400" i="1" dirty="0"/>
              <a:t> French populations of the </a:t>
            </a:r>
            <a:r>
              <a:rPr lang="fr-FR" sz="1400" i="1" dirty="0" err="1"/>
              <a:t>european</a:t>
            </a:r>
            <a:r>
              <a:rPr lang="fr-FR" sz="1400" i="1" dirty="0"/>
              <a:t> pond </a:t>
            </a:r>
            <a:r>
              <a:rPr lang="fr-FR" sz="1400" i="1" dirty="0" err="1"/>
              <a:t>turtle</a:t>
            </a:r>
            <a:r>
              <a:rPr lang="fr-FR" sz="1400" i="1" dirty="0"/>
              <a:t>. </a:t>
            </a:r>
            <a:r>
              <a:rPr lang="fr-FR" sz="1400" i="1" dirty="0" err="1"/>
              <a:t>Amphibia-Reptilia</a:t>
            </a:r>
            <a:r>
              <a:rPr lang="fr-FR" sz="1400" i="1" dirty="0"/>
              <a:t>, 2020</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62" y="172257"/>
            <a:ext cx="4825613" cy="3059036"/>
          </a:xfrm>
          <a:prstGeom prst="rect">
            <a:avLst/>
          </a:prstGeom>
        </p:spPr>
      </p:pic>
      <p:sp>
        <p:nvSpPr>
          <p:cNvPr id="13" name="ZoneTexte 12"/>
          <p:cNvSpPr txBox="1"/>
          <p:nvPr/>
        </p:nvSpPr>
        <p:spPr>
          <a:xfrm>
            <a:off x="175462" y="3176702"/>
            <a:ext cx="8932403" cy="2862322"/>
          </a:xfrm>
          <a:prstGeom prst="rect">
            <a:avLst/>
          </a:prstGeom>
          <a:noFill/>
        </p:spPr>
        <p:txBody>
          <a:bodyPr wrap="square" rtlCol="0">
            <a:spAutoFit/>
          </a:bodyPr>
          <a:lstStyle/>
          <a:p>
            <a:pPr algn="just"/>
            <a:r>
              <a:rPr lang="fr-FR" dirty="0"/>
              <a:t>Nous allons rester sur l’étude des longueurs corporelles des cistudes, mais en étudiant, cette fois, les différences entre populations, uniquement chez les femelles. Nous allons comparer les longueurs des tortues issues d’une population du centre de la France, d’une population du littoral méditerranéen, et d’une population corse.</a:t>
            </a:r>
          </a:p>
          <a:p>
            <a:pPr algn="just"/>
            <a:endParaRPr lang="fr-FR" dirty="0"/>
          </a:p>
          <a:p>
            <a:pPr algn="just"/>
            <a:endParaRPr lang="fr-FR" dirty="0"/>
          </a:p>
          <a:p>
            <a:pPr algn="just"/>
            <a:r>
              <a:rPr lang="fr-FR" b="1" u="sng" dirty="0"/>
              <a:t>Question :</a:t>
            </a:r>
            <a:r>
              <a:rPr lang="fr-FR" b="1" dirty="0"/>
              <a:t> à quel point les tailles de carapace des cistudes femelles diffèrent-elles entre populations?</a:t>
            </a:r>
          </a:p>
          <a:p>
            <a:pPr algn="just"/>
            <a:endParaRPr lang="fr-FR" b="1" dirty="0"/>
          </a:p>
          <a:p>
            <a:pPr algn="just"/>
            <a:r>
              <a:rPr lang="fr-FR" b="1" u="sng" dirty="0"/>
              <a:t>Hypothèse :</a:t>
            </a:r>
            <a:r>
              <a:rPr lang="fr-FR" b="1" dirty="0"/>
              <a:t> les populations insulaires sont les plus petites</a:t>
            </a:r>
          </a:p>
        </p:txBody>
      </p:sp>
      <p:sp>
        <p:nvSpPr>
          <p:cNvPr id="2" name="Espace réservé du numéro de diapositive 1">
            <a:extLst>
              <a:ext uri="{FF2B5EF4-FFF2-40B4-BE49-F238E27FC236}">
                <a16:creationId xmlns:a16="http://schemas.microsoft.com/office/drawing/2014/main" id="{C1A7F00B-BB20-EAC8-48ED-9B2F1CEDA119}"/>
              </a:ext>
            </a:extLst>
          </p:cNvPr>
          <p:cNvSpPr>
            <a:spLocks noGrp="1"/>
          </p:cNvSpPr>
          <p:nvPr>
            <p:ph type="sldNum" sz="quarter" idx="12"/>
          </p:nvPr>
        </p:nvSpPr>
        <p:spPr/>
        <p:txBody>
          <a:bodyPr/>
          <a:lstStyle/>
          <a:p>
            <a:fld id="{04C8D40A-45DA-49FB-8D9A-B1F265F8EE6C}" type="slidenum">
              <a:rPr lang="fr-FR" smtClean="0"/>
              <a:t>74</a:t>
            </a:fld>
            <a:endParaRPr lang="fr-FR"/>
          </a:p>
        </p:txBody>
      </p:sp>
    </p:spTree>
    <p:extLst>
      <p:ext uri="{BB962C8B-B14F-4D97-AF65-F5344CB8AC3E}">
        <p14:creationId xmlns:p14="http://schemas.microsoft.com/office/powerpoint/2010/main" val="29312081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862" y="1189463"/>
            <a:ext cx="3040815" cy="3034584"/>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337" y="1119053"/>
            <a:ext cx="3334853" cy="3328019"/>
          </a:xfrm>
          <a:prstGeom prst="rect">
            <a:avLst/>
          </a:prstGeom>
        </p:spPr>
      </p:pic>
      <p:sp>
        <p:nvSpPr>
          <p:cNvPr id="6" name="ZoneTexte 5"/>
          <p:cNvSpPr txBox="1"/>
          <p:nvPr/>
        </p:nvSpPr>
        <p:spPr>
          <a:xfrm>
            <a:off x="579863" y="4787590"/>
            <a:ext cx="8274205" cy="1200329"/>
          </a:xfrm>
          <a:prstGeom prst="rect">
            <a:avLst/>
          </a:prstGeom>
          <a:noFill/>
        </p:spPr>
        <p:txBody>
          <a:bodyPr wrap="square" rtlCol="0">
            <a:spAutoFit/>
          </a:bodyPr>
          <a:lstStyle/>
          <a:p>
            <a:r>
              <a:rPr lang="fr-FR" dirty="0"/>
              <a:t>Il semble assez clair que les cistudes corses sont plus petites, mais il ne semble pas y avoir de différence entre celles de Brenne et du </a:t>
            </a:r>
            <a:r>
              <a:rPr lang="fr-FR" dirty="0" err="1"/>
              <a:t>Vigueirat</a:t>
            </a:r>
            <a:r>
              <a:rPr lang="fr-FR" dirty="0"/>
              <a:t>. Difficile de se faire une idée graphiquement, car les effectifs diffèrent fortement. Nous allons construire un </a:t>
            </a:r>
            <a:r>
              <a:rPr lang="fr-FR" b="1" dirty="0"/>
              <a:t>modèle de régression linéaire </a:t>
            </a:r>
            <a:r>
              <a:rPr lang="fr-FR" dirty="0"/>
              <a:t>pour quantifier les différences entre populations.</a:t>
            </a:r>
          </a:p>
        </p:txBody>
      </p:sp>
      <p:sp>
        <p:nvSpPr>
          <p:cNvPr id="7" name="ZoneTexte 6"/>
          <p:cNvSpPr txBox="1"/>
          <p:nvPr/>
        </p:nvSpPr>
        <p:spPr>
          <a:xfrm>
            <a:off x="5991922" y="1375317"/>
            <a:ext cx="1018478" cy="276999"/>
          </a:xfrm>
          <a:prstGeom prst="rect">
            <a:avLst/>
          </a:prstGeom>
          <a:noFill/>
        </p:spPr>
        <p:txBody>
          <a:bodyPr wrap="square" rtlCol="0">
            <a:spAutoFit/>
          </a:bodyPr>
          <a:lstStyle/>
          <a:p>
            <a:r>
              <a:rPr lang="fr-FR" sz="1200" dirty="0"/>
              <a:t>114 </a:t>
            </a:r>
            <a:r>
              <a:rPr lang="fr-FR" sz="1200" dirty="0" err="1"/>
              <a:t>ind</a:t>
            </a:r>
            <a:r>
              <a:rPr lang="fr-FR" sz="1200" dirty="0"/>
              <a:t>.</a:t>
            </a:r>
          </a:p>
        </p:txBody>
      </p:sp>
      <p:sp>
        <p:nvSpPr>
          <p:cNvPr id="8" name="ZoneTexte 7"/>
          <p:cNvSpPr txBox="1"/>
          <p:nvPr/>
        </p:nvSpPr>
        <p:spPr>
          <a:xfrm>
            <a:off x="6685475" y="1375317"/>
            <a:ext cx="1018478" cy="276999"/>
          </a:xfrm>
          <a:prstGeom prst="rect">
            <a:avLst/>
          </a:prstGeom>
          <a:noFill/>
        </p:spPr>
        <p:txBody>
          <a:bodyPr wrap="square" rtlCol="0">
            <a:spAutoFit/>
          </a:bodyPr>
          <a:lstStyle/>
          <a:p>
            <a:r>
              <a:rPr lang="fr-FR" sz="1200" dirty="0"/>
              <a:t>687 </a:t>
            </a:r>
            <a:r>
              <a:rPr lang="fr-FR" sz="1200" dirty="0" err="1"/>
              <a:t>ind</a:t>
            </a:r>
            <a:r>
              <a:rPr lang="fr-FR" sz="1200" dirty="0"/>
              <a:t>.</a:t>
            </a:r>
          </a:p>
        </p:txBody>
      </p:sp>
      <p:sp>
        <p:nvSpPr>
          <p:cNvPr id="9" name="ZoneTexte 8"/>
          <p:cNvSpPr txBox="1"/>
          <p:nvPr/>
        </p:nvSpPr>
        <p:spPr>
          <a:xfrm>
            <a:off x="7439592" y="1372567"/>
            <a:ext cx="1018478" cy="276999"/>
          </a:xfrm>
          <a:prstGeom prst="rect">
            <a:avLst/>
          </a:prstGeom>
          <a:noFill/>
        </p:spPr>
        <p:txBody>
          <a:bodyPr wrap="square" rtlCol="0">
            <a:spAutoFit/>
          </a:bodyPr>
          <a:lstStyle/>
          <a:p>
            <a:r>
              <a:rPr lang="fr-FR" sz="1200" dirty="0"/>
              <a:t>315 </a:t>
            </a:r>
            <a:r>
              <a:rPr lang="fr-FR" sz="1200" dirty="0" err="1"/>
              <a:t>ind</a:t>
            </a:r>
            <a:r>
              <a:rPr lang="fr-FR" sz="1200" dirty="0"/>
              <a:t>.</a:t>
            </a:r>
          </a:p>
        </p:txBody>
      </p:sp>
      <p:sp>
        <p:nvSpPr>
          <p:cNvPr id="2" name="Espace réservé du numéro de diapositive 1">
            <a:extLst>
              <a:ext uri="{FF2B5EF4-FFF2-40B4-BE49-F238E27FC236}">
                <a16:creationId xmlns:a16="http://schemas.microsoft.com/office/drawing/2014/main" id="{15EA7AD0-D037-DB7D-09A1-412FE5B937C6}"/>
              </a:ext>
            </a:extLst>
          </p:cNvPr>
          <p:cNvSpPr>
            <a:spLocks noGrp="1"/>
          </p:cNvSpPr>
          <p:nvPr>
            <p:ph type="sldNum" sz="quarter" idx="12"/>
          </p:nvPr>
        </p:nvSpPr>
        <p:spPr/>
        <p:txBody>
          <a:bodyPr/>
          <a:lstStyle/>
          <a:p>
            <a:fld id="{04C8D40A-45DA-49FB-8D9A-B1F265F8EE6C}" type="slidenum">
              <a:rPr lang="fr-FR" smtClean="0"/>
              <a:t>75</a:t>
            </a:fld>
            <a:endParaRPr lang="fr-FR"/>
          </a:p>
        </p:txBody>
      </p:sp>
    </p:spTree>
    <p:extLst>
      <p:ext uri="{BB962C8B-B14F-4D97-AF65-F5344CB8AC3E}">
        <p14:creationId xmlns:p14="http://schemas.microsoft.com/office/powerpoint/2010/main" val="13180722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endParaRPr lang="fr-FR" dirty="0"/>
          </a:p>
          <a:p>
            <a:r>
              <a:rPr lang="fr-FR" dirty="0"/>
              <a:t>On utilise </a:t>
            </a:r>
            <a:r>
              <a:rPr lang="fr-FR" b="1" u="sng" dirty="0"/>
              <a:t>le même modèle </a:t>
            </a:r>
            <a:r>
              <a:rPr lang="fr-FR" dirty="0"/>
              <a:t>pour étudier la relation entre une variable continue et : </a:t>
            </a:r>
          </a:p>
          <a:p>
            <a:pPr>
              <a:buFontTx/>
              <a:buChar char="-"/>
            </a:pPr>
            <a:r>
              <a:rPr lang="fr-FR" dirty="0"/>
              <a:t>une autre variable continue</a:t>
            </a:r>
          </a:p>
          <a:p>
            <a:pPr>
              <a:buFontTx/>
              <a:buChar char="-"/>
            </a:pPr>
            <a:r>
              <a:rPr lang="fr-FR" dirty="0"/>
              <a:t>Une variable catégorique à 2 niveaux (binaire)</a:t>
            </a:r>
          </a:p>
          <a:p>
            <a:pPr>
              <a:buFontTx/>
              <a:buChar char="-"/>
            </a:pPr>
            <a:r>
              <a:rPr lang="fr-FR" dirty="0"/>
              <a:t>Une variable catégorique à plus de 2 niveaux</a:t>
            </a:r>
          </a:p>
          <a:p>
            <a:endParaRPr lang="fr-FR" dirty="0"/>
          </a:p>
        </p:txBody>
      </p:sp>
      <p:sp>
        <p:nvSpPr>
          <p:cNvPr id="2" name="Espace réservé du numéro de diapositive 1">
            <a:extLst>
              <a:ext uri="{FF2B5EF4-FFF2-40B4-BE49-F238E27FC236}">
                <a16:creationId xmlns:a16="http://schemas.microsoft.com/office/drawing/2014/main" id="{E3E48CF4-5E39-4CE7-2EF7-F073BE4A08D9}"/>
              </a:ext>
            </a:extLst>
          </p:cNvPr>
          <p:cNvSpPr>
            <a:spLocks noGrp="1"/>
          </p:cNvSpPr>
          <p:nvPr>
            <p:ph type="sldNum" sz="quarter" idx="12"/>
          </p:nvPr>
        </p:nvSpPr>
        <p:spPr/>
        <p:txBody>
          <a:bodyPr/>
          <a:lstStyle/>
          <a:p>
            <a:fld id="{04C8D40A-45DA-49FB-8D9A-B1F265F8EE6C}" type="slidenum">
              <a:rPr lang="fr-FR" smtClean="0"/>
              <a:t>76</a:t>
            </a:fld>
            <a:endParaRPr lang="fr-FR"/>
          </a:p>
        </p:txBody>
      </p:sp>
    </p:spTree>
    <p:extLst>
      <p:ext uri="{BB962C8B-B14F-4D97-AF65-F5344CB8AC3E}">
        <p14:creationId xmlns:p14="http://schemas.microsoft.com/office/powerpoint/2010/main" val="12523874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862" y="1189463"/>
            <a:ext cx="3040815" cy="3034584"/>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337" y="1119053"/>
            <a:ext cx="3334853" cy="3328019"/>
          </a:xfrm>
          <a:prstGeom prst="rect">
            <a:avLst/>
          </a:prstGeom>
        </p:spPr>
      </p:pic>
      <mc:AlternateContent xmlns:mc="http://schemas.openxmlformats.org/markup-compatibility/2006" xmlns:a14="http://schemas.microsoft.com/office/drawing/2010/main">
        <mc:Choice Requires="a14">
          <p:sp>
            <p:nvSpPr>
              <p:cNvPr id="4" name="ZoneTexte 3"/>
              <p:cNvSpPr txBox="1"/>
              <p:nvPr/>
            </p:nvSpPr>
            <p:spPr>
              <a:xfrm>
                <a:off x="1306472" y="4664927"/>
                <a:ext cx="20715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𝐿𝑜𝑛𝑔𝑢𝑒𝑢𝑟</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rPr>
                        <m:t>𝑁</m:t>
                      </m:r>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𝜇</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𝜎</m:t>
                      </m:r>
                      <m:r>
                        <a:rPr lang="fr-FR" b="0" i="1" smtClean="0">
                          <a:latin typeface="Cambria Math" panose="02040503050406030204" pitchFamily="18" charset="0"/>
                        </a:rPr>
                        <m:t>)</m:t>
                      </m:r>
                    </m:oMath>
                  </m:oMathPara>
                </a14:m>
                <a:endParaRPr lang="fr-FR" dirty="0"/>
              </a:p>
            </p:txBody>
          </p:sp>
        </mc:Choice>
        <mc:Fallback xmlns="">
          <p:sp>
            <p:nvSpPr>
              <p:cNvPr id="4" name="ZoneTexte 3"/>
              <p:cNvSpPr txBox="1">
                <a:spLocks noRot="1" noChangeAspect="1" noMove="1" noResize="1" noEditPoints="1" noAdjustHandles="1" noChangeArrowheads="1" noChangeShapeType="1" noTextEdit="1"/>
              </p:cNvSpPr>
              <p:nvPr/>
            </p:nvSpPr>
            <p:spPr>
              <a:xfrm>
                <a:off x="1306472" y="4664927"/>
                <a:ext cx="2071593" cy="276999"/>
              </a:xfrm>
              <a:prstGeom prst="rect">
                <a:avLst/>
              </a:prstGeom>
              <a:blipFill rotWithShape="0">
                <a:blip r:embed="rId4"/>
                <a:stretch>
                  <a:fillRect l="-3235" t="-2174" r="-3529" b="-3260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571781" y="4572594"/>
                <a:ext cx="2889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𝛼</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𝛽</m:t>
                      </m:r>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𝑃𝑜𝑝𝑢𝑙𝑎𝑡𝑖𝑜𝑛</m:t>
                          </m:r>
                        </m:e>
                        <m:sub>
                          <m:r>
                            <a:rPr lang="fr-FR" b="0" i="1" smtClean="0">
                              <a:latin typeface="Cambria Math" panose="02040503050406030204" pitchFamily="18" charset="0"/>
                              <a:ea typeface="Cambria Math" panose="02040503050406030204" pitchFamily="18" charset="0"/>
                            </a:rPr>
                            <m:t>𝑖</m:t>
                          </m:r>
                        </m:sub>
                      </m:sSub>
                    </m:oMath>
                  </m:oMathPara>
                </a14:m>
                <a:endParaRPr lang="fr-FR" dirty="0"/>
              </a:p>
            </p:txBody>
          </p:sp>
        </mc:Choice>
        <mc:Fallback xmlns="">
          <p:sp>
            <p:nvSpPr>
              <p:cNvPr id="7" name="Rectangle 6"/>
              <p:cNvSpPr>
                <a:spLocks noRot="1" noChangeAspect="1" noMove="1" noResize="1" noEditPoints="1" noAdjustHandles="1" noChangeArrowheads="1" noChangeShapeType="1" noTextEdit="1"/>
              </p:cNvSpPr>
              <p:nvPr/>
            </p:nvSpPr>
            <p:spPr>
              <a:xfrm>
                <a:off x="5571781" y="4572594"/>
                <a:ext cx="2889317" cy="369332"/>
              </a:xfrm>
              <a:prstGeom prst="rect">
                <a:avLst/>
              </a:prstGeom>
              <a:blipFill rotWithShape="0">
                <a:blip r:embed="rId5"/>
                <a:stretch>
                  <a:fillRect b="-13115"/>
                </a:stretch>
              </a:blipFill>
            </p:spPr>
            <p:txBody>
              <a:bodyPr/>
              <a:lstStyle/>
              <a:p>
                <a:r>
                  <a:rPr lang="fr-FR">
                    <a:noFill/>
                  </a:rPr>
                  <a:t> </a:t>
                </a:r>
              </a:p>
            </p:txBody>
          </p:sp>
        </mc:Fallback>
      </mc:AlternateContent>
      <p:cxnSp>
        <p:nvCxnSpPr>
          <p:cNvPr id="9" name="Connecteur droit avec flèche 8"/>
          <p:cNvCxnSpPr/>
          <p:nvPr/>
        </p:nvCxnSpPr>
        <p:spPr>
          <a:xfrm flipV="1">
            <a:off x="6727903" y="5067448"/>
            <a:ext cx="0" cy="6319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5791200" y="5843239"/>
            <a:ext cx="2669898" cy="523220"/>
          </a:xfrm>
          <a:prstGeom prst="rect">
            <a:avLst/>
          </a:prstGeom>
          <a:noFill/>
        </p:spPr>
        <p:txBody>
          <a:bodyPr wrap="square" rtlCol="0">
            <a:spAutoFit/>
          </a:bodyPr>
          <a:lstStyle/>
          <a:p>
            <a:r>
              <a:rPr lang="fr-FR" sz="1400" dirty="0"/>
              <a:t>Qu’est-ce que </a:t>
            </a:r>
            <a:r>
              <a:rPr lang="el-GR" sz="1400" dirty="0"/>
              <a:t>β</a:t>
            </a:r>
            <a:r>
              <a:rPr lang="fr-FR" sz="1400" dirty="0"/>
              <a:t> maintenant qu’il y a 3 populations? </a:t>
            </a:r>
          </a:p>
        </p:txBody>
      </p:sp>
      <p:sp>
        <p:nvSpPr>
          <p:cNvPr id="2" name="Espace réservé du numéro de diapositive 1">
            <a:extLst>
              <a:ext uri="{FF2B5EF4-FFF2-40B4-BE49-F238E27FC236}">
                <a16:creationId xmlns:a16="http://schemas.microsoft.com/office/drawing/2014/main" id="{00E3B231-C9A2-1F8B-1E0C-D8286D155A3C}"/>
              </a:ext>
            </a:extLst>
          </p:cNvPr>
          <p:cNvSpPr>
            <a:spLocks noGrp="1"/>
          </p:cNvSpPr>
          <p:nvPr>
            <p:ph type="sldNum" sz="quarter" idx="12"/>
          </p:nvPr>
        </p:nvSpPr>
        <p:spPr/>
        <p:txBody>
          <a:bodyPr/>
          <a:lstStyle/>
          <a:p>
            <a:fld id="{04C8D40A-45DA-49FB-8D9A-B1F265F8EE6C}" type="slidenum">
              <a:rPr lang="fr-FR" smtClean="0"/>
              <a:t>77</a:t>
            </a:fld>
            <a:endParaRPr lang="fr-FR"/>
          </a:p>
        </p:txBody>
      </p:sp>
    </p:spTree>
    <p:extLst>
      <p:ext uri="{BB962C8B-B14F-4D97-AF65-F5344CB8AC3E}">
        <p14:creationId xmlns:p14="http://schemas.microsoft.com/office/powerpoint/2010/main" val="10737743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au 12"/>
          <p:cNvGraphicFramePr>
            <a:graphicFrameLocks noGrp="1"/>
          </p:cNvGraphicFramePr>
          <p:nvPr>
            <p:extLst>
              <p:ext uri="{D42A27DB-BD31-4B8C-83A1-F6EECF244321}">
                <p14:modId xmlns:p14="http://schemas.microsoft.com/office/powerpoint/2010/main" val="1408004152"/>
              </p:ext>
            </p:extLst>
          </p:nvPr>
        </p:nvGraphicFramePr>
        <p:xfrm>
          <a:off x="1702420" y="904142"/>
          <a:ext cx="6096000" cy="2468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32701">
                <a:tc>
                  <a:txBody>
                    <a:bodyPr/>
                    <a:lstStyle/>
                    <a:p>
                      <a:endParaRPr lang="fr-FR" dirty="0"/>
                    </a:p>
                  </a:txBody>
                  <a:tcPr>
                    <a:lnB w="12700" cap="flat" cmpd="sng" algn="ctr">
                      <a:solidFill>
                        <a:schemeClr val="tx1"/>
                      </a:solidFill>
                      <a:prstDash val="solid"/>
                      <a:round/>
                      <a:headEnd type="none" w="med" len="med"/>
                      <a:tailEnd type="none" w="med" len="med"/>
                    </a:lnB>
                    <a:noFill/>
                  </a:tcPr>
                </a:tc>
                <a:tc>
                  <a:txBody>
                    <a:bodyPr/>
                    <a:lstStyle/>
                    <a:p>
                      <a:r>
                        <a:rPr lang="fr-FR" dirty="0" err="1">
                          <a:solidFill>
                            <a:schemeClr val="tx1"/>
                          </a:solidFill>
                        </a:rPr>
                        <a:t>Biguglia</a:t>
                      </a:r>
                      <a:endParaRPr lang="fr-FR"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r>
                        <a:rPr lang="fr-FR" dirty="0">
                          <a:solidFill>
                            <a:schemeClr val="tx1"/>
                          </a:solidFill>
                        </a:rPr>
                        <a:t>Brenne</a:t>
                      </a:r>
                      <a:endParaRPr lang="fr-FR" dirty="0"/>
                    </a:p>
                  </a:txBody>
                  <a:tcPr>
                    <a:lnB w="12700" cap="flat" cmpd="sng" algn="ctr">
                      <a:solidFill>
                        <a:schemeClr val="tx1"/>
                      </a:solidFill>
                      <a:prstDash val="solid"/>
                      <a:round/>
                      <a:headEnd type="none" w="med" len="med"/>
                      <a:tailEnd type="none" w="med" len="med"/>
                    </a:lnB>
                    <a:noFill/>
                  </a:tcPr>
                </a:tc>
                <a:tc>
                  <a:txBody>
                    <a:bodyPr/>
                    <a:lstStyle/>
                    <a:p>
                      <a:r>
                        <a:rPr lang="fr-FR" b="1" dirty="0" err="1">
                          <a:solidFill>
                            <a:schemeClr val="tx1"/>
                          </a:solidFill>
                        </a:rPr>
                        <a:t>Vigueirat</a:t>
                      </a:r>
                      <a:endParaRPr lang="fr-FR" b="1" dirty="0">
                        <a:solidFill>
                          <a:schemeClr val="tx1"/>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32701">
                <a:tc>
                  <a:txBody>
                    <a:bodyPr/>
                    <a:lstStyle/>
                    <a:p>
                      <a:r>
                        <a:rPr lang="fr-FR" dirty="0"/>
                        <a:t>individu 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32701">
                <a:tc>
                  <a:txBody>
                    <a:bodyPr/>
                    <a:lstStyle/>
                    <a:p>
                      <a:r>
                        <a:rPr lang="fr-FR" dirty="0"/>
                        <a:t>individu 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32701">
                <a:tc>
                  <a:txBody>
                    <a:bodyPr/>
                    <a:lstStyle/>
                    <a:p>
                      <a:r>
                        <a:rPr lang="fr-FR" dirty="0"/>
                        <a:t>individu 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32701">
                <a:tc>
                  <a:txBody>
                    <a:bodyPr/>
                    <a:lstStyle/>
                    <a:p>
                      <a:r>
                        <a:rPr lang="fr-FR"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82227">
                <a:tc>
                  <a:txBody>
                    <a:bodyPr/>
                    <a:lstStyle/>
                    <a:p>
                      <a:r>
                        <a:rPr lang="fr-FR" dirty="0"/>
                        <a:t>individu i</a:t>
                      </a:r>
                    </a:p>
                  </a:txBody>
                  <a:tcPr>
                    <a:lnT w="12700" cap="flat" cmpd="sng" algn="ctr">
                      <a:solidFill>
                        <a:schemeClr val="tx1"/>
                      </a:solidFill>
                      <a:prstDash val="solid"/>
                      <a:round/>
                      <a:headEnd type="none" w="med" len="med"/>
                      <a:tailEnd type="none" w="med" len="med"/>
                    </a:lnT>
                    <a:noFill/>
                  </a:tcPr>
                </a:tc>
                <a:tc>
                  <a:txBody>
                    <a:bodyPr/>
                    <a:lstStyle/>
                    <a:p>
                      <a:r>
                        <a:rPr lang="fr-FR" dirty="0" err="1"/>
                        <a:t>x</a:t>
                      </a:r>
                      <a:r>
                        <a:rPr lang="fr-FR" baseline="-25000" dirty="0" err="1"/>
                        <a:t>Biguglia,i</a:t>
                      </a:r>
                      <a:endParaRPr lang="fr-FR" baseline="-25000" dirty="0"/>
                    </a:p>
                  </a:txBody>
                  <a:tcP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x</a:t>
                      </a:r>
                      <a:r>
                        <a:rPr lang="fr-FR" baseline="-25000" dirty="0" err="1"/>
                        <a:t>Brenne,i</a:t>
                      </a:r>
                      <a:endParaRPr lang="fr-FR" baseline="-25000" dirty="0"/>
                    </a:p>
                    <a:p>
                      <a:endParaRPr lang="fr-FR" dirty="0"/>
                    </a:p>
                  </a:txBody>
                  <a:tcP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x</a:t>
                      </a:r>
                      <a:r>
                        <a:rPr lang="fr-FR" baseline="-25000" dirty="0" err="1"/>
                        <a:t>Vigueirat,i</a:t>
                      </a:r>
                      <a:endParaRPr lang="fr-FR" baseline="-25000" dirty="0"/>
                    </a:p>
                    <a:p>
                      <a:endParaRPr lang="fr-FR"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14" name="ZoneTexte 13"/>
          <p:cNvSpPr txBox="1"/>
          <p:nvPr/>
        </p:nvSpPr>
        <p:spPr>
          <a:xfrm>
            <a:off x="1174595" y="3864874"/>
            <a:ext cx="7441581" cy="646331"/>
          </a:xfrm>
          <a:prstGeom prst="rect">
            <a:avLst/>
          </a:prstGeom>
          <a:noFill/>
        </p:spPr>
        <p:txBody>
          <a:bodyPr wrap="square" rtlCol="0">
            <a:spAutoFit/>
          </a:bodyPr>
          <a:lstStyle/>
          <a:p>
            <a:r>
              <a:rPr lang="fr-FR" dirty="0"/>
              <a:t>La variable catégorique « Population » peut se comprendre comme 3 variables binaires avec chacun un </a:t>
            </a:r>
            <a:r>
              <a:rPr lang="el-GR" dirty="0"/>
              <a:t>β</a:t>
            </a:r>
            <a:r>
              <a:rPr lang="fr-FR" dirty="0"/>
              <a:t> associé. Le modèle devient donc : </a:t>
            </a:r>
          </a:p>
        </p:txBody>
      </p:sp>
      <mc:AlternateContent xmlns:mc="http://schemas.openxmlformats.org/markup-compatibility/2006" xmlns:a14="http://schemas.microsoft.com/office/drawing/2010/main">
        <mc:Choice Requires="a14">
          <p:sp>
            <p:nvSpPr>
              <p:cNvPr id="15" name="Rectangle 14"/>
              <p:cNvSpPr/>
              <p:nvPr/>
            </p:nvSpPr>
            <p:spPr>
              <a:xfrm>
                <a:off x="185742" y="5003057"/>
                <a:ext cx="8527078" cy="3919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𝛼</m:t>
                      </m:r>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𝛽</m:t>
                          </m:r>
                        </m:e>
                        <m:sub>
                          <m:r>
                            <a:rPr lang="fr-FR" b="0" i="1" smtClean="0">
                              <a:latin typeface="Cambria Math" panose="02040503050406030204" pitchFamily="18" charset="0"/>
                              <a:ea typeface="Cambria Math" panose="02040503050406030204" pitchFamily="18" charset="0"/>
                            </a:rPr>
                            <m:t>𝐵𝑖𝑔𝑢𝑔𝑙𝑖𝑎</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𝐵𝑖𝑔𝑢𝑔𝑙𝑖𝑎</m:t>
                          </m:r>
                        </m:e>
                        <m:sub>
                          <m:r>
                            <a:rPr lang="fr-FR" b="0" i="1" smtClean="0">
                              <a:latin typeface="Cambria Math" panose="02040503050406030204" pitchFamily="18" charset="0"/>
                              <a:ea typeface="Cambria Math" panose="02040503050406030204" pitchFamily="18" charset="0"/>
                            </a:rPr>
                            <m:t>𝑖</m:t>
                          </m:r>
                        </m:sub>
                      </m:sSub>
                      <m:r>
                        <a:rPr lang="fr-FR" i="1">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𝛽</m:t>
                          </m:r>
                        </m:e>
                        <m:sub>
                          <m:r>
                            <a:rPr lang="fr-FR" b="0" i="1" smtClean="0">
                              <a:latin typeface="Cambria Math" panose="02040503050406030204" pitchFamily="18" charset="0"/>
                              <a:ea typeface="Cambria Math" panose="02040503050406030204" pitchFamily="18" charset="0"/>
                            </a:rPr>
                            <m:t>𝐵𝑟𝑒𝑛𝑛𝑒</m:t>
                          </m:r>
                        </m:sub>
                      </m:sSub>
                      <m:r>
                        <a:rPr lang="fr-FR" i="1">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𝐵</m:t>
                          </m:r>
                          <m:r>
                            <a:rPr lang="fr-FR" b="0" i="1" smtClean="0">
                              <a:latin typeface="Cambria Math" panose="02040503050406030204" pitchFamily="18" charset="0"/>
                              <a:ea typeface="Cambria Math" panose="02040503050406030204" pitchFamily="18" charset="0"/>
                            </a:rPr>
                            <m:t>𝑟𝑒𝑛𝑛𝑒</m:t>
                          </m:r>
                        </m:e>
                        <m:sub>
                          <m:r>
                            <a:rPr lang="fr-FR" i="1">
                              <a:latin typeface="Cambria Math" panose="02040503050406030204" pitchFamily="18" charset="0"/>
                              <a:ea typeface="Cambria Math" panose="02040503050406030204" pitchFamily="18" charset="0"/>
                            </a:rPr>
                            <m:t>𝑖</m:t>
                          </m:r>
                        </m:sub>
                      </m:sSub>
                      <m:r>
                        <a:rPr lang="fr-FR" i="1">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𝛽</m:t>
                          </m:r>
                        </m:e>
                        <m:sub>
                          <m:r>
                            <a:rPr lang="fr-FR" b="0" i="1" smtClean="0">
                              <a:latin typeface="Cambria Math" panose="02040503050406030204" pitchFamily="18" charset="0"/>
                              <a:ea typeface="Cambria Math" panose="02040503050406030204" pitchFamily="18" charset="0"/>
                            </a:rPr>
                            <m:t>𝑉𝑖𝑔𝑢𝑒𝑖𝑟𝑎𝑡</m:t>
                          </m:r>
                        </m:sub>
                      </m:sSub>
                      <m:r>
                        <a:rPr lang="fr-FR" i="1">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𝑉𝑖𝑔𝑢𝑒𝑖𝑟𝑎𝑡</m:t>
                          </m:r>
                        </m:e>
                        <m:sub>
                          <m:r>
                            <a:rPr lang="fr-FR" i="1">
                              <a:latin typeface="Cambria Math" panose="02040503050406030204" pitchFamily="18" charset="0"/>
                              <a:ea typeface="Cambria Math" panose="02040503050406030204" pitchFamily="18" charset="0"/>
                            </a:rPr>
                            <m:t>𝑖</m:t>
                          </m:r>
                        </m:sub>
                      </m:sSub>
                    </m:oMath>
                  </m:oMathPara>
                </a14:m>
                <a:endParaRPr lang="fr-FR" dirty="0"/>
              </a:p>
            </p:txBody>
          </p:sp>
        </mc:Choice>
        <mc:Fallback xmlns="">
          <p:sp>
            <p:nvSpPr>
              <p:cNvPr id="15" name="Rectangle 14"/>
              <p:cNvSpPr>
                <a:spLocks noRot="1" noChangeAspect="1" noMove="1" noResize="1" noEditPoints="1" noAdjustHandles="1" noChangeArrowheads="1" noChangeShapeType="1" noTextEdit="1"/>
              </p:cNvSpPr>
              <p:nvPr/>
            </p:nvSpPr>
            <p:spPr>
              <a:xfrm>
                <a:off x="185742" y="5003057"/>
                <a:ext cx="8527078" cy="391902"/>
              </a:xfrm>
              <a:prstGeom prst="rect">
                <a:avLst/>
              </a:prstGeom>
              <a:blipFill rotWithShape="0">
                <a:blip r:embed="rId2"/>
                <a:stretch>
                  <a:fillRect b="-10938"/>
                </a:stretch>
              </a:blipFill>
            </p:spPr>
            <p:txBody>
              <a:bodyPr/>
              <a:lstStyle/>
              <a:p>
                <a:r>
                  <a:rPr lang="fr-FR">
                    <a:noFill/>
                  </a:rPr>
                  <a:t> </a:t>
                </a:r>
              </a:p>
            </p:txBody>
          </p:sp>
        </mc:Fallback>
      </mc:AlternateContent>
      <p:sp>
        <p:nvSpPr>
          <p:cNvPr id="16" name="ZoneTexte 15"/>
          <p:cNvSpPr txBox="1"/>
          <p:nvPr/>
        </p:nvSpPr>
        <p:spPr>
          <a:xfrm>
            <a:off x="5211337" y="5665321"/>
            <a:ext cx="3858322" cy="369332"/>
          </a:xfrm>
          <a:prstGeom prst="rect">
            <a:avLst/>
          </a:prstGeom>
          <a:noFill/>
        </p:spPr>
        <p:txBody>
          <a:bodyPr wrap="square" rtlCol="0">
            <a:spAutoFit/>
          </a:bodyPr>
          <a:lstStyle/>
          <a:p>
            <a:r>
              <a:rPr lang="fr-FR" dirty="0"/>
              <a:t>Est-ce que i est en Brenne (0 ou 1)?</a:t>
            </a:r>
          </a:p>
        </p:txBody>
      </p:sp>
      <p:cxnSp>
        <p:nvCxnSpPr>
          <p:cNvPr id="18" name="Connecteur droit avec flèche 17"/>
          <p:cNvCxnSpPr/>
          <p:nvPr/>
        </p:nvCxnSpPr>
        <p:spPr>
          <a:xfrm flipH="1" flipV="1">
            <a:off x="5263375" y="5323288"/>
            <a:ext cx="156117" cy="272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flipV="1">
            <a:off x="4293219" y="5393051"/>
            <a:ext cx="183177" cy="272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1138463" y="5595558"/>
            <a:ext cx="3858322" cy="646331"/>
          </a:xfrm>
          <a:prstGeom prst="rect">
            <a:avLst/>
          </a:prstGeom>
          <a:noFill/>
        </p:spPr>
        <p:txBody>
          <a:bodyPr wrap="square" rtlCol="0">
            <a:spAutoFit/>
          </a:bodyPr>
          <a:lstStyle/>
          <a:p>
            <a:r>
              <a:rPr lang="fr-FR" dirty="0"/>
              <a:t>À quel point i est-il plus grand que la moyenne s’il est en Brenne?</a:t>
            </a:r>
          </a:p>
        </p:txBody>
      </p:sp>
      <p:sp>
        <p:nvSpPr>
          <p:cNvPr id="2" name="Espace réservé du numéro de diapositive 1">
            <a:extLst>
              <a:ext uri="{FF2B5EF4-FFF2-40B4-BE49-F238E27FC236}">
                <a16:creationId xmlns:a16="http://schemas.microsoft.com/office/drawing/2014/main" id="{C71B9818-92D0-0826-1203-F9CA0C81D865}"/>
              </a:ext>
            </a:extLst>
          </p:cNvPr>
          <p:cNvSpPr>
            <a:spLocks noGrp="1"/>
          </p:cNvSpPr>
          <p:nvPr>
            <p:ph type="sldNum" sz="quarter" idx="12"/>
          </p:nvPr>
        </p:nvSpPr>
        <p:spPr/>
        <p:txBody>
          <a:bodyPr/>
          <a:lstStyle/>
          <a:p>
            <a:fld id="{04C8D40A-45DA-49FB-8D9A-B1F265F8EE6C}" type="slidenum">
              <a:rPr lang="fr-FR" smtClean="0"/>
              <a:t>78</a:t>
            </a:fld>
            <a:endParaRPr lang="fr-FR"/>
          </a:p>
        </p:txBody>
      </p:sp>
    </p:spTree>
    <p:extLst>
      <p:ext uri="{BB962C8B-B14F-4D97-AF65-F5344CB8AC3E}">
        <p14:creationId xmlns:p14="http://schemas.microsoft.com/office/powerpoint/2010/main" val="40776236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646771" y="371707"/>
            <a:ext cx="7724078" cy="369332"/>
          </a:xfrm>
          <a:prstGeom prst="rect">
            <a:avLst/>
          </a:prstGeom>
          <a:noFill/>
        </p:spPr>
        <p:txBody>
          <a:bodyPr wrap="square" rtlCol="0">
            <a:spAutoFit/>
          </a:bodyPr>
          <a:lstStyle/>
          <a:p>
            <a:r>
              <a:rPr lang="fr-FR" b="1" u="sng" dirty="0"/>
              <a:t>Si i est à </a:t>
            </a:r>
            <a:r>
              <a:rPr lang="fr-FR" b="1" u="sng" dirty="0" err="1"/>
              <a:t>Biguglia</a:t>
            </a:r>
            <a:r>
              <a:rPr lang="fr-FR" b="1" u="sng" dirty="0"/>
              <a:t>:</a:t>
            </a:r>
            <a:r>
              <a:rPr lang="fr-FR" dirty="0"/>
              <a:t> </a:t>
            </a:r>
            <a:r>
              <a:rPr lang="fr-FR" dirty="0" err="1"/>
              <a:t>Biguglia</a:t>
            </a:r>
            <a:r>
              <a:rPr lang="fr-FR" baseline="-25000" dirty="0" err="1"/>
              <a:t>i</a:t>
            </a:r>
            <a:r>
              <a:rPr lang="fr-FR" dirty="0"/>
              <a:t> = 1, </a:t>
            </a:r>
            <a:r>
              <a:rPr lang="fr-FR" dirty="0" err="1"/>
              <a:t>Brenne</a:t>
            </a:r>
            <a:r>
              <a:rPr lang="fr-FR" baseline="-25000" dirty="0" err="1"/>
              <a:t>i</a:t>
            </a:r>
            <a:r>
              <a:rPr lang="fr-FR" dirty="0"/>
              <a:t> = 0, </a:t>
            </a:r>
            <a:r>
              <a:rPr lang="fr-FR" dirty="0" err="1"/>
              <a:t>Vigueirat</a:t>
            </a:r>
            <a:r>
              <a:rPr lang="fr-FR" baseline="-25000" dirty="0" err="1"/>
              <a:t>i</a:t>
            </a:r>
            <a:r>
              <a:rPr lang="fr-FR" dirty="0"/>
              <a:t> = 0</a:t>
            </a:r>
            <a:r>
              <a:rPr lang="fr-FR" b="1" u="sng" dirty="0"/>
              <a:t> </a:t>
            </a:r>
          </a:p>
        </p:txBody>
      </p:sp>
      <mc:AlternateContent xmlns:mc="http://schemas.openxmlformats.org/markup-compatibility/2006" xmlns:a14="http://schemas.microsoft.com/office/drawing/2010/main">
        <mc:Choice Requires="a14">
          <p:sp>
            <p:nvSpPr>
              <p:cNvPr id="6" name="Rectangle 5"/>
              <p:cNvSpPr/>
              <p:nvPr/>
            </p:nvSpPr>
            <p:spPr>
              <a:xfrm>
                <a:off x="185742" y="1014088"/>
                <a:ext cx="8527078" cy="3919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𝛼</m:t>
                      </m:r>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𝛽</m:t>
                          </m:r>
                        </m:e>
                        <m:sub>
                          <m:r>
                            <a:rPr lang="fr-FR" b="0" i="1" smtClean="0">
                              <a:latin typeface="Cambria Math" panose="02040503050406030204" pitchFamily="18" charset="0"/>
                              <a:ea typeface="Cambria Math" panose="02040503050406030204" pitchFamily="18" charset="0"/>
                            </a:rPr>
                            <m:t>𝐵𝑖𝑔𝑢𝑔𝑙𝑖𝑎</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𝐵𝑖𝑔𝑢𝑔𝑙𝑖𝑎</m:t>
                          </m:r>
                        </m:e>
                        <m:sub>
                          <m:r>
                            <a:rPr lang="fr-FR" b="0" i="1" smtClean="0">
                              <a:latin typeface="Cambria Math" panose="02040503050406030204" pitchFamily="18" charset="0"/>
                              <a:ea typeface="Cambria Math" panose="02040503050406030204" pitchFamily="18" charset="0"/>
                            </a:rPr>
                            <m:t>𝑖</m:t>
                          </m:r>
                        </m:sub>
                      </m:sSub>
                      <m:r>
                        <a:rPr lang="fr-FR" i="1" strike="sngStrike" smtClean="0">
                          <a:solidFill>
                            <a:schemeClr val="bg1">
                              <a:lumMod val="50000"/>
                            </a:schemeClr>
                          </a:solidFill>
                          <a:latin typeface="Cambria Math" panose="02040503050406030204" pitchFamily="18" charset="0"/>
                          <a:ea typeface="Cambria Math" panose="02040503050406030204" pitchFamily="18" charset="0"/>
                        </a:rPr>
                        <m:t>+</m:t>
                      </m:r>
                      <m:sSub>
                        <m:sSubPr>
                          <m:ctrlPr>
                            <a:rPr lang="fr-FR" i="1" strike="sngStrike">
                              <a:solidFill>
                                <a:schemeClr val="bg1">
                                  <a:lumMod val="50000"/>
                                </a:schemeClr>
                              </a:solidFill>
                              <a:latin typeface="Cambria Math" panose="02040503050406030204" pitchFamily="18" charset="0"/>
                              <a:ea typeface="Cambria Math" panose="02040503050406030204" pitchFamily="18" charset="0"/>
                            </a:rPr>
                          </m:ctrlPr>
                        </m:sSubPr>
                        <m:e>
                          <m:r>
                            <a:rPr lang="fr-FR" i="1" strike="sngStrike">
                              <a:solidFill>
                                <a:schemeClr val="bg1">
                                  <a:lumMod val="50000"/>
                                </a:schemeClr>
                              </a:solidFill>
                              <a:latin typeface="Cambria Math" panose="02040503050406030204" pitchFamily="18" charset="0"/>
                              <a:ea typeface="Cambria Math" panose="02040503050406030204" pitchFamily="18" charset="0"/>
                            </a:rPr>
                            <m:t>𝛽</m:t>
                          </m:r>
                        </m:e>
                        <m:sub>
                          <m:r>
                            <a:rPr lang="fr-FR" b="0" i="1" strike="sngStrike" smtClean="0">
                              <a:solidFill>
                                <a:schemeClr val="bg1">
                                  <a:lumMod val="50000"/>
                                </a:schemeClr>
                              </a:solidFill>
                              <a:latin typeface="Cambria Math" panose="02040503050406030204" pitchFamily="18" charset="0"/>
                              <a:ea typeface="Cambria Math" panose="02040503050406030204" pitchFamily="18" charset="0"/>
                            </a:rPr>
                            <m:t>𝐵𝑟𝑒𝑛𝑛𝑒</m:t>
                          </m:r>
                        </m:sub>
                      </m:sSub>
                      <m:r>
                        <a:rPr lang="fr-FR" i="1" strike="sngStrike">
                          <a:solidFill>
                            <a:schemeClr val="bg1">
                              <a:lumMod val="50000"/>
                            </a:schemeClr>
                          </a:solidFill>
                          <a:latin typeface="Cambria Math" panose="02040503050406030204" pitchFamily="18" charset="0"/>
                          <a:ea typeface="Cambria Math" panose="02040503050406030204" pitchFamily="18" charset="0"/>
                        </a:rPr>
                        <m:t>×</m:t>
                      </m:r>
                      <m:sSub>
                        <m:sSubPr>
                          <m:ctrlPr>
                            <a:rPr lang="fr-FR" i="1" strike="sngStrike">
                              <a:solidFill>
                                <a:schemeClr val="bg1">
                                  <a:lumMod val="50000"/>
                                </a:schemeClr>
                              </a:solidFill>
                              <a:latin typeface="Cambria Math" panose="02040503050406030204" pitchFamily="18" charset="0"/>
                              <a:ea typeface="Cambria Math" panose="02040503050406030204" pitchFamily="18" charset="0"/>
                            </a:rPr>
                          </m:ctrlPr>
                        </m:sSubPr>
                        <m:e>
                          <m:r>
                            <a:rPr lang="fr-FR" i="1" strike="sngStrike">
                              <a:solidFill>
                                <a:schemeClr val="bg1">
                                  <a:lumMod val="50000"/>
                                </a:schemeClr>
                              </a:solidFill>
                              <a:latin typeface="Cambria Math" panose="02040503050406030204" pitchFamily="18" charset="0"/>
                              <a:ea typeface="Cambria Math" panose="02040503050406030204" pitchFamily="18" charset="0"/>
                            </a:rPr>
                            <m:t>𝐵</m:t>
                          </m:r>
                          <m:r>
                            <a:rPr lang="fr-FR" b="0" i="1" strike="sngStrike" smtClean="0">
                              <a:solidFill>
                                <a:schemeClr val="bg1">
                                  <a:lumMod val="50000"/>
                                </a:schemeClr>
                              </a:solidFill>
                              <a:latin typeface="Cambria Math" panose="02040503050406030204" pitchFamily="18" charset="0"/>
                              <a:ea typeface="Cambria Math" panose="02040503050406030204" pitchFamily="18" charset="0"/>
                            </a:rPr>
                            <m:t>𝑟𝑒𝑛𝑛𝑒</m:t>
                          </m:r>
                        </m:e>
                        <m:sub>
                          <m:r>
                            <a:rPr lang="fr-FR" i="1" strike="sngStrike">
                              <a:solidFill>
                                <a:schemeClr val="bg1">
                                  <a:lumMod val="50000"/>
                                </a:schemeClr>
                              </a:solidFill>
                              <a:latin typeface="Cambria Math" panose="02040503050406030204" pitchFamily="18" charset="0"/>
                              <a:ea typeface="Cambria Math" panose="02040503050406030204" pitchFamily="18" charset="0"/>
                            </a:rPr>
                            <m:t>𝑖</m:t>
                          </m:r>
                        </m:sub>
                      </m:sSub>
                      <m:r>
                        <a:rPr lang="fr-FR" i="1" strike="sngStrike">
                          <a:solidFill>
                            <a:schemeClr val="bg1">
                              <a:lumMod val="50000"/>
                            </a:schemeClr>
                          </a:solidFill>
                          <a:latin typeface="Cambria Math" panose="02040503050406030204" pitchFamily="18" charset="0"/>
                          <a:ea typeface="Cambria Math" panose="02040503050406030204" pitchFamily="18" charset="0"/>
                        </a:rPr>
                        <m:t>+</m:t>
                      </m:r>
                      <m:sSub>
                        <m:sSubPr>
                          <m:ctrlPr>
                            <a:rPr lang="fr-FR" i="1" strike="sngStrike">
                              <a:solidFill>
                                <a:schemeClr val="bg1">
                                  <a:lumMod val="50000"/>
                                </a:schemeClr>
                              </a:solidFill>
                              <a:latin typeface="Cambria Math" panose="02040503050406030204" pitchFamily="18" charset="0"/>
                              <a:ea typeface="Cambria Math" panose="02040503050406030204" pitchFamily="18" charset="0"/>
                            </a:rPr>
                          </m:ctrlPr>
                        </m:sSubPr>
                        <m:e>
                          <m:r>
                            <a:rPr lang="fr-FR" i="1" strike="sngStrike">
                              <a:solidFill>
                                <a:schemeClr val="bg1">
                                  <a:lumMod val="50000"/>
                                </a:schemeClr>
                              </a:solidFill>
                              <a:latin typeface="Cambria Math" panose="02040503050406030204" pitchFamily="18" charset="0"/>
                              <a:ea typeface="Cambria Math" panose="02040503050406030204" pitchFamily="18" charset="0"/>
                            </a:rPr>
                            <m:t>𝛽</m:t>
                          </m:r>
                        </m:e>
                        <m:sub>
                          <m:r>
                            <a:rPr lang="fr-FR" b="0" i="1" strike="sngStrike" smtClean="0">
                              <a:solidFill>
                                <a:schemeClr val="bg1">
                                  <a:lumMod val="50000"/>
                                </a:schemeClr>
                              </a:solidFill>
                              <a:latin typeface="Cambria Math" panose="02040503050406030204" pitchFamily="18" charset="0"/>
                              <a:ea typeface="Cambria Math" panose="02040503050406030204" pitchFamily="18" charset="0"/>
                            </a:rPr>
                            <m:t>𝑉𝑖𝑔𝑢𝑒𝑖𝑟𝑎𝑡</m:t>
                          </m:r>
                        </m:sub>
                      </m:sSub>
                      <m:r>
                        <a:rPr lang="fr-FR" i="1" strike="sngStrike">
                          <a:solidFill>
                            <a:schemeClr val="bg1">
                              <a:lumMod val="50000"/>
                            </a:schemeClr>
                          </a:solidFill>
                          <a:latin typeface="Cambria Math" panose="02040503050406030204" pitchFamily="18" charset="0"/>
                          <a:ea typeface="Cambria Math" panose="02040503050406030204" pitchFamily="18" charset="0"/>
                        </a:rPr>
                        <m:t>×</m:t>
                      </m:r>
                      <m:sSub>
                        <m:sSubPr>
                          <m:ctrlPr>
                            <a:rPr lang="fr-FR" i="1" strike="sngStrike">
                              <a:solidFill>
                                <a:schemeClr val="bg1">
                                  <a:lumMod val="50000"/>
                                </a:schemeClr>
                              </a:solidFill>
                              <a:latin typeface="Cambria Math" panose="02040503050406030204" pitchFamily="18" charset="0"/>
                              <a:ea typeface="Cambria Math" panose="02040503050406030204" pitchFamily="18" charset="0"/>
                            </a:rPr>
                          </m:ctrlPr>
                        </m:sSubPr>
                        <m:e>
                          <m:r>
                            <a:rPr lang="fr-FR" b="0" i="1" strike="sngStrike" smtClean="0">
                              <a:solidFill>
                                <a:schemeClr val="bg1">
                                  <a:lumMod val="50000"/>
                                </a:schemeClr>
                              </a:solidFill>
                              <a:latin typeface="Cambria Math" panose="02040503050406030204" pitchFamily="18" charset="0"/>
                              <a:ea typeface="Cambria Math" panose="02040503050406030204" pitchFamily="18" charset="0"/>
                            </a:rPr>
                            <m:t>𝑉𝑖𝑔𝑢𝑒𝑖𝑟𝑎𝑡</m:t>
                          </m:r>
                        </m:e>
                        <m:sub>
                          <m:r>
                            <a:rPr lang="fr-FR" i="1" strike="sngStrike">
                              <a:solidFill>
                                <a:schemeClr val="bg1">
                                  <a:lumMod val="50000"/>
                                </a:schemeClr>
                              </a:solidFill>
                              <a:latin typeface="Cambria Math" panose="02040503050406030204" pitchFamily="18" charset="0"/>
                              <a:ea typeface="Cambria Math" panose="02040503050406030204" pitchFamily="18" charset="0"/>
                            </a:rPr>
                            <m:t>𝑖</m:t>
                          </m:r>
                        </m:sub>
                      </m:sSub>
                    </m:oMath>
                  </m:oMathPara>
                </a14:m>
                <a:endParaRPr lang="fr-FR" strike="sngStrike" dirty="0">
                  <a:solidFill>
                    <a:schemeClr val="bg1">
                      <a:lumMod val="50000"/>
                    </a:schemeClr>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185742" y="1014088"/>
                <a:ext cx="8527078" cy="391902"/>
              </a:xfrm>
              <a:prstGeom prst="rect">
                <a:avLst/>
              </a:prstGeom>
              <a:blipFill rotWithShape="0">
                <a:blip r:embed="rId2"/>
                <a:stretch>
                  <a:fillRect b="-9231"/>
                </a:stretch>
              </a:blipFill>
            </p:spPr>
            <p:txBody>
              <a:bodyPr/>
              <a:lstStyle/>
              <a:p>
                <a:r>
                  <a:rPr lang="fr-FR">
                    <a:noFill/>
                  </a:rPr>
                  <a:t> </a:t>
                </a:r>
              </a:p>
            </p:txBody>
          </p:sp>
        </mc:Fallback>
      </mc:AlternateContent>
      <p:sp>
        <p:nvSpPr>
          <p:cNvPr id="7" name="ZoneTexte 6"/>
          <p:cNvSpPr txBox="1"/>
          <p:nvPr/>
        </p:nvSpPr>
        <p:spPr>
          <a:xfrm>
            <a:off x="646771" y="1616926"/>
            <a:ext cx="6051395" cy="646331"/>
          </a:xfrm>
          <a:prstGeom prst="rect">
            <a:avLst/>
          </a:prstGeom>
          <a:noFill/>
        </p:spPr>
        <p:txBody>
          <a:bodyPr wrap="square" rtlCol="0">
            <a:spAutoFit/>
          </a:bodyPr>
          <a:lstStyle/>
          <a:p>
            <a:r>
              <a:rPr lang="fr-FR" b="1" u="sng" dirty="0"/>
              <a:t>Si i est en Brenne:</a:t>
            </a:r>
            <a:r>
              <a:rPr lang="fr-FR" b="1" dirty="0"/>
              <a:t>  </a:t>
            </a:r>
            <a:r>
              <a:rPr lang="fr-FR" dirty="0" err="1"/>
              <a:t>Biguglia</a:t>
            </a:r>
            <a:r>
              <a:rPr lang="fr-FR" baseline="-25000" dirty="0" err="1"/>
              <a:t>i</a:t>
            </a:r>
            <a:r>
              <a:rPr lang="fr-FR" dirty="0"/>
              <a:t> = 0, </a:t>
            </a:r>
            <a:r>
              <a:rPr lang="fr-FR" dirty="0" err="1"/>
              <a:t>Brenne</a:t>
            </a:r>
            <a:r>
              <a:rPr lang="fr-FR" baseline="-25000" dirty="0" err="1"/>
              <a:t>i</a:t>
            </a:r>
            <a:r>
              <a:rPr lang="fr-FR" dirty="0"/>
              <a:t> = 1, </a:t>
            </a:r>
            <a:r>
              <a:rPr lang="fr-FR" dirty="0" err="1"/>
              <a:t>Vigueirat</a:t>
            </a:r>
            <a:r>
              <a:rPr lang="fr-FR" baseline="-25000" dirty="0" err="1"/>
              <a:t>i</a:t>
            </a:r>
            <a:r>
              <a:rPr lang="fr-FR" dirty="0"/>
              <a:t> = 0</a:t>
            </a:r>
            <a:r>
              <a:rPr lang="fr-FR" b="1" u="sng" dirty="0"/>
              <a:t> </a:t>
            </a:r>
          </a:p>
          <a:p>
            <a:endParaRPr lang="fr-FR" b="1" u="sng" dirty="0"/>
          </a:p>
        </p:txBody>
      </p:sp>
      <mc:AlternateContent xmlns:mc="http://schemas.openxmlformats.org/markup-compatibility/2006" xmlns:a14="http://schemas.microsoft.com/office/drawing/2010/main">
        <mc:Choice Requires="a14">
          <p:sp>
            <p:nvSpPr>
              <p:cNvPr id="8" name="Rectangle 7"/>
              <p:cNvSpPr/>
              <p:nvPr/>
            </p:nvSpPr>
            <p:spPr>
              <a:xfrm>
                <a:off x="185742" y="2344617"/>
                <a:ext cx="8527078" cy="3919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𝛼</m:t>
                      </m:r>
                      <m:r>
                        <a:rPr lang="fr-FR" b="0" i="1" strike="sngStrike" smtClean="0">
                          <a:solidFill>
                            <a:schemeClr val="bg1">
                              <a:lumMod val="65000"/>
                            </a:schemeClr>
                          </a:solidFill>
                          <a:latin typeface="Cambria Math" panose="02040503050406030204" pitchFamily="18" charset="0"/>
                          <a:ea typeface="Cambria Math" panose="02040503050406030204" pitchFamily="18" charset="0"/>
                        </a:rPr>
                        <m:t>+</m:t>
                      </m:r>
                      <m:sSub>
                        <m:sSubPr>
                          <m:ctrlPr>
                            <a:rPr lang="fr-FR" b="0" i="1" strike="sngStrike" smtClean="0">
                              <a:solidFill>
                                <a:schemeClr val="bg1">
                                  <a:lumMod val="65000"/>
                                </a:schemeClr>
                              </a:solidFill>
                              <a:latin typeface="Cambria Math" panose="02040503050406030204" pitchFamily="18" charset="0"/>
                              <a:ea typeface="Cambria Math" panose="02040503050406030204" pitchFamily="18" charset="0"/>
                            </a:rPr>
                          </m:ctrlPr>
                        </m:sSubPr>
                        <m:e>
                          <m:r>
                            <a:rPr lang="fr-FR" i="1" strike="sngStrike">
                              <a:solidFill>
                                <a:schemeClr val="bg1">
                                  <a:lumMod val="65000"/>
                                </a:schemeClr>
                              </a:solidFill>
                              <a:latin typeface="Cambria Math" panose="02040503050406030204" pitchFamily="18" charset="0"/>
                              <a:ea typeface="Cambria Math" panose="02040503050406030204" pitchFamily="18" charset="0"/>
                            </a:rPr>
                            <m:t>𝛽</m:t>
                          </m:r>
                        </m:e>
                        <m:sub>
                          <m:r>
                            <a:rPr lang="fr-FR" b="0" i="1" strike="sngStrike" smtClean="0">
                              <a:solidFill>
                                <a:schemeClr val="bg1">
                                  <a:lumMod val="65000"/>
                                </a:schemeClr>
                              </a:solidFill>
                              <a:latin typeface="Cambria Math" panose="02040503050406030204" pitchFamily="18" charset="0"/>
                              <a:ea typeface="Cambria Math" panose="02040503050406030204" pitchFamily="18" charset="0"/>
                            </a:rPr>
                            <m:t>𝐵𝑖𝑔𝑢𝑔𝑙𝑖𝑎</m:t>
                          </m:r>
                        </m:sub>
                      </m:sSub>
                      <m:r>
                        <a:rPr lang="fr-FR" b="0" i="1" strike="sngStrike" smtClean="0">
                          <a:solidFill>
                            <a:schemeClr val="bg1">
                              <a:lumMod val="65000"/>
                            </a:schemeClr>
                          </a:solidFill>
                          <a:latin typeface="Cambria Math" panose="02040503050406030204" pitchFamily="18" charset="0"/>
                          <a:ea typeface="Cambria Math" panose="02040503050406030204" pitchFamily="18" charset="0"/>
                        </a:rPr>
                        <m:t>×</m:t>
                      </m:r>
                      <m:sSub>
                        <m:sSubPr>
                          <m:ctrlPr>
                            <a:rPr lang="fr-FR" b="0" i="1" strike="sngStrike" smtClean="0">
                              <a:solidFill>
                                <a:schemeClr val="bg1">
                                  <a:lumMod val="65000"/>
                                </a:schemeClr>
                              </a:solidFill>
                              <a:latin typeface="Cambria Math" panose="02040503050406030204" pitchFamily="18" charset="0"/>
                              <a:ea typeface="Cambria Math" panose="02040503050406030204" pitchFamily="18" charset="0"/>
                            </a:rPr>
                          </m:ctrlPr>
                        </m:sSubPr>
                        <m:e>
                          <m:r>
                            <a:rPr lang="fr-FR" b="0" i="1" strike="sngStrike" smtClean="0">
                              <a:solidFill>
                                <a:schemeClr val="bg1">
                                  <a:lumMod val="65000"/>
                                </a:schemeClr>
                              </a:solidFill>
                              <a:latin typeface="Cambria Math" panose="02040503050406030204" pitchFamily="18" charset="0"/>
                              <a:ea typeface="Cambria Math" panose="02040503050406030204" pitchFamily="18" charset="0"/>
                            </a:rPr>
                            <m:t>𝐵𝑖𝑔𝑢𝑔𝑙𝑖𝑎</m:t>
                          </m:r>
                        </m:e>
                        <m:sub>
                          <m:r>
                            <a:rPr lang="fr-FR" b="0" i="1" strike="sngStrike" smtClean="0">
                              <a:solidFill>
                                <a:schemeClr val="bg1">
                                  <a:lumMod val="65000"/>
                                </a:schemeClr>
                              </a:solidFill>
                              <a:latin typeface="Cambria Math" panose="02040503050406030204" pitchFamily="18" charset="0"/>
                              <a:ea typeface="Cambria Math" panose="02040503050406030204" pitchFamily="18" charset="0"/>
                            </a:rPr>
                            <m:t>𝑖</m:t>
                          </m:r>
                        </m:sub>
                      </m:sSub>
                      <m:r>
                        <a:rPr lang="fr-FR" i="1" smtClean="0">
                          <a:solidFill>
                            <a:schemeClr val="tx1"/>
                          </a:solidFill>
                          <a:latin typeface="Cambria Math" panose="02040503050406030204" pitchFamily="18" charset="0"/>
                          <a:ea typeface="Cambria Math" panose="02040503050406030204" pitchFamily="18" charset="0"/>
                        </a:rPr>
                        <m: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𝛽</m:t>
                          </m:r>
                        </m:e>
                        <m:sub>
                          <m:r>
                            <a:rPr lang="fr-FR" b="0" i="1" smtClean="0">
                              <a:solidFill>
                                <a:schemeClr val="tx1"/>
                              </a:solidFill>
                              <a:latin typeface="Cambria Math" panose="02040503050406030204" pitchFamily="18" charset="0"/>
                              <a:ea typeface="Cambria Math" panose="02040503050406030204" pitchFamily="18" charset="0"/>
                            </a:rPr>
                            <m:t>𝐵𝑟𝑒𝑛𝑛𝑒</m:t>
                          </m:r>
                        </m:sub>
                      </m:sSub>
                      <m:r>
                        <a:rPr lang="fr-FR" i="1">
                          <a:solidFill>
                            <a:schemeClr val="tx1"/>
                          </a:solidFill>
                          <a:latin typeface="Cambria Math" panose="02040503050406030204" pitchFamily="18" charset="0"/>
                          <a:ea typeface="Cambria Math" panose="02040503050406030204" pitchFamily="18" charset="0"/>
                        </a:rPr>
                        <m: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𝐵</m:t>
                          </m:r>
                          <m:r>
                            <a:rPr lang="fr-FR" b="0" i="1" smtClean="0">
                              <a:solidFill>
                                <a:schemeClr val="tx1"/>
                              </a:solidFill>
                              <a:latin typeface="Cambria Math" panose="02040503050406030204" pitchFamily="18" charset="0"/>
                              <a:ea typeface="Cambria Math" panose="02040503050406030204" pitchFamily="18" charset="0"/>
                            </a:rPr>
                            <m:t>𝑟𝑒𝑛𝑛𝑒</m:t>
                          </m:r>
                        </m:e>
                        <m:sub>
                          <m:r>
                            <a:rPr lang="fr-FR" i="1">
                              <a:solidFill>
                                <a:schemeClr val="tx1"/>
                              </a:solidFill>
                              <a:latin typeface="Cambria Math" panose="02040503050406030204" pitchFamily="18" charset="0"/>
                              <a:ea typeface="Cambria Math" panose="02040503050406030204" pitchFamily="18" charset="0"/>
                            </a:rPr>
                            <m:t>𝑖</m:t>
                          </m:r>
                        </m:sub>
                      </m:sSub>
                      <m:r>
                        <a:rPr lang="fr-FR" i="1" strike="sngStrike" smtClean="0">
                          <a:solidFill>
                            <a:schemeClr val="bg1">
                              <a:lumMod val="65000"/>
                            </a:schemeClr>
                          </a:solidFill>
                          <a:latin typeface="Cambria Math" panose="02040503050406030204" pitchFamily="18" charset="0"/>
                          <a:ea typeface="Cambria Math" panose="02040503050406030204" pitchFamily="18" charset="0"/>
                        </a:rPr>
                        <m:t>+</m:t>
                      </m:r>
                      <m:sSub>
                        <m:sSubPr>
                          <m:ctrlPr>
                            <a:rPr lang="fr-FR" i="1" strike="sngStrike">
                              <a:solidFill>
                                <a:schemeClr val="bg1">
                                  <a:lumMod val="65000"/>
                                </a:schemeClr>
                              </a:solidFill>
                              <a:latin typeface="Cambria Math" panose="02040503050406030204" pitchFamily="18" charset="0"/>
                              <a:ea typeface="Cambria Math" panose="02040503050406030204" pitchFamily="18" charset="0"/>
                            </a:rPr>
                          </m:ctrlPr>
                        </m:sSubPr>
                        <m:e>
                          <m:r>
                            <a:rPr lang="fr-FR" i="1" strike="sngStrike">
                              <a:solidFill>
                                <a:schemeClr val="bg1">
                                  <a:lumMod val="65000"/>
                                </a:schemeClr>
                              </a:solidFill>
                              <a:latin typeface="Cambria Math" panose="02040503050406030204" pitchFamily="18" charset="0"/>
                              <a:ea typeface="Cambria Math" panose="02040503050406030204" pitchFamily="18" charset="0"/>
                            </a:rPr>
                            <m:t>𝛽</m:t>
                          </m:r>
                        </m:e>
                        <m:sub>
                          <m:r>
                            <a:rPr lang="fr-FR" b="0" i="1" strike="sngStrike" smtClean="0">
                              <a:solidFill>
                                <a:schemeClr val="bg1">
                                  <a:lumMod val="65000"/>
                                </a:schemeClr>
                              </a:solidFill>
                              <a:latin typeface="Cambria Math" panose="02040503050406030204" pitchFamily="18" charset="0"/>
                              <a:ea typeface="Cambria Math" panose="02040503050406030204" pitchFamily="18" charset="0"/>
                            </a:rPr>
                            <m:t>𝑉𝑖𝑔𝑢𝑒𝑖𝑟𝑎𝑡</m:t>
                          </m:r>
                        </m:sub>
                      </m:sSub>
                      <m:r>
                        <a:rPr lang="fr-FR" i="1" strike="sngStrike">
                          <a:solidFill>
                            <a:schemeClr val="bg1">
                              <a:lumMod val="65000"/>
                            </a:schemeClr>
                          </a:solidFill>
                          <a:latin typeface="Cambria Math" panose="02040503050406030204" pitchFamily="18" charset="0"/>
                          <a:ea typeface="Cambria Math" panose="02040503050406030204" pitchFamily="18" charset="0"/>
                        </a:rPr>
                        <m:t>×</m:t>
                      </m:r>
                      <m:sSub>
                        <m:sSubPr>
                          <m:ctrlPr>
                            <a:rPr lang="fr-FR" i="1" strike="sngStrike">
                              <a:solidFill>
                                <a:schemeClr val="bg1">
                                  <a:lumMod val="65000"/>
                                </a:schemeClr>
                              </a:solidFill>
                              <a:latin typeface="Cambria Math" panose="02040503050406030204" pitchFamily="18" charset="0"/>
                              <a:ea typeface="Cambria Math" panose="02040503050406030204" pitchFamily="18" charset="0"/>
                            </a:rPr>
                          </m:ctrlPr>
                        </m:sSubPr>
                        <m:e>
                          <m:r>
                            <a:rPr lang="fr-FR" b="0" i="1" strike="sngStrike" smtClean="0">
                              <a:solidFill>
                                <a:schemeClr val="bg1">
                                  <a:lumMod val="65000"/>
                                </a:schemeClr>
                              </a:solidFill>
                              <a:latin typeface="Cambria Math" panose="02040503050406030204" pitchFamily="18" charset="0"/>
                              <a:ea typeface="Cambria Math" panose="02040503050406030204" pitchFamily="18" charset="0"/>
                            </a:rPr>
                            <m:t>𝑉𝑖𝑔𝑢𝑒𝑖𝑟𝑎𝑡</m:t>
                          </m:r>
                        </m:e>
                        <m:sub>
                          <m:r>
                            <a:rPr lang="fr-FR" i="1" strike="sngStrike">
                              <a:solidFill>
                                <a:schemeClr val="bg1">
                                  <a:lumMod val="65000"/>
                                </a:schemeClr>
                              </a:solidFill>
                              <a:latin typeface="Cambria Math" panose="02040503050406030204" pitchFamily="18" charset="0"/>
                              <a:ea typeface="Cambria Math" panose="02040503050406030204" pitchFamily="18" charset="0"/>
                            </a:rPr>
                            <m:t>𝑖</m:t>
                          </m:r>
                        </m:sub>
                      </m:sSub>
                    </m:oMath>
                  </m:oMathPara>
                </a14:m>
                <a:endParaRPr lang="fr-FR" strike="sngStrike"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185742" y="2344617"/>
                <a:ext cx="8527078" cy="391902"/>
              </a:xfrm>
              <a:prstGeom prst="rect">
                <a:avLst/>
              </a:prstGeom>
              <a:blipFill rotWithShape="0">
                <a:blip r:embed="rId3"/>
                <a:stretch>
                  <a:fillRect b="-1093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41498" y="3791633"/>
                <a:ext cx="8527078" cy="3919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𝛼</m:t>
                      </m:r>
                      <m:r>
                        <a:rPr lang="fr-FR" b="0" i="1" strike="sngStrike" smtClean="0">
                          <a:solidFill>
                            <a:schemeClr val="bg1">
                              <a:lumMod val="65000"/>
                            </a:schemeClr>
                          </a:solidFill>
                          <a:latin typeface="Cambria Math" panose="02040503050406030204" pitchFamily="18" charset="0"/>
                          <a:ea typeface="Cambria Math" panose="02040503050406030204" pitchFamily="18" charset="0"/>
                        </a:rPr>
                        <m:t>+</m:t>
                      </m:r>
                      <m:sSub>
                        <m:sSubPr>
                          <m:ctrlPr>
                            <a:rPr lang="fr-FR" b="0" i="1" strike="sngStrike" smtClean="0">
                              <a:solidFill>
                                <a:schemeClr val="bg1">
                                  <a:lumMod val="65000"/>
                                </a:schemeClr>
                              </a:solidFill>
                              <a:latin typeface="Cambria Math" panose="02040503050406030204" pitchFamily="18" charset="0"/>
                              <a:ea typeface="Cambria Math" panose="02040503050406030204" pitchFamily="18" charset="0"/>
                            </a:rPr>
                          </m:ctrlPr>
                        </m:sSubPr>
                        <m:e>
                          <m:r>
                            <a:rPr lang="fr-FR" i="1" strike="sngStrike">
                              <a:solidFill>
                                <a:schemeClr val="bg1">
                                  <a:lumMod val="65000"/>
                                </a:schemeClr>
                              </a:solidFill>
                              <a:latin typeface="Cambria Math" panose="02040503050406030204" pitchFamily="18" charset="0"/>
                              <a:ea typeface="Cambria Math" panose="02040503050406030204" pitchFamily="18" charset="0"/>
                            </a:rPr>
                            <m:t>𝛽</m:t>
                          </m:r>
                        </m:e>
                        <m:sub>
                          <m:r>
                            <a:rPr lang="fr-FR" b="0" i="1" strike="sngStrike" smtClean="0">
                              <a:solidFill>
                                <a:schemeClr val="bg1">
                                  <a:lumMod val="65000"/>
                                </a:schemeClr>
                              </a:solidFill>
                              <a:latin typeface="Cambria Math" panose="02040503050406030204" pitchFamily="18" charset="0"/>
                              <a:ea typeface="Cambria Math" panose="02040503050406030204" pitchFamily="18" charset="0"/>
                            </a:rPr>
                            <m:t>𝐵𝑖𝑔𝑢𝑔𝑙𝑖𝑎</m:t>
                          </m:r>
                        </m:sub>
                      </m:sSub>
                      <m:r>
                        <a:rPr lang="fr-FR" b="0" i="1" strike="sngStrike" smtClean="0">
                          <a:solidFill>
                            <a:schemeClr val="bg1">
                              <a:lumMod val="65000"/>
                            </a:schemeClr>
                          </a:solidFill>
                          <a:latin typeface="Cambria Math" panose="02040503050406030204" pitchFamily="18" charset="0"/>
                          <a:ea typeface="Cambria Math" panose="02040503050406030204" pitchFamily="18" charset="0"/>
                        </a:rPr>
                        <m:t>×</m:t>
                      </m:r>
                      <m:sSub>
                        <m:sSubPr>
                          <m:ctrlPr>
                            <a:rPr lang="fr-FR" b="0" i="1" strike="sngStrike" smtClean="0">
                              <a:solidFill>
                                <a:schemeClr val="bg1">
                                  <a:lumMod val="65000"/>
                                </a:schemeClr>
                              </a:solidFill>
                              <a:latin typeface="Cambria Math" panose="02040503050406030204" pitchFamily="18" charset="0"/>
                              <a:ea typeface="Cambria Math" panose="02040503050406030204" pitchFamily="18" charset="0"/>
                            </a:rPr>
                          </m:ctrlPr>
                        </m:sSubPr>
                        <m:e>
                          <m:r>
                            <a:rPr lang="fr-FR" b="0" i="1" strike="sngStrike" smtClean="0">
                              <a:solidFill>
                                <a:schemeClr val="bg1">
                                  <a:lumMod val="65000"/>
                                </a:schemeClr>
                              </a:solidFill>
                              <a:latin typeface="Cambria Math" panose="02040503050406030204" pitchFamily="18" charset="0"/>
                              <a:ea typeface="Cambria Math" panose="02040503050406030204" pitchFamily="18" charset="0"/>
                            </a:rPr>
                            <m:t>𝐵𝑖𝑔𝑢𝑔𝑙𝑖𝑎</m:t>
                          </m:r>
                        </m:e>
                        <m:sub>
                          <m:r>
                            <a:rPr lang="fr-FR" b="0" i="1" strike="sngStrike" smtClean="0">
                              <a:solidFill>
                                <a:schemeClr val="bg1">
                                  <a:lumMod val="65000"/>
                                </a:schemeClr>
                              </a:solidFill>
                              <a:latin typeface="Cambria Math" panose="02040503050406030204" pitchFamily="18" charset="0"/>
                              <a:ea typeface="Cambria Math" panose="02040503050406030204" pitchFamily="18" charset="0"/>
                            </a:rPr>
                            <m:t>𝑖</m:t>
                          </m:r>
                        </m:sub>
                      </m:sSub>
                      <m:r>
                        <a:rPr lang="fr-FR" i="1" strike="sngStrike" smtClean="0">
                          <a:solidFill>
                            <a:schemeClr val="bg1">
                              <a:lumMod val="65000"/>
                            </a:schemeClr>
                          </a:solidFill>
                          <a:latin typeface="Cambria Math" panose="02040503050406030204" pitchFamily="18" charset="0"/>
                          <a:ea typeface="Cambria Math" panose="02040503050406030204" pitchFamily="18" charset="0"/>
                        </a:rPr>
                        <m:t>+</m:t>
                      </m:r>
                      <m:sSub>
                        <m:sSubPr>
                          <m:ctrlPr>
                            <a:rPr lang="fr-FR" i="1" strike="sngStrike">
                              <a:solidFill>
                                <a:schemeClr val="bg1">
                                  <a:lumMod val="65000"/>
                                </a:schemeClr>
                              </a:solidFill>
                              <a:latin typeface="Cambria Math" panose="02040503050406030204" pitchFamily="18" charset="0"/>
                              <a:ea typeface="Cambria Math" panose="02040503050406030204" pitchFamily="18" charset="0"/>
                            </a:rPr>
                          </m:ctrlPr>
                        </m:sSubPr>
                        <m:e>
                          <m:r>
                            <a:rPr lang="fr-FR" i="1" strike="sngStrike">
                              <a:solidFill>
                                <a:schemeClr val="bg1">
                                  <a:lumMod val="65000"/>
                                </a:schemeClr>
                              </a:solidFill>
                              <a:latin typeface="Cambria Math" panose="02040503050406030204" pitchFamily="18" charset="0"/>
                              <a:ea typeface="Cambria Math" panose="02040503050406030204" pitchFamily="18" charset="0"/>
                            </a:rPr>
                            <m:t>𝛽</m:t>
                          </m:r>
                        </m:e>
                        <m:sub>
                          <m:r>
                            <a:rPr lang="fr-FR" b="0" i="1" strike="sngStrike" smtClean="0">
                              <a:solidFill>
                                <a:schemeClr val="bg1">
                                  <a:lumMod val="65000"/>
                                </a:schemeClr>
                              </a:solidFill>
                              <a:latin typeface="Cambria Math" panose="02040503050406030204" pitchFamily="18" charset="0"/>
                              <a:ea typeface="Cambria Math" panose="02040503050406030204" pitchFamily="18" charset="0"/>
                            </a:rPr>
                            <m:t>𝐵𝑟𝑒𝑛𝑛𝑒</m:t>
                          </m:r>
                        </m:sub>
                      </m:sSub>
                      <m:r>
                        <a:rPr lang="fr-FR" i="1" strike="sngStrike">
                          <a:solidFill>
                            <a:schemeClr val="bg1">
                              <a:lumMod val="65000"/>
                            </a:schemeClr>
                          </a:solidFill>
                          <a:latin typeface="Cambria Math" panose="02040503050406030204" pitchFamily="18" charset="0"/>
                          <a:ea typeface="Cambria Math" panose="02040503050406030204" pitchFamily="18" charset="0"/>
                        </a:rPr>
                        <m:t>×</m:t>
                      </m:r>
                      <m:sSub>
                        <m:sSubPr>
                          <m:ctrlPr>
                            <a:rPr lang="fr-FR" i="1" strike="sngStrike">
                              <a:solidFill>
                                <a:schemeClr val="bg1">
                                  <a:lumMod val="65000"/>
                                </a:schemeClr>
                              </a:solidFill>
                              <a:latin typeface="Cambria Math" panose="02040503050406030204" pitchFamily="18" charset="0"/>
                              <a:ea typeface="Cambria Math" panose="02040503050406030204" pitchFamily="18" charset="0"/>
                            </a:rPr>
                          </m:ctrlPr>
                        </m:sSubPr>
                        <m:e>
                          <m:r>
                            <a:rPr lang="fr-FR" i="1" strike="sngStrike">
                              <a:solidFill>
                                <a:schemeClr val="bg1">
                                  <a:lumMod val="65000"/>
                                </a:schemeClr>
                              </a:solidFill>
                              <a:latin typeface="Cambria Math" panose="02040503050406030204" pitchFamily="18" charset="0"/>
                              <a:ea typeface="Cambria Math" panose="02040503050406030204" pitchFamily="18" charset="0"/>
                            </a:rPr>
                            <m:t>𝐵</m:t>
                          </m:r>
                          <m:r>
                            <a:rPr lang="fr-FR" b="0" i="1" strike="sngStrike" smtClean="0">
                              <a:solidFill>
                                <a:schemeClr val="bg1">
                                  <a:lumMod val="65000"/>
                                </a:schemeClr>
                              </a:solidFill>
                              <a:latin typeface="Cambria Math" panose="02040503050406030204" pitchFamily="18" charset="0"/>
                              <a:ea typeface="Cambria Math" panose="02040503050406030204" pitchFamily="18" charset="0"/>
                            </a:rPr>
                            <m:t>𝑟𝑒𝑛𝑛𝑒</m:t>
                          </m:r>
                        </m:e>
                        <m:sub>
                          <m:r>
                            <a:rPr lang="fr-FR" i="1" strike="sngStrike">
                              <a:solidFill>
                                <a:schemeClr val="bg1">
                                  <a:lumMod val="65000"/>
                                </a:schemeClr>
                              </a:solidFill>
                              <a:latin typeface="Cambria Math" panose="02040503050406030204" pitchFamily="18" charset="0"/>
                              <a:ea typeface="Cambria Math" panose="02040503050406030204" pitchFamily="18" charset="0"/>
                            </a:rPr>
                            <m:t>𝑖</m:t>
                          </m:r>
                        </m:sub>
                      </m:sSub>
                      <m:r>
                        <a:rPr lang="fr-FR" i="1" smtClean="0">
                          <a:solidFill>
                            <a:schemeClr val="tx1"/>
                          </a:solidFill>
                          <a:latin typeface="Cambria Math" panose="02040503050406030204" pitchFamily="18" charset="0"/>
                          <a:ea typeface="Cambria Math" panose="02040503050406030204" pitchFamily="18" charset="0"/>
                        </a:rPr>
                        <m: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𝛽</m:t>
                          </m:r>
                        </m:e>
                        <m:sub>
                          <m:r>
                            <a:rPr lang="fr-FR" b="0" i="1" smtClean="0">
                              <a:solidFill>
                                <a:schemeClr val="tx1"/>
                              </a:solidFill>
                              <a:latin typeface="Cambria Math" panose="02040503050406030204" pitchFamily="18" charset="0"/>
                              <a:ea typeface="Cambria Math" panose="02040503050406030204" pitchFamily="18" charset="0"/>
                            </a:rPr>
                            <m:t>𝑉𝑖𝑔𝑢𝑒𝑖𝑟𝑎𝑡</m:t>
                          </m:r>
                        </m:sub>
                      </m:sSub>
                      <m:r>
                        <a:rPr lang="fr-FR" i="1">
                          <a:solidFill>
                            <a:schemeClr val="tx1"/>
                          </a:solidFill>
                          <a:latin typeface="Cambria Math" panose="02040503050406030204" pitchFamily="18" charset="0"/>
                          <a:ea typeface="Cambria Math" panose="02040503050406030204" pitchFamily="18" charset="0"/>
                        </a:rPr>
                        <m: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b="0" i="1" smtClean="0">
                              <a:solidFill>
                                <a:schemeClr val="tx1"/>
                              </a:solidFill>
                              <a:latin typeface="Cambria Math" panose="02040503050406030204" pitchFamily="18" charset="0"/>
                              <a:ea typeface="Cambria Math" panose="02040503050406030204" pitchFamily="18" charset="0"/>
                            </a:rPr>
                            <m:t>𝑉𝑖𝑔𝑢𝑒𝑖𝑟𝑎𝑡</m:t>
                          </m:r>
                        </m:e>
                        <m:sub>
                          <m:r>
                            <a:rPr lang="fr-FR" i="1">
                              <a:solidFill>
                                <a:schemeClr val="tx1"/>
                              </a:solidFill>
                              <a:latin typeface="Cambria Math" panose="02040503050406030204" pitchFamily="18" charset="0"/>
                              <a:ea typeface="Cambria Math" panose="02040503050406030204" pitchFamily="18" charset="0"/>
                            </a:rPr>
                            <m:t>𝑖</m:t>
                          </m:r>
                        </m:sub>
                      </m:sSub>
                    </m:oMath>
                  </m:oMathPara>
                </a14:m>
                <a:endParaRPr lang="fr-FR"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41498" y="3791633"/>
                <a:ext cx="8527078" cy="391902"/>
              </a:xfrm>
              <a:prstGeom prst="rect">
                <a:avLst/>
              </a:prstGeom>
              <a:blipFill rotWithShape="0">
                <a:blip r:embed="rId4"/>
                <a:stretch>
                  <a:fillRect b="-10938"/>
                </a:stretch>
              </a:blipFill>
            </p:spPr>
            <p:txBody>
              <a:bodyPr/>
              <a:lstStyle/>
              <a:p>
                <a:r>
                  <a:rPr lang="fr-FR">
                    <a:noFill/>
                  </a:rPr>
                  <a:t> </a:t>
                </a:r>
              </a:p>
            </p:txBody>
          </p:sp>
        </mc:Fallback>
      </mc:AlternateContent>
      <p:sp>
        <p:nvSpPr>
          <p:cNvPr id="10" name="ZoneTexte 9"/>
          <p:cNvSpPr txBox="1"/>
          <p:nvPr/>
        </p:nvSpPr>
        <p:spPr>
          <a:xfrm>
            <a:off x="646770" y="3131449"/>
            <a:ext cx="6727903" cy="369332"/>
          </a:xfrm>
          <a:prstGeom prst="rect">
            <a:avLst/>
          </a:prstGeom>
          <a:noFill/>
        </p:spPr>
        <p:txBody>
          <a:bodyPr wrap="square" rtlCol="0">
            <a:spAutoFit/>
          </a:bodyPr>
          <a:lstStyle/>
          <a:p>
            <a:r>
              <a:rPr lang="fr-FR" b="1" u="sng" dirty="0"/>
              <a:t>Si i est au </a:t>
            </a:r>
            <a:r>
              <a:rPr lang="fr-FR" b="1" u="sng" dirty="0" err="1"/>
              <a:t>Vigueirat</a:t>
            </a:r>
            <a:r>
              <a:rPr lang="fr-FR" b="1" u="sng" dirty="0"/>
              <a:t>:</a:t>
            </a:r>
            <a:r>
              <a:rPr lang="fr-FR" b="1" dirty="0"/>
              <a:t> </a:t>
            </a:r>
            <a:r>
              <a:rPr lang="fr-FR" dirty="0" err="1"/>
              <a:t>Biguglia</a:t>
            </a:r>
            <a:r>
              <a:rPr lang="fr-FR" baseline="-25000" dirty="0" err="1"/>
              <a:t>i</a:t>
            </a:r>
            <a:r>
              <a:rPr lang="fr-FR" dirty="0"/>
              <a:t> = 1, </a:t>
            </a:r>
            <a:r>
              <a:rPr lang="fr-FR" dirty="0" err="1"/>
              <a:t>Brenne</a:t>
            </a:r>
            <a:r>
              <a:rPr lang="fr-FR" baseline="-25000" dirty="0" err="1"/>
              <a:t>i</a:t>
            </a:r>
            <a:r>
              <a:rPr lang="fr-FR" dirty="0"/>
              <a:t> = 0, </a:t>
            </a:r>
            <a:r>
              <a:rPr lang="fr-FR" dirty="0" err="1"/>
              <a:t>Vigueirat</a:t>
            </a:r>
            <a:r>
              <a:rPr lang="fr-FR" baseline="-25000" dirty="0" err="1"/>
              <a:t>i</a:t>
            </a:r>
            <a:r>
              <a:rPr lang="fr-FR" dirty="0"/>
              <a:t> = 1</a:t>
            </a:r>
            <a:r>
              <a:rPr lang="fr-FR" b="1" u="sng" dirty="0"/>
              <a:t> </a:t>
            </a:r>
          </a:p>
        </p:txBody>
      </p:sp>
      <p:sp>
        <p:nvSpPr>
          <p:cNvPr id="12" name="ZoneTexte 11"/>
          <p:cNvSpPr txBox="1"/>
          <p:nvPr/>
        </p:nvSpPr>
        <p:spPr>
          <a:xfrm>
            <a:off x="959004" y="4474387"/>
            <a:ext cx="7211123" cy="2308324"/>
          </a:xfrm>
          <a:prstGeom prst="rect">
            <a:avLst/>
          </a:prstGeom>
          <a:noFill/>
        </p:spPr>
        <p:txBody>
          <a:bodyPr wrap="square" rtlCol="0">
            <a:spAutoFit/>
          </a:bodyPr>
          <a:lstStyle/>
          <a:p>
            <a:r>
              <a:rPr lang="fr-FR" dirty="0"/>
              <a:t>Problème : il existe une infinité de combinaisons de valeurs possibles pour {</a:t>
            </a:r>
            <a:r>
              <a:rPr lang="el-GR" dirty="0"/>
              <a:t>α</a:t>
            </a:r>
            <a:r>
              <a:rPr lang="fr-FR" dirty="0"/>
              <a:t>, </a:t>
            </a:r>
            <a:r>
              <a:rPr lang="el-GR" dirty="0"/>
              <a:t>β</a:t>
            </a:r>
            <a:r>
              <a:rPr lang="fr-FR" baseline="-25000" dirty="0" err="1"/>
              <a:t>Biguglia</a:t>
            </a:r>
            <a:r>
              <a:rPr lang="fr-FR" dirty="0"/>
              <a:t>, </a:t>
            </a:r>
            <a:r>
              <a:rPr lang="el-GR" dirty="0"/>
              <a:t>β</a:t>
            </a:r>
            <a:r>
              <a:rPr lang="fr-FR" baseline="-25000" dirty="0"/>
              <a:t>Brenne</a:t>
            </a:r>
            <a:r>
              <a:rPr lang="fr-FR" dirty="0"/>
              <a:t>, </a:t>
            </a:r>
            <a:r>
              <a:rPr lang="el-GR" dirty="0"/>
              <a:t>β</a:t>
            </a:r>
            <a:r>
              <a:rPr lang="fr-FR" baseline="-25000" dirty="0" err="1"/>
              <a:t>Vigueirat</a:t>
            </a:r>
            <a:r>
              <a:rPr lang="fr-FR" baseline="-25000" dirty="0"/>
              <a:t> </a:t>
            </a:r>
            <a:r>
              <a:rPr lang="fr-FR" dirty="0"/>
              <a:t>}</a:t>
            </a:r>
          </a:p>
          <a:p>
            <a:endParaRPr lang="fr-FR" dirty="0"/>
          </a:p>
          <a:p>
            <a:pPr marL="285750" indent="-285750">
              <a:buFont typeface="Wingdings" panose="05000000000000000000" pitchFamily="2" charset="2"/>
              <a:buChar char="à"/>
            </a:pPr>
            <a:r>
              <a:rPr lang="fr-FR" dirty="0">
                <a:sym typeface="Wingdings" panose="05000000000000000000" pitchFamily="2" charset="2"/>
              </a:rPr>
              <a:t>Ce modèle est </a:t>
            </a:r>
            <a:r>
              <a:rPr lang="fr-FR" b="1" u="sng" dirty="0" err="1">
                <a:sym typeface="Wingdings" panose="05000000000000000000" pitchFamily="2" charset="2"/>
              </a:rPr>
              <a:t>surparamétré</a:t>
            </a:r>
            <a:r>
              <a:rPr lang="fr-FR" dirty="0">
                <a:sym typeface="Wingdings" panose="05000000000000000000" pitchFamily="2" charset="2"/>
              </a:rPr>
              <a:t>, il y a trop de paramètres par rapport à la variabilité des données (3 populations, 4 paramètres = -1 degré de liberté pour la variabilité </a:t>
            </a:r>
            <a:r>
              <a:rPr lang="fr-FR" dirty="0" err="1">
                <a:sym typeface="Wingdings" panose="05000000000000000000" pitchFamily="2" charset="2"/>
              </a:rPr>
              <a:t>inter-groupe</a:t>
            </a:r>
            <a:r>
              <a:rPr lang="fr-FR" dirty="0">
                <a:sym typeface="Wingdings" panose="05000000000000000000" pitchFamily="2" charset="2"/>
              </a:rPr>
              <a:t>)</a:t>
            </a:r>
          </a:p>
          <a:p>
            <a:endParaRPr lang="fr-FR" dirty="0">
              <a:sym typeface="Wingdings" panose="05000000000000000000" pitchFamily="2" charset="2"/>
            </a:endParaRPr>
          </a:p>
          <a:p>
            <a:r>
              <a:rPr lang="fr-FR" dirty="0">
                <a:sym typeface="Wingdings" panose="05000000000000000000" pitchFamily="2" charset="2"/>
              </a:rPr>
              <a:t> il n’est pas </a:t>
            </a:r>
            <a:r>
              <a:rPr lang="fr-FR" b="1" u="sng" dirty="0">
                <a:sym typeface="Wingdings" panose="05000000000000000000" pitchFamily="2" charset="2"/>
              </a:rPr>
              <a:t>identifiable</a:t>
            </a:r>
            <a:r>
              <a:rPr lang="fr-FR" dirty="0">
                <a:sym typeface="Wingdings" panose="05000000000000000000" pitchFamily="2" charset="2"/>
              </a:rPr>
              <a:t> : on ne peut pas identifier la valeur de </a:t>
            </a:r>
            <a:r>
              <a:rPr lang="el-GR" dirty="0">
                <a:sym typeface="Wingdings" panose="05000000000000000000" pitchFamily="2" charset="2"/>
              </a:rPr>
              <a:t>α</a:t>
            </a:r>
            <a:r>
              <a:rPr lang="fr-FR" dirty="0">
                <a:sym typeface="Wingdings" panose="05000000000000000000" pitchFamily="2" charset="2"/>
              </a:rPr>
              <a:t> et </a:t>
            </a:r>
            <a:r>
              <a:rPr lang="el-GR" dirty="0">
                <a:sym typeface="Wingdings" panose="05000000000000000000" pitchFamily="2" charset="2"/>
              </a:rPr>
              <a:t>β</a:t>
            </a:r>
            <a:endParaRPr lang="fr-FR" b="1" u="sng" dirty="0"/>
          </a:p>
        </p:txBody>
      </p:sp>
      <p:sp>
        <p:nvSpPr>
          <p:cNvPr id="2" name="Espace réservé du numéro de diapositive 1">
            <a:extLst>
              <a:ext uri="{FF2B5EF4-FFF2-40B4-BE49-F238E27FC236}">
                <a16:creationId xmlns:a16="http://schemas.microsoft.com/office/drawing/2014/main" id="{7466C342-18B8-4A4C-AF83-C13FACFCE24F}"/>
              </a:ext>
            </a:extLst>
          </p:cNvPr>
          <p:cNvSpPr>
            <a:spLocks noGrp="1"/>
          </p:cNvSpPr>
          <p:nvPr>
            <p:ph type="sldNum" sz="quarter" idx="12"/>
          </p:nvPr>
        </p:nvSpPr>
        <p:spPr/>
        <p:txBody>
          <a:bodyPr/>
          <a:lstStyle/>
          <a:p>
            <a:fld id="{04C8D40A-45DA-49FB-8D9A-B1F265F8EE6C}" type="slidenum">
              <a:rPr lang="fr-FR" smtClean="0"/>
              <a:t>79</a:t>
            </a:fld>
            <a:endParaRPr lang="fr-FR"/>
          </a:p>
        </p:txBody>
      </p:sp>
    </p:spTree>
    <p:extLst>
      <p:ext uri="{BB962C8B-B14F-4D97-AF65-F5344CB8AC3E}">
        <p14:creationId xmlns:p14="http://schemas.microsoft.com/office/powerpoint/2010/main" val="2184875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2839844" y="3791128"/>
            <a:ext cx="4009794" cy="224539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4742985" y="2404682"/>
            <a:ext cx="2089001" cy="128296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4734621" y="425444"/>
            <a:ext cx="2115017" cy="188477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p:cNvSpPr/>
          <p:nvPr/>
        </p:nvSpPr>
        <p:spPr>
          <a:xfrm>
            <a:off x="1834374" y="140401"/>
            <a:ext cx="2713467" cy="174134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2524784" y="1073488"/>
            <a:ext cx="1494263" cy="369332"/>
          </a:xfrm>
          <a:prstGeom prst="rect">
            <a:avLst/>
          </a:prstGeom>
          <a:noFill/>
        </p:spPr>
        <p:txBody>
          <a:bodyPr wrap="square" rtlCol="0">
            <a:spAutoFit/>
          </a:bodyPr>
          <a:lstStyle/>
          <a:p>
            <a:pPr algn="ctr"/>
            <a:r>
              <a:rPr lang="fr-FR" dirty="0"/>
              <a:t>Hypothèse</a:t>
            </a:r>
          </a:p>
        </p:txBody>
      </p:sp>
      <p:sp>
        <p:nvSpPr>
          <p:cNvPr id="5" name="ZoneTexte 4"/>
          <p:cNvSpPr txBox="1"/>
          <p:nvPr/>
        </p:nvSpPr>
        <p:spPr>
          <a:xfrm>
            <a:off x="2538761" y="472072"/>
            <a:ext cx="1494263" cy="369332"/>
          </a:xfrm>
          <a:prstGeom prst="rect">
            <a:avLst/>
          </a:prstGeom>
          <a:noFill/>
        </p:spPr>
        <p:txBody>
          <a:bodyPr wrap="square" rtlCol="0">
            <a:spAutoFit/>
          </a:bodyPr>
          <a:lstStyle/>
          <a:p>
            <a:pPr algn="ctr"/>
            <a:r>
              <a:rPr lang="fr-FR" dirty="0"/>
              <a:t>Question</a:t>
            </a:r>
          </a:p>
        </p:txBody>
      </p:sp>
      <p:sp>
        <p:nvSpPr>
          <p:cNvPr id="6" name="ZoneTexte 5"/>
          <p:cNvSpPr txBox="1"/>
          <p:nvPr/>
        </p:nvSpPr>
        <p:spPr>
          <a:xfrm>
            <a:off x="5040351" y="531113"/>
            <a:ext cx="1717288" cy="369332"/>
          </a:xfrm>
          <a:prstGeom prst="rect">
            <a:avLst/>
          </a:prstGeom>
          <a:noFill/>
        </p:spPr>
        <p:txBody>
          <a:bodyPr wrap="square" rtlCol="0">
            <a:spAutoFit/>
          </a:bodyPr>
          <a:lstStyle/>
          <a:p>
            <a:pPr algn="ctr"/>
            <a:r>
              <a:rPr lang="fr-FR" dirty="0"/>
              <a:t>Échantillonnage</a:t>
            </a:r>
          </a:p>
        </p:txBody>
      </p:sp>
      <p:sp>
        <p:nvSpPr>
          <p:cNvPr id="7" name="ZoneTexte 6"/>
          <p:cNvSpPr txBox="1"/>
          <p:nvPr/>
        </p:nvSpPr>
        <p:spPr>
          <a:xfrm>
            <a:off x="5334000" y="1593759"/>
            <a:ext cx="1129990" cy="369332"/>
          </a:xfrm>
          <a:prstGeom prst="rect">
            <a:avLst/>
          </a:prstGeom>
          <a:noFill/>
        </p:spPr>
        <p:txBody>
          <a:bodyPr wrap="square" rtlCol="0">
            <a:spAutoFit/>
          </a:bodyPr>
          <a:lstStyle/>
          <a:p>
            <a:pPr algn="ctr"/>
            <a:r>
              <a:rPr lang="fr-FR" dirty="0"/>
              <a:t>Données</a:t>
            </a:r>
          </a:p>
        </p:txBody>
      </p:sp>
      <p:sp>
        <p:nvSpPr>
          <p:cNvPr id="9" name="ZoneTexte 8"/>
          <p:cNvSpPr txBox="1"/>
          <p:nvPr/>
        </p:nvSpPr>
        <p:spPr>
          <a:xfrm>
            <a:off x="5336788" y="2693569"/>
            <a:ext cx="1144858" cy="369332"/>
          </a:xfrm>
          <a:prstGeom prst="rect">
            <a:avLst/>
          </a:prstGeom>
          <a:noFill/>
        </p:spPr>
        <p:txBody>
          <a:bodyPr wrap="square" rtlCol="0">
            <a:spAutoFit/>
          </a:bodyPr>
          <a:lstStyle/>
          <a:p>
            <a:pPr algn="ctr"/>
            <a:r>
              <a:rPr lang="fr-FR" dirty="0"/>
              <a:t>synthèse</a:t>
            </a:r>
          </a:p>
        </p:txBody>
      </p:sp>
      <p:sp>
        <p:nvSpPr>
          <p:cNvPr id="10" name="ZoneTexte 9"/>
          <p:cNvSpPr txBox="1"/>
          <p:nvPr/>
        </p:nvSpPr>
        <p:spPr>
          <a:xfrm>
            <a:off x="3642732" y="4034007"/>
            <a:ext cx="1940312" cy="369332"/>
          </a:xfrm>
          <a:prstGeom prst="rect">
            <a:avLst/>
          </a:prstGeom>
          <a:noFill/>
        </p:spPr>
        <p:txBody>
          <a:bodyPr wrap="square" rtlCol="0">
            <a:spAutoFit/>
          </a:bodyPr>
          <a:lstStyle/>
          <a:p>
            <a:pPr algn="ctr"/>
            <a:r>
              <a:rPr lang="fr-FR" dirty="0"/>
              <a:t>inférence + erreur</a:t>
            </a:r>
          </a:p>
        </p:txBody>
      </p:sp>
      <p:sp>
        <p:nvSpPr>
          <p:cNvPr id="13" name="ZoneTexte 12"/>
          <p:cNvSpPr txBox="1"/>
          <p:nvPr/>
        </p:nvSpPr>
        <p:spPr>
          <a:xfrm>
            <a:off x="239751" y="33673"/>
            <a:ext cx="1494263" cy="646331"/>
          </a:xfrm>
          <a:prstGeom prst="rect">
            <a:avLst/>
          </a:prstGeom>
          <a:noFill/>
        </p:spPr>
        <p:txBody>
          <a:bodyPr wrap="square" rtlCol="0">
            <a:spAutoFit/>
          </a:bodyPr>
          <a:lstStyle/>
          <a:p>
            <a:pPr algn="ctr"/>
            <a:r>
              <a:rPr lang="fr-FR" dirty="0"/>
              <a:t>Théorie</a:t>
            </a:r>
          </a:p>
          <a:p>
            <a:pPr algn="ctr"/>
            <a:r>
              <a:rPr lang="fr-FR" dirty="0"/>
              <a:t>Problème</a:t>
            </a:r>
          </a:p>
        </p:txBody>
      </p:sp>
      <p:cxnSp>
        <p:nvCxnSpPr>
          <p:cNvPr id="15" name="Connecteur droit avec flèche 14"/>
          <p:cNvCxnSpPr/>
          <p:nvPr/>
        </p:nvCxnSpPr>
        <p:spPr>
          <a:xfrm>
            <a:off x="1620644" y="356839"/>
            <a:ext cx="1048215" cy="2998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a:off x="1620644" y="356839"/>
            <a:ext cx="986885" cy="8662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a:off x="3954966" y="1004663"/>
            <a:ext cx="10853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stCxn id="6" idx="2"/>
          </p:cNvCxnSpPr>
          <p:nvPr/>
        </p:nvCxnSpPr>
        <p:spPr>
          <a:xfrm>
            <a:off x="5898995" y="900445"/>
            <a:ext cx="0" cy="645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a:stCxn id="7" idx="2"/>
          </p:cNvCxnSpPr>
          <p:nvPr/>
        </p:nvCxnSpPr>
        <p:spPr>
          <a:xfrm flipH="1">
            <a:off x="5895278" y="1963091"/>
            <a:ext cx="0" cy="7227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p:nvPr/>
        </p:nvCxnSpPr>
        <p:spPr>
          <a:xfrm>
            <a:off x="3353729" y="1545715"/>
            <a:ext cx="872584" cy="24882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flipH="1">
            <a:off x="5394404" y="3121944"/>
            <a:ext cx="786162" cy="9711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Accolade fermante 61"/>
          <p:cNvSpPr/>
          <p:nvPr/>
        </p:nvSpPr>
        <p:spPr>
          <a:xfrm>
            <a:off x="3833232" y="519289"/>
            <a:ext cx="131028" cy="970748"/>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3" name="Rectangle 32"/>
          <p:cNvSpPr/>
          <p:nvPr/>
        </p:nvSpPr>
        <p:spPr>
          <a:xfrm>
            <a:off x="2839843" y="4668212"/>
            <a:ext cx="3917795" cy="1200329"/>
          </a:xfrm>
          <a:prstGeom prst="rect">
            <a:avLst/>
          </a:prstGeom>
        </p:spPr>
        <p:txBody>
          <a:bodyPr wrap="square">
            <a:spAutoFit/>
          </a:bodyPr>
          <a:lstStyle/>
          <a:p>
            <a:pPr algn="just"/>
            <a:r>
              <a:rPr lang="fr-FR" b="1" dirty="0"/>
              <a:t>De combien la date julienne varie pour 1°C d’élévation de la température?</a:t>
            </a:r>
          </a:p>
          <a:p>
            <a:pPr algn="just"/>
            <a:endParaRPr lang="fr-FR" b="1" dirty="0"/>
          </a:p>
          <a:p>
            <a:pPr algn="just"/>
            <a:r>
              <a:rPr lang="fr-FR" b="1" dirty="0"/>
              <a:t>Cette variation est-elle substantielle?</a:t>
            </a:r>
          </a:p>
        </p:txBody>
      </p:sp>
      <p:sp>
        <p:nvSpPr>
          <p:cNvPr id="2" name="Espace réservé du numéro de diapositive 1">
            <a:extLst>
              <a:ext uri="{FF2B5EF4-FFF2-40B4-BE49-F238E27FC236}">
                <a16:creationId xmlns:a16="http://schemas.microsoft.com/office/drawing/2014/main" id="{0F31DFD1-96A0-8637-1BB6-AA36EC369EB7}"/>
              </a:ext>
            </a:extLst>
          </p:cNvPr>
          <p:cNvSpPr>
            <a:spLocks noGrp="1"/>
          </p:cNvSpPr>
          <p:nvPr>
            <p:ph type="sldNum" sz="quarter" idx="12"/>
          </p:nvPr>
        </p:nvSpPr>
        <p:spPr/>
        <p:txBody>
          <a:bodyPr/>
          <a:lstStyle/>
          <a:p>
            <a:fld id="{04C8D40A-45DA-49FB-8D9A-B1F265F8EE6C}" type="slidenum">
              <a:rPr lang="fr-FR" smtClean="0"/>
              <a:t>8</a:t>
            </a:fld>
            <a:endParaRPr lang="fr-FR"/>
          </a:p>
        </p:txBody>
      </p:sp>
    </p:spTree>
    <p:extLst>
      <p:ext uri="{BB962C8B-B14F-4D97-AF65-F5344CB8AC3E}">
        <p14:creationId xmlns:p14="http://schemas.microsoft.com/office/powerpoint/2010/main" val="21699091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3000342513"/>
              </p:ext>
            </p:extLst>
          </p:nvPr>
        </p:nvGraphicFramePr>
        <p:xfrm>
          <a:off x="1598342" y="235069"/>
          <a:ext cx="6096000" cy="2468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32701">
                <a:tc>
                  <a:txBody>
                    <a:bodyPr/>
                    <a:lstStyle/>
                    <a:p>
                      <a:endParaRPr lang="fr-FR" dirty="0"/>
                    </a:p>
                  </a:txBody>
                  <a:tcPr>
                    <a:lnB w="12700" cap="flat" cmpd="sng" algn="ctr">
                      <a:solidFill>
                        <a:schemeClr val="tx1"/>
                      </a:solidFill>
                      <a:prstDash val="solid"/>
                      <a:round/>
                      <a:headEnd type="none" w="med" len="med"/>
                      <a:tailEnd type="none" w="med" len="med"/>
                    </a:lnB>
                    <a:noFill/>
                  </a:tcPr>
                </a:tc>
                <a:tc>
                  <a:txBody>
                    <a:bodyPr/>
                    <a:lstStyle/>
                    <a:p>
                      <a:r>
                        <a:rPr lang="fr-FR" dirty="0" err="1">
                          <a:solidFill>
                            <a:schemeClr val="tx1"/>
                          </a:solidFill>
                        </a:rPr>
                        <a:t>Biguglia</a:t>
                      </a:r>
                      <a:endParaRPr lang="fr-FR"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r>
                        <a:rPr lang="fr-FR" dirty="0">
                          <a:solidFill>
                            <a:schemeClr val="tx1"/>
                          </a:solidFill>
                        </a:rPr>
                        <a:t>Brenne</a:t>
                      </a:r>
                      <a:endParaRPr lang="fr-FR" dirty="0"/>
                    </a:p>
                  </a:txBody>
                  <a:tcPr>
                    <a:lnB w="12700" cap="flat" cmpd="sng" algn="ctr">
                      <a:solidFill>
                        <a:schemeClr val="tx1"/>
                      </a:solidFill>
                      <a:prstDash val="solid"/>
                      <a:round/>
                      <a:headEnd type="none" w="med" len="med"/>
                      <a:tailEnd type="none" w="med" len="med"/>
                    </a:lnB>
                    <a:noFill/>
                  </a:tcPr>
                </a:tc>
                <a:tc>
                  <a:txBody>
                    <a:bodyPr/>
                    <a:lstStyle/>
                    <a:p>
                      <a:r>
                        <a:rPr lang="fr-FR" b="1" dirty="0" err="1">
                          <a:solidFill>
                            <a:schemeClr val="tx1"/>
                          </a:solidFill>
                        </a:rPr>
                        <a:t>Vigueirat</a:t>
                      </a:r>
                      <a:endParaRPr lang="fr-FR" b="1" dirty="0">
                        <a:solidFill>
                          <a:schemeClr val="tx1"/>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32701">
                <a:tc>
                  <a:txBody>
                    <a:bodyPr/>
                    <a:lstStyle/>
                    <a:p>
                      <a:r>
                        <a:rPr lang="fr-FR" dirty="0"/>
                        <a:t>individu 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32701">
                <a:tc>
                  <a:txBody>
                    <a:bodyPr/>
                    <a:lstStyle/>
                    <a:p>
                      <a:r>
                        <a:rPr lang="fr-FR" dirty="0"/>
                        <a:t>individu 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32701">
                <a:tc>
                  <a:txBody>
                    <a:bodyPr/>
                    <a:lstStyle/>
                    <a:p>
                      <a:r>
                        <a:rPr lang="fr-FR" dirty="0"/>
                        <a:t>individu 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32701">
                <a:tc>
                  <a:txBody>
                    <a:bodyPr/>
                    <a:lstStyle/>
                    <a:p>
                      <a:r>
                        <a:rPr lang="fr-FR"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82227">
                <a:tc>
                  <a:txBody>
                    <a:bodyPr/>
                    <a:lstStyle/>
                    <a:p>
                      <a:r>
                        <a:rPr lang="fr-FR" dirty="0"/>
                        <a:t>individu i</a:t>
                      </a:r>
                    </a:p>
                  </a:txBody>
                  <a:tcPr>
                    <a:lnT w="12700" cap="flat" cmpd="sng" algn="ctr">
                      <a:solidFill>
                        <a:schemeClr val="tx1"/>
                      </a:solidFill>
                      <a:prstDash val="solid"/>
                      <a:round/>
                      <a:headEnd type="none" w="med" len="med"/>
                      <a:tailEnd type="none" w="med" len="med"/>
                    </a:lnT>
                    <a:noFill/>
                  </a:tcPr>
                </a:tc>
                <a:tc>
                  <a:txBody>
                    <a:bodyPr/>
                    <a:lstStyle/>
                    <a:p>
                      <a:r>
                        <a:rPr lang="fr-FR" dirty="0" err="1"/>
                        <a:t>x</a:t>
                      </a:r>
                      <a:r>
                        <a:rPr lang="fr-FR" baseline="-25000" dirty="0" err="1"/>
                        <a:t>Biguglia,i</a:t>
                      </a:r>
                      <a:endParaRPr lang="fr-FR" baseline="-25000" dirty="0"/>
                    </a:p>
                  </a:txBody>
                  <a:tcP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x</a:t>
                      </a:r>
                      <a:r>
                        <a:rPr lang="fr-FR" baseline="-25000" dirty="0" err="1"/>
                        <a:t>Brenne,i</a:t>
                      </a:r>
                      <a:endParaRPr lang="fr-FR" baseline="-25000" dirty="0"/>
                    </a:p>
                    <a:p>
                      <a:endParaRPr lang="fr-FR" dirty="0"/>
                    </a:p>
                  </a:txBody>
                  <a:tcP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x</a:t>
                      </a:r>
                      <a:r>
                        <a:rPr lang="fr-FR" baseline="-25000" dirty="0" err="1"/>
                        <a:t>Vigueirat,i</a:t>
                      </a:r>
                      <a:endParaRPr lang="fr-FR" baseline="-25000" dirty="0"/>
                    </a:p>
                    <a:p>
                      <a:endParaRPr lang="fr-FR"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graphicFrame>
        <p:nvGraphicFramePr>
          <p:cNvPr id="5" name="Tableau 4"/>
          <p:cNvGraphicFramePr>
            <a:graphicFrameLocks noGrp="1"/>
          </p:cNvGraphicFramePr>
          <p:nvPr>
            <p:extLst>
              <p:ext uri="{D42A27DB-BD31-4B8C-83A1-F6EECF244321}">
                <p14:modId xmlns:p14="http://schemas.microsoft.com/office/powerpoint/2010/main" val="899456430"/>
              </p:ext>
            </p:extLst>
          </p:nvPr>
        </p:nvGraphicFramePr>
        <p:xfrm>
          <a:off x="1668966" y="2889431"/>
          <a:ext cx="6096000" cy="2468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32701">
                <a:tc>
                  <a:txBody>
                    <a:bodyPr/>
                    <a:lstStyle/>
                    <a:p>
                      <a:endParaRPr lang="fr-FR" dirty="0"/>
                    </a:p>
                  </a:txBody>
                  <a:tcPr>
                    <a:lnB w="12700" cap="flat" cmpd="sng" algn="ctr">
                      <a:solidFill>
                        <a:schemeClr val="tx1"/>
                      </a:solidFill>
                      <a:prstDash val="solid"/>
                      <a:round/>
                      <a:headEnd type="none" w="med" len="med"/>
                      <a:tailEnd type="none" w="med" len="med"/>
                    </a:lnB>
                    <a:noFill/>
                  </a:tcPr>
                </a:tc>
                <a:tc>
                  <a:txBody>
                    <a:bodyPr/>
                    <a:lstStyle/>
                    <a:p>
                      <a:r>
                        <a:rPr lang="fr-FR" dirty="0" err="1">
                          <a:solidFill>
                            <a:schemeClr val="tx1"/>
                          </a:solidFill>
                        </a:rPr>
                        <a:t>Biguglia</a:t>
                      </a:r>
                      <a:endParaRPr lang="fr-FR"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r>
                        <a:rPr lang="fr-FR" dirty="0">
                          <a:solidFill>
                            <a:schemeClr val="tx1"/>
                          </a:solidFill>
                        </a:rPr>
                        <a:t>Brenne</a:t>
                      </a:r>
                      <a:endParaRPr lang="fr-FR" dirty="0"/>
                    </a:p>
                  </a:txBody>
                  <a:tcPr>
                    <a:lnB w="12700" cap="flat" cmpd="sng" algn="ctr">
                      <a:solidFill>
                        <a:schemeClr val="tx1"/>
                      </a:solidFill>
                      <a:prstDash val="solid"/>
                      <a:round/>
                      <a:headEnd type="none" w="med" len="med"/>
                      <a:tailEnd type="none" w="med" len="med"/>
                    </a:lnB>
                    <a:noFill/>
                  </a:tcPr>
                </a:tc>
                <a:tc>
                  <a:txBody>
                    <a:bodyPr/>
                    <a:lstStyle/>
                    <a:p>
                      <a:r>
                        <a:rPr lang="fr-FR" b="1" dirty="0" err="1">
                          <a:solidFill>
                            <a:schemeClr val="tx1"/>
                          </a:solidFill>
                        </a:rPr>
                        <a:t>Vigueirat</a:t>
                      </a:r>
                      <a:endParaRPr lang="fr-FR" b="1" dirty="0">
                        <a:solidFill>
                          <a:schemeClr val="tx1"/>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32701">
                <a:tc>
                  <a:txBody>
                    <a:bodyPr/>
                    <a:lstStyle/>
                    <a:p>
                      <a:r>
                        <a:rPr lang="fr-FR" dirty="0"/>
                        <a:t>individu 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1" dirty="0">
                          <a:solidFill>
                            <a:srgbClr val="FF0000"/>
                          </a:solidFill>
                        </a:rPr>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32701">
                <a:tc>
                  <a:txBody>
                    <a:bodyPr/>
                    <a:lstStyle/>
                    <a:p>
                      <a:r>
                        <a:rPr lang="fr-FR" dirty="0"/>
                        <a:t>individu 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32701">
                <a:tc>
                  <a:txBody>
                    <a:bodyPr/>
                    <a:lstStyle/>
                    <a:p>
                      <a:r>
                        <a:rPr lang="fr-FR" dirty="0"/>
                        <a:t>individu 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32701">
                <a:tc>
                  <a:txBody>
                    <a:bodyPr/>
                    <a:lstStyle/>
                    <a:p>
                      <a:r>
                        <a:rPr lang="fr-FR"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82227">
                <a:tc>
                  <a:txBody>
                    <a:bodyPr/>
                    <a:lstStyle/>
                    <a:p>
                      <a:r>
                        <a:rPr lang="fr-FR" dirty="0"/>
                        <a:t>individu i</a:t>
                      </a:r>
                    </a:p>
                  </a:txBody>
                  <a:tcPr>
                    <a:lnT w="12700" cap="flat" cmpd="sng" algn="ctr">
                      <a:solidFill>
                        <a:schemeClr val="tx1"/>
                      </a:solidFill>
                      <a:prstDash val="solid"/>
                      <a:round/>
                      <a:headEnd type="none" w="med" len="med"/>
                      <a:tailEnd type="none" w="med" len="med"/>
                    </a:lnT>
                    <a:noFill/>
                  </a:tcPr>
                </a:tc>
                <a:tc>
                  <a:txBody>
                    <a:bodyPr/>
                    <a:lstStyle/>
                    <a:p>
                      <a:r>
                        <a:rPr lang="fr-FR" dirty="0" err="1"/>
                        <a:t>x</a:t>
                      </a:r>
                      <a:r>
                        <a:rPr lang="fr-FR" baseline="-25000" dirty="0" err="1"/>
                        <a:t>Biguglia,i</a:t>
                      </a:r>
                      <a:endParaRPr lang="fr-FR" baseline="-25000" dirty="0"/>
                    </a:p>
                  </a:txBody>
                  <a:tcP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x</a:t>
                      </a:r>
                      <a:r>
                        <a:rPr lang="fr-FR" baseline="-25000" dirty="0" err="1"/>
                        <a:t>Brenne,i</a:t>
                      </a:r>
                      <a:endParaRPr lang="fr-FR" baseline="-25000" dirty="0"/>
                    </a:p>
                    <a:p>
                      <a:endParaRPr lang="fr-FR" dirty="0"/>
                    </a:p>
                  </a:txBody>
                  <a:tcP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x</a:t>
                      </a:r>
                      <a:r>
                        <a:rPr lang="fr-FR" baseline="-25000" dirty="0" err="1"/>
                        <a:t>Vigueirat,i</a:t>
                      </a:r>
                      <a:endParaRPr lang="fr-FR" baseline="-25000" dirty="0"/>
                    </a:p>
                    <a:p>
                      <a:endParaRPr lang="fr-FR"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6" name="Flèche courbée vers la droite 5"/>
          <p:cNvSpPr/>
          <p:nvPr/>
        </p:nvSpPr>
        <p:spPr>
          <a:xfrm>
            <a:off x="386575" y="1284027"/>
            <a:ext cx="884664" cy="2839844"/>
          </a:xfrm>
          <a:prstGeom prst="curvedRightArrow">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mc:AlternateContent xmlns:mc="http://schemas.openxmlformats.org/markup-compatibility/2006" xmlns:a14="http://schemas.microsoft.com/office/drawing/2010/main">
        <mc:Choice Requires="a14">
          <p:sp>
            <p:nvSpPr>
              <p:cNvPr id="7" name="Rectangle 6"/>
              <p:cNvSpPr/>
              <p:nvPr/>
            </p:nvSpPr>
            <p:spPr>
              <a:xfrm>
                <a:off x="326991" y="5673890"/>
                <a:ext cx="8527078" cy="3919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𝛼</m:t>
                      </m:r>
                      <m:r>
                        <a:rPr lang="fr-FR" b="0" i="1" strike="sngStrike" smtClean="0">
                          <a:solidFill>
                            <a:schemeClr val="bg1">
                              <a:lumMod val="95000"/>
                            </a:schemeClr>
                          </a:solidFill>
                          <a:latin typeface="Cambria Math" panose="02040503050406030204" pitchFamily="18" charset="0"/>
                          <a:ea typeface="Cambria Math" panose="02040503050406030204" pitchFamily="18" charset="0"/>
                        </a:rPr>
                        <m:t>+</m:t>
                      </m:r>
                      <m:sSub>
                        <m:sSubPr>
                          <m:ctrlPr>
                            <a:rPr lang="fr-FR" b="0" i="1" strike="sngStrike" smtClean="0">
                              <a:solidFill>
                                <a:schemeClr val="bg1">
                                  <a:lumMod val="95000"/>
                                </a:schemeClr>
                              </a:solidFill>
                              <a:latin typeface="Cambria Math" panose="02040503050406030204" pitchFamily="18" charset="0"/>
                              <a:ea typeface="Cambria Math" panose="02040503050406030204" pitchFamily="18" charset="0"/>
                            </a:rPr>
                          </m:ctrlPr>
                        </m:sSubPr>
                        <m:e>
                          <m:r>
                            <a:rPr lang="fr-FR" i="1" strike="sngStrike">
                              <a:solidFill>
                                <a:schemeClr val="bg1">
                                  <a:lumMod val="95000"/>
                                </a:schemeClr>
                              </a:solidFill>
                              <a:latin typeface="Cambria Math" panose="02040503050406030204" pitchFamily="18" charset="0"/>
                              <a:ea typeface="Cambria Math" panose="02040503050406030204" pitchFamily="18" charset="0"/>
                            </a:rPr>
                            <m:t>𝛽</m:t>
                          </m:r>
                        </m:e>
                        <m:sub>
                          <m:r>
                            <a:rPr lang="fr-FR" b="0" i="1" strike="sngStrike" smtClean="0">
                              <a:solidFill>
                                <a:schemeClr val="bg1">
                                  <a:lumMod val="95000"/>
                                </a:schemeClr>
                              </a:solidFill>
                              <a:latin typeface="Cambria Math" panose="02040503050406030204" pitchFamily="18" charset="0"/>
                              <a:ea typeface="Cambria Math" panose="02040503050406030204" pitchFamily="18" charset="0"/>
                            </a:rPr>
                            <m:t>𝐵𝑖𝑔𝑢𝑔𝑙𝑖𝑎</m:t>
                          </m:r>
                        </m:sub>
                      </m:sSub>
                      <m:r>
                        <a:rPr lang="fr-FR" b="0" i="1" strike="sngStrike" smtClean="0">
                          <a:solidFill>
                            <a:schemeClr val="bg1">
                              <a:lumMod val="95000"/>
                            </a:schemeClr>
                          </a:solidFill>
                          <a:latin typeface="Cambria Math" panose="02040503050406030204" pitchFamily="18" charset="0"/>
                          <a:ea typeface="Cambria Math" panose="02040503050406030204" pitchFamily="18" charset="0"/>
                        </a:rPr>
                        <m:t>×</m:t>
                      </m:r>
                      <m:sSub>
                        <m:sSubPr>
                          <m:ctrlPr>
                            <a:rPr lang="fr-FR" b="0" i="1" strike="sngStrike" smtClean="0">
                              <a:solidFill>
                                <a:schemeClr val="bg1">
                                  <a:lumMod val="95000"/>
                                </a:schemeClr>
                              </a:solidFill>
                              <a:latin typeface="Cambria Math" panose="02040503050406030204" pitchFamily="18" charset="0"/>
                              <a:ea typeface="Cambria Math" panose="02040503050406030204" pitchFamily="18" charset="0"/>
                            </a:rPr>
                          </m:ctrlPr>
                        </m:sSubPr>
                        <m:e>
                          <m:r>
                            <a:rPr lang="fr-FR" b="0" i="1" strike="sngStrike" smtClean="0">
                              <a:solidFill>
                                <a:schemeClr val="bg1">
                                  <a:lumMod val="95000"/>
                                </a:schemeClr>
                              </a:solidFill>
                              <a:latin typeface="Cambria Math" panose="02040503050406030204" pitchFamily="18" charset="0"/>
                              <a:ea typeface="Cambria Math" panose="02040503050406030204" pitchFamily="18" charset="0"/>
                            </a:rPr>
                            <m:t>𝐵𝑖𝑔𝑢𝑔𝑙𝑖𝑎</m:t>
                          </m:r>
                        </m:e>
                        <m:sub>
                          <m:r>
                            <a:rPr lang="fr-FR" b="0" i="1" strike="sngStrike" smtClean="0">
                              <a:solidFill>
                                <a:schemeClr val="bg1">
                                  <a:lumMod val="95000"/>
                                </a:schemeClr>
                              </a:solidFill>
                              <a:latin typeface="Cambria Math" panose="02040503050406030204" pitchFamily="18" charset="0"/>
                              <a:ea typeface="Cambria Math" panose="02040503050406030204" pitchFamily="18" charset="0"/>
                            </a:rPr>
                            <m:t>𝑖</m:t>
                          </m:r>
                        </m:sub>
                      </m:sSub>
                      <m:r>
                        <a:rPr lang="fr-FR" i="1" smtClean="0">
                          <a:solidFill>
                            <a:schemeClr val="tx1"/>
                          </a:solidFill>
                          <a:latin typeface="Cambria Math" panose="02040503050406030204" pitchFamily="18" charset="0"/>
                          <a:ea typeface="Cambria Math" panose="02040503050406030204" pitchFamily="18" charset="0"/>
                        </a:rPr>
                        <m: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𝛽</m:t>
                          </m:r>
                        </m:e>
                        <m:sub>
                          <m:r>
                            <a:rPr lang="fr-FR" b="0" i="1" smtClean="0">
                              <a:solidFill>
                                <a:schemeClr val="tx1"/>
                              </a:solidFill>
                              <a:latin typeface="Cambria Math" panose="02040503050406030204" pitchFamily="18" charset="0"/>
                              <a:ea typeface="Cambria Math" panose="02040503050406030204" pitchFamily="18" charset="0"/>
                            </a:rPr>
                            <m:t>𝐵𝑟𝑒𝑛𝑛𝑒</m:t>
                          </m:r>
                        </m:sub>
                      </m:sSub>
                      <m:r>
                        <a:rPr lang="fr-FR" i="1">
                          <a:solidFill>
                            <a:schemeClr val="tx1"/>
                          </a:solidFill>
                          <a:latin typeface="Cambria Math" panose="02040503050406030204" pitchFamily="18" charset="0"/>
                          <a:ea typeface="Cambria Math" panose="02040503050406030204" pitchFamily="18" charset="0"/>
                        </a:rPr>
                        <m: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𝐵</m:t>
                          </m:r>
                          <m:r>
                            <a:rPr lang="fr-FR" b="0" i="1" smtClean="0">
                              <a:solidFill>
                                <a:schemeClr val="tx1"/>
                              </a:solidFill>
                              <a:latin typeface="Cambria Math" panose="02040503050406030204" pitchFamily="18" charset="0"/>
                              <a:ea typeface="Cambria Math" panose="02040503050406030204" pitchFamily="18" charset="0"/>
                            </a:rPr>
                            <m:t>𝑟𝑒𝑛𝑛𝑒</m:t>
                          </m:r>
                        </m:e>
                        <m:sub>
                          <m:r>
                            <a:rPr lang="fr-FR" i="1">
                              <a:solidFill>
                                <a:schemeClr val="tx1"/>
                              </a:solidFill>
                              <a:latin typeface="Cambria Math" panose="02040503050406030204" pitchFamily="18" charset="0"/>
                              <a:ea typeface="Cambria Math" panose="02040503050406030204" pitchFamily="18" charset="0"/>
                            </a:rPr>
                            <m:t>𝑖</m:t>
                          </m:r>
                        </m:sub>
                      </m:sSub>
                      <m:r>
                        <a:rPr lang="fr-FR" i="1">
                          <a:solidFill>
                            <a:schemeClr val="tx1"/>
                          </a:solidFill>
                          <a:latin typeface="Cambria Math" panose="02040503050406030204" pitchFamily="18" charset="0"/>
                          <a:ea typeface="Cambria Math" panose="02040503050406030204" pitchFamily="18" charset="0"/>
                        </a:rPr>
                        <m: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𝛽</m:t>
                          </m:r>
                        </m:e>
                        <m:sub>
                          <m:r>
                            <a:rPr lang="fr-FR" b="0" i="1" smtClean="0">
                              <a:solidFill>
                                <a:schemeClr val="tx1"/>
                              </a:solidFill>
                              <a:latin typeface="Cambria Math" panose="02040503050406030204" pitchFamily="18" charset="0"/>
                              <a:ea typeface="Cambria Math" panose="02040503050406030204" pitchFamily="18" charset="0"/>
                            </a:rPr>
                            <m:t>𝑉𝑖𝑔𝑢𝑒𝑖𝑟𝑎𝑡</m:t>
                          </m:r>
                        </m:sub>
                      </m:sSub>
                      <m:r>
                        <a:rPr lang="fr-FR" i="1">
                          <a:solidFill>
                            <a:schemeClr val="tx1"/>
                          </a:solidFill>
                          <a:latin typeface="Cambria Math" panose="02040503050406030204" pitchFamily="18" charset="0"/>
                          <a:ea typeface="Cambria Math" panose="02040503050406030204" pitchFamily="18" charset="0"/>
                        </a:rPr>
                        <m: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b="0" i="1" smtClean="0">
                              <a:solidFill>
                                <a:schemeClr val="tx1"/>
                              </a:solidFill>
                              <a:latin typeface="Cambria Math" panose="02040503050406030204" pitchFamily="18" charset="0"/>
                              <a:ea typeface="Cambria Math" panose="02040503050406030204" pitchFamily="18" charset="0"/>
                            </a:rPr>
                            <m:t>𝑉𝑖𝑔𝑢𝑒𝑖𝑟𝑎𝑡</m:t>
                          </m:r>
                        </m:e>
                        <m:sub>
                          <m:r>
                            <a:rPr lang="fr-FR" i="1">
                              <a:solidFill>
                                <a:schemeClr val="tx1"/>
                              </a:solidFill>
                              <a:latin typeface="Cambria Math" panose="02040503050406030204" pitchFamily="18" charset="0"/>
                              <a:ea typeface="Cambria Math" panose="02040503050406030204" pitchFamily="18" charset="0"/>
                            </a:rPr>
                            <m:t>𝑖</m:t>
                          </m:r>
                        </m:sub>
                      </m:sSub>
                    </m:oMath>
                  </m:oMathPara>
                </a14:m>
                <a:endParaRPr lang="fr-FR" dirty="0">
                  <a:solidFill>
                    <a:schemeClr val="bg1">
                      <a:lumMod val="50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326991" y="5673890"/>
                <a:ext cx="8527078" cy="391902"/>
              </a:xfrm>
              <a:prstGeom prst="rect">
                <a:avLst/>
              </a:prstGeom>
              <a:blipFill rotWithShape="0">
                <a:blip r:embed="rId2"/>
                <a:stretch>
                  <a:fillRect b="-10938"/>
                </a:stretch>
              </a:blipFill>
            </p:spPr>
            <p:txBody>
              <a:bodyPr/>
              <a:lstStyle/>
              <a:p>
                <a:r>
                  <a:rPr lang="fr-FR">
                    <a:noFill/>
                  </a:rPr>
                  <a:t> </a:t>
                </a:r>
              </a:p>
            </p:txBody>
          </p:sp>
        </mc:Fallback>
      </mc:AlternateContent>
      <p:sp>
        <p:nvSpPr>
          <p:cNvPr id="2" name="Espace réservé du numéro de diapositive 1">
            <a:extLst>
              <a:ext uri="{FF2B5EF4-FFF2-40B4-BE49-F238E27FC236}">
                <a16:creationId xmlns:a16="http://schemas.microsoft.com/office/drawing/2014/main" id="{0D44D037-883F-EBAE-4081-93044F3B04EE}"/>
              </a:ext>
            </a:extLst>
          </p:cNvPr>
          <p:cNvSpPr>
            <a:spLocks noGrp="1"/>
          </p:cNvSpPr>
          <p:nvPr>
            <p:ph type="sldNum" sz="quarter" idx="12"/>
          </p:nvPr>
        </p:nvSpPr>
        <p:spPr/>
        <p:txBody>
          <a:bodyPr/>
          <a:lstStyle/>
          <a:p>
            <a:fld id="{04C8D40A-45DA-49FB-8D9A-B1F265F8EE6C}" type="slidenum">
              <a:rPr lang="fr-FR" smtClean="0"/>
              <a:t>80</a:t>
            </a:fld>
            <a:endParaRPr lang="fr-FR"/>
          </a:p>
        </p:txBody>
      </p:sp>
    </p:spTree>
    <p:extLst>
      <p:ext uri="{BB962C8B-B14F-4D97-AF65-F5344CB8AC3E}">
        <p14:creationId xmlns:p14="http://schemas.microsoft.com/office/powerpoint/2010/main" val="39759452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p:cNvGraphicFramePr>
            <a:graphicFrameLocks noGrp="1"/>
          </p:cNvGraphicFramePr>
          <p:nvPr>
            <p:extLst>
              <p:ext uri="{D42A27DB-BD31-4B8C-83A1-F6EECF244321}">
                <p14:modId xmlns:p14="http://schemas.microsoft.com/office/powerpoint/2010/main" val="3064725724"/>
              </p:ext>
            </p:extLst>
          </p:nvPr>
        </p:nvGraphicFramePr>
        <p:xfrm>
          <a:off x="1728439" y="235069"/>
          <a:ext cx="6096000" cy="2468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32701">
                <a:tc>
                  <a:txBody>
                    <a:bodyPr/>
                    <a:lstStyle/>
                    <a:p>
                      <a:endParaRPr lang="fr-FR" dirty="0"/>
                    </a:p>
                  </a:txBody>
                  <a:tcPr>
                    <a:lnB w="12700" cap="flat" cmpd="sng" algn="ctr">
                      <a:solidFill>
                        <a:schemeClr val="tx1"/>
                      </a:solidFill>
                      <a:prstDash val="solid"/>
                      <a:round/>
                      <a:headEnd type="none" w="med" len="med"/>
                      <a:tailEnd type="none" w="med" len="med"/>
                    </a:lnB>
                    <a:noFill/>
                  </a:tcPr>
                </a:tc>
                <a:tc>
                  <a:txBody>
                    <a:bodyPr/>
                    <a:lstStyle/>
                    <a:p>
                      <a:r>
                        <a:rPr lang="fr-FR" dirty="0" err="1">
                          <a:solidFill>
                            <a:schemeClr val="tx1"/>
                          </a:solidFill>
                        </a:rPr>
                        <a:t>Biguglia</a:t>
                      </a:r>
                      <a:endParaRPr lang="fr-FR"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r>
                        <a:rPr lang="fr-FR" dirty="0">
                          <a:solidFill>
                            <a:schemeClr val="tx1"/>
                          </a:solidFill>
                        </a:rPr>
                        <a:t>Brenne</a:t>
                      </a:r>
                      <a:endParaRPr lang="fr-FR" dirty="0"/>
                    </a:p>
                  </a:txBody>
                  <a:tcPr>
                    <a:lnB w="12700" cap="flat" cmpd="sng" algn="ctr">
                      <a:solidFill>
                        <a:schemeClr val="tx1"/>
                      </a:solidFill>
                      <a:prstDash val="solid"/>
                      <a:round/>
                      <a:headEnd type="none" w="med" len="med"/>
                      <a:tailEnd type="none" w="med" len="med"/>
                    </a:lnB>
                    <a:noFill/>
                  </a:tcPr>
                </a:tc>
                <a:tc>
                  <a:txBody>
                    <a:bodyPr/>
                    <a:lstStyle/>
                    <a:p>
                      <a:r>
                        <a:rPr lang="fr-FR" b="1" dirty="0" err="1">
                          <a:solidFill>
                            <a:schemeClr val="tx1"/>
                          </a:solidFill>
                        </a:rPr>
                        <a:t>Vigueirat</a:t>
                      </a:r>
                      <a:endParaRPr lang="fr-FR" b="1" dirty="0">
                        <a:solidFill>
                          <a:schemeClr val="tx1"/>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32701">
                <a:tc>
                  <a:txBody>
                    <a:bodyPr/>
                    <a:lstStyle/>
                    <a:p>
                      <a:r>
                        <a:rPr lang="fr-FR" dirty="0"/>
                        <a:t>individu 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b="1" dirty="0">
                          <a:solidFill>
                            <a:srgbClr val="FF0000"/>
                          </a:solidFill>
                        </a:rPr>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32701">
                <a:tc>
                  <a:txBody>
                    <a:bodyPr/>
                    <a:lstStyle/>
                    <a:p>
                      <a:r>
                        <a:rPr lang="fr-FR" dirty="0"/>
                        <a:t>individu 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32701">
                <a:tc>
                  <a:txBody>
                    <a:bodyPr/>
                    <a:lstStyle/>
                    <a:p>
                      <a:r>
                        <a:rPr lang="fr-FR" dirty="0"/>
                        <a:t>individu 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dirty="0"/>
                        <a:t>0</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32701">
                <a:tc>
                  <a:txBody>
                    <a:bodyPr/>
                    <a:lstStyle/>
                    <a:p>
                      <a:r>
                        <a:rPr lang="fr-FR"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fr-FR"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82227">
                <a:tc>
                  <a:txBody>
                    <a:bodyPr/>
                    <a:lstStyle/>
                    <a:p>
                      <a:r>
                        <a:rPr lang="fr-FR" dirty="0"/>
                        <a:t>individu i</a:t>
                      </a:r>
                    </a:p>
                  </a:txBody>
                  <a:tcPr>
                    <a:lnT w="12700" cap="flat" cmpd="sng" algn="ctr">
                      <a:solidFill>
                        <a:schemeClr val="tx1"/>
                      </a:solidFill>
                      <a:prstDash val="solid"/>
                      <a:round/>
                      <a:headEnd type="none" w="med" len="med"/>
                      <a:tailEnd type="none" w="med" len="med"/>
                    </a:lnT>
                    <a:noFill/>
                  </a:tcPr>
                </a:tc>
                <a:tc>
                  <a:txBody>
                    <a:bodyPr/>
                    <a:lstStyle/>
                    <a:p>
                      <a:r>
                        <a:rPr lang="fr-FR" dirty="0" err="1"/>
                        <a:t>x</a:t>
                      </a:r>
                      <a:r>
                        <a:rPr lang="fr-FR" baseline="-25000" dirty="0" err="1"/>
                        <a:t>Biguglia,i</a:t>
                      </a:r>
                      <a:endParaRPr lang="fr-FR" baseline="-25000" dirty="0"/>
                    </a:p>
                  </a:txBody>
                  <a:tcP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x</a:t>
                      </a:r>
                      <a:r>
                        <a:rPr lang="fr-FR" baseline="-25000" dirty="0" err="1"/>
                        <a:t>Brenne,i</a:t>
                      </a:r>
                      <a:endParaRPr lang="fr-FR" baseline="-25000" dirty="0"/>
                    </a:p>
                    <a:p>
                      <a:endParaRPr lang="fr-FR" dirty="0"/>
                    </a:p>
                  </a:txBody>
                  <a:tcP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x</a:t>
                      </a:r>
                      <a:r>
                        <a:rPr lang="fr-FR" baseline="-25000" dirty="0" err="1"/>
                        <a:t>Vigueirat,i</a:t>
                      </a:r>
                      <a:endParaRPr lang="fr-FR" baseline="-25000" dirty="0"/>
                    </a:p>
                    <a:p>
                      <a:endParaRPr lang="fr-FR"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7" name="Rectangle 6"/>
              <p:cNvSpPr/>
              <p:nvPr/>
            </p:nvSpPr>
            <p:spPr>
              <a:xfrm>
                <a:off x="-133926" y="4804979"/>
                <a:ext cx="8527078" cy="3919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𝛼</m:t>
                      </m:r>
                      <m:r>
                        <a:rPr lang="fr-FR" b="0" i="1" smtClean="0">
                          <a:latin typeface="Cambria Math" panose="02040503050406030204" pitchFamily="18" charset="0"/>
                          <a:ea typeface="Cambria Math" panose="02040503050406030204" pitchFamily="18" charset="0"/>
                        </a:rPr>
                        <m: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𝛽</m:t>
                          </m:r>
                        </m:e>
                        <m:sub>
                          <m:r>
                            <a:rPr lang="fr-FR" b="0" i="1" smtClean="0">
                              <a:solidFill>
                                <a:schemeClr val="tx1"/>
                              </a:solidFill>
                              <a:latin typeface="Cambria Math" panose="02040503050406030204" pitchFamily="18" charset="0"/>
                              <a:ea typeface="Cambria Math" panose="02040503050406030204" pitchFamily="18" charset="0"/>
                            </a:rPr>
                            <m:t>𝐵𝑟𝑒𝑛𝑛𝑒</m:t>
                          </m:r>
                        </m:sub>
                      </m:sSub>
                      <m:r>
                        <a:rPr lang="fr-FR" i="1">
                          <a:solidFill>
                            <a:schemeClr val="tx1"/>
                          </a:solidFill>
                          <a:latin typeface="Cambria Math" panose="02040503050406030204" pitchFamily="18" charset="0"/>
                          <a:ea typeface="Cambria Math" panose="02040503050406030204" pitchFamily="18" charset="0"/>
                        </a:rPr>
                        <m: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𝐵</m:t>
                          </m:r>
                          <m:r>
                            <a:rPr lang="fr-FR" b="0" i="1" smtClean="0">
                              <a:solidFill>
                                <a:schemeClr val="tx1"/>
                              </a:solidFill>
                              <a:latin typeface="Cambria Math" panose="02040503050406030204" pitchFamily="18" charset="0"/>
                              <a:ea typeface="Cambria Math" panose="02040503050406030204" pitchFamily="18" charset="0"/>
                            </a:rPr>
                            <m:t>𝑟𝑒𝑛𝑛𝑒</m:t>
                          </m:r>
                        </m:e>
                        <m:sub>
                          <m:r>
                            <a:rPr lang="fr-FR" i="1">
                              <a:solidFill>
                                <a:schemeClr val="tx1"/>
                              </a:solidFill>
                              <a:latin typeface="Cambria Math" panose="02040503050406030204" pitchFamily="18" charset="0"/>
                              <a:ea typeface="Cambria Math" panose="02040503050406030204" pitchFamily="18" charset="0"/>
                            </a:rPr>
                            <m:t>𝑖</m:t>
                          </m:r>
                        </m:sub>
                      </m:sSub>
                      <m:r>
                        <a:rPr lang="fr-FR" i="1">
                          <a:solidFill>
                            <a:schemeClr val="tx1"/>
                          </a:solidFill>
                          <a:latin typeface="Cambria Math" panose="02040503050406030204" pitchFamily="18" charset="0"/>
                          <a:ea typeface="Cambria Math" panose="02040503050406030204" pitchFamily="18" charset="0"/>
                        </a:rPr>
                        <m: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𝛽</m:t>
                          </m:r>
                        </m:e>
                        <m:sub>
                          <m:r>
                            <a:rPr lang="fr-FR" b="0" i="1" smtClean="0">
                              <a:solidFill>
                                <a:schemeClr val="tx1"/>
                              </a:solidFill>
                              <a:latin typeface="Cambria Math" panose="02040503050406030204" pitchFamily="18" charset="0"/>
                              <a:ea typeface="Cambria Math" panose="02040503050406030204" pitchFamily="18" charset="0"/>
                            </a:rPr>
                            <m:t>𝑉𝑖𝑔𝑢𝑒𝑖𝑟𝑎𝑡</m:t>
                          </m:r>
                        </m:sub>
                      </m:sSub>
                      <m:r>
                        <a:rPr lang="fr-FR" i="1">
                          <a:solidFill>
                            <a:schemeClr val="tx1"/>
                          </a:solidFill>
                          <a:latin typeface="Cambria Math" panose="02040503050406030204" pitchFamily="18" charset="0"/>
                          <a:ea typeface="Cambria Math" panose="02040503050406030204" pitchFamily="18" charset="0"/>
                        </a:rPr>
                        <m: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b="0" i="1" smtClean="0">
                              <a:solidFill>
                                <a:schemeClr val="tx1"/>
                              </a:solidFill>
                              <a:latin typeface="Cambria Math" panose="02040503050406030204" pitchFamily="18" charset="0"/>
                              <a:ea typeface="Cambria Math" panose="02040503050406030204" pitchFamily="18" charset="0"/>
                            </a:rPr>
                            <m:t>𝑉𝑖𝑔𝑢𝑒𝑖𝑟𝑎𝑡</m:t>
                          </m:r>
                        </m:e>
                        <m:sub>
                          <m:r>
                            <a:rPr lang="fr-FR" i="1">
                              <a:solidFill>
                                <a:schemeClr val="tx1"/>
                              </a:solidFill>
                              <a:latin typeface="Cambria Math" panose="02040503050406030204" pitchFamily="18" charset="0"/>
                              <a:ea typeface="Cambria Math" panose="02040503050406030204" pitchFamily="18" charset="0"/>
                            </a:rPr>
                            <m:t>𝑖</m:t>
                          </m:r>
                        </m:sub>
                      </m:sSub>
                    </m:oMath>
                  </m:oMathPara>
                </a14:m>
                <a:endParaRPr lang="fr-FR" dirty="0">
                  <a:solidFill>
                    <a:schemeClr val="bg1">
                      <a:lumMod val="50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133926" y="4804979"/>
                <a:ext cx="8527078" cy="391902"/>
              </a:xfrm>
              <a:prstGeom prst="rect">
                <a:avLst/>
              </a:prstGeom>
              <a:blipFill rotWithShape="0">
                <a:blip r:embed="rId2"/>
                <a:stretch>
                  <a:fillRect b="-9231"/>
                </a:stretch>
              </a:blipFill>
            </p:spPr>
            <p:txBody>
              <a:bodyPr/>
              <a:lstStyle/>
              <a:p>
                <a:r>
                  <a:rPr lang="fr-FR">
                    <a:noFill/>
                  </a:rPr>
                  <a:t> </a:t>
                </a:r>
              </a:p>
            </p:txBody>
          </p:sp>
        </mc:Fallback>
      </mc:AlternateContent>
      <p:cxnSp>
        <p:nvCxnSpPr>
          <p:cNvPr id="3" name="Connecteur droit avec flèche 2"/>
          <p:cNvCxnSpPr/>
          <p:nvPr/>
        </p:nvCxnSpPr>
        <p:spPr>
          <a:xfrm>
            <a:off x="1728439" y="4103649"/>
            <a:ext cx="310377" cy="5947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657922" y="3457318"/>
            <a:ext cx="2141034" cy="646331"/>
          </a:xfrm>
          <a:prstGeom prst="rect">
            <a:avLst/>
          </a:prstGeom>
          <a:noFill/>
        </p:spPr>
        <p:txBody>
          <a:bodyPr wrap="square" rtlCol="0">
            <a:spAutoFit/>
          </a:bodyPr>
          <a:lstStyle/>
          <a:p>
            <a:r>
              <a:rPr lang="fr-FR" i="1" dirty="0"/>
              <a:t>longueurs des individus de </a:t>
            </a:r>
            <a:r>
              <a:rPr lang="fr-FR" i="1" dirty="0" err="1"/>
              <a:t>Biguglia</a:t>
            </a:r>
            <a:endParaRPr lang="fr-FR" i="1" dirty="0"/>
          </a:p>
        </p:txBody>
      </p:sp>
      <p:cxnSp>
        <p:nvCxnSpPr>
          <p:cNvPr id="9" name="Connecteur droit avec flèche 8"/>
          <p:cNvCxnSpPr/>
          <p:nvPr/>
        </p:nvCxnSpPr>
        <p:spPr>
          <a:xfrm flipH="1">
            <a:off x="2955072" y="4051610"/>
            <a:ext cx="791739" cy="7805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3274741" y="2851281"/>
            <a:ext cx="2141034" cy="1200329"/>
          </a:xfrm>
          <a:prstGeom prst="rect">
            <a:avLst/>
          </a:prstGeom>
          <a:noFill/>
        </p:spPr>
        <p:txBody>
          <a:bodyPr wrap="square" rtlCol="0">
            <a:spAutoFit/>
          </a:bodyPr>
          <a:lstStyle/>
          <a:p>
            <a:r>
              <a:rPr lang="fr-FR" i="1" dirty="0"/>
              <a:t>À quel point les individus de Brenne sont plus grands que ceux de </a:t>
            </a:r>
            <a:r>
              <a:rPr lang="fr-FR" i="1" dirty="0" err="1"/>
              <a:t>Biguglia</a:t>
            </a:r>
            <a:endParaRPr lang="fr-FR" i="1" dirty="0"/>
          </a:p>
        </p:txBody>
      </p:sp>
      <p:cxnSp>
        <p:nvCxnSpPr>
          <p:cNvPr id="12" name="Connecteur droit avec flèche 11"/>
          <p:cNvCxnSpPr/>
          <p:nvPr/>
        </p:nvCxnSpPr>
        <p:spPr>
          <a:xfrm flipH="1">
            <a:off x="5127814" y="4177990"/>
            <a:ext cx="1964364" cy="7173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6110868" y="3180319"/>
            <a:ext cx="2899317" cy="923330"/>
          </a:xfrm>
          <a:prstGeom prst="rect">
            <a:avLst/>
          </a:prstGeom>
          <a:noFill/>
        </p:spPr>
        <p:txBody>
          <a:bodyPr wrap="square" rtlCol="0">
            <a:spAutoFit/>
          </a:bodyPr>
          <a:lstStyle/>
          <a:p>
            <a:r>
              <a:rPr lang="fr-FR" i="1" dirty="0"/>
              <a:t>À quel point les individus du </a:t>
            </a:r>
            <a:r>
              <a:rPr lang="fr-FR" i="1" dirty="0" err="1"/>
              <a:t>Vigueirat</a:t>
            </a:r>
            <a:r>
              <a:rPr lang="fr-FR" i="1" dirty="0"/>
              <a:t> sont plus grands que ceux de </a:t>
            </a:r>
            <a:r>
              <a:rPr lang="fr-FR" i="1" dirty="0" err="1"/>
              <a:t>Biguglia</a:t>
            </a:r>
            <a:endParaRPr lang="fr-FR" i="1" dirty="0"/>
          </a:p>
        </p:txBody>
      </p:sp>
      <p:sp>
        <p:nvSpPr>
          <p:cNvPr id="15" name="ZoneTexte 14"/>
          <p:cNvSpPr txBox="1"/>
          <p:nvPr/>
        </p:nvSpPr>
        <p:spPr>
          <a:xfrm>
            <a:off x="576146" y="5399271"/>
            <a:ext cx="7984273" cy="1200329"/>
          </a:xfrm>
          <a:prstGeom prst="rect">
            <a:avLst/>
          </a:prstGeom>
          <a:noFill/>
        </p:spPr>
        <p:txBody>
          <a:bodyPr wrap="square" rtlCol="0">
            <a:spAutoFit/>
          </a:bodyPr>
          <a:lstStyle/>
          <a:p>
            <a:r>
              <a:rPr lang="fr-FR" dirty="0"/>
              <a:t>Maintenant, on a 3 paramètres à estimer pour 4 populations = 1 degré de liberté</a:t>
            </a:r>
          </a:p>
          <a:p>
            <a:endParaRPr lang="fr-FR" dirty="0"/>
          </a:p>
          <a:p>
            <a:r>
              <a:rPr lang="fr-FR" dirty="0"/>
              <a:t>En considérant </a:t>
            </a:r>
            <a:r>
              <a:rPr lang="fr-FR" dirty="0" err="1"/>
              <a:t>Biguglia</a:t>
            </a:r>
            <a:r>
              <a:rPr lang="fr-FR" dirty="0"/>
              <a:t> comme la </a:t>
            </a:r>
            <a:r>
              <a:rPr lang="fr-FR" b="1" u="sng" dirty="0"/>
              <a:t>référence</a:t>
            </a:r>
            <a:r>
              <a:rPr lang="fr-FR" dirty="0"/>
              <a:t>, le modèle est devenu </a:t>
            </a:r>
            <a:r>
              <a:rPr lang="fr-FR" b="1" u="sng" dirty="0"/>
              <a:t>identifiable </a:t>
            </a:r>
            <a:r>
              <a:rPr lang="fr-FR" dirty="0"/>
              <a:t>: il n’y a plus qu’un jeu de paramètres possible</a:t>
            </a:r>
          </a:p>
        </p:txBody>
      </p:sp>
      <p:sp>
        <p:nvSpPr>
          <p:cNvPr id="2" name="Espace réservé du numéro de diapositive 1">
            <a:extLst>
              <a:ext uri="{FF2B5EF4-FFF2-40B4-BE49-F238E27FC236}">
                <a16:creationId xmlns:a16="http://schemas.microsoft.com/office/drawing/2014/main" id="{00510433-BFC1-FAC4-A9EA-75A53AC0A644}"/>
              </a:ext>
            </a:extLst>
          </p:cNvPr>
          <p:cNvSpPr>
            <a:spLocks noGrp="1"/>
          </p:cNvSpPr>
          <p:nvPr>
            <p:ph type="sldNum" sz="quarter" idx="12"/>
          </p:nvPr>
        </p:nvSpPr>
        <p:spPr/>
        <p:txBody>
          <a:bodyPr/>
          <a:lstStyle/>
          <a:p>
            <a:fld id="{04C8D40A-45DA-49FB-8D9A-B1F265F8EE6C}" type="slidenum">
              <a:rPr lang="fr-FR" smtClean="0"/>
              <a:t>81</a:t>
            </a:fld>
            <a:endParaRPr lang="fr-FR"/>
          </a:p>
        </p:txBody>
      </p:sp>
    </p:spTree>
    <p:extLst>
      <p:ext uri="{BB962C8B-B14F-4D97-AF65-F5344CB8AC3E}">
        <p14:creationId xmlns:p14="http://schemas.microsoft.com/office/powerpoint/2010/main" val="15634237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19" y="1189463"/>
            <a:ext cx="4236910" cy="3664156"/>
          </a:xfrm>
          <a:prstGeom prst="rect">
            <a:avLst/>
          </a:prstGeom>
        </p:spPr>
      </p:pic>
      <p:sp>
        <p:nvSpPr>
          <p:cNvPr id="5" name="ZoneTexte 4"/>
          <p:cNvSpPr txBox="1"/>
          <p:nvPr/>
        </p:nvSpPr>
        <p:spPr>
          <a:xfrm>
            <a:off x="334537" y="59473"/>
            <a:ext cx="8355980" cy="1200329"/>
          </a:xfrm>
          <a:prstGeom prst="rect">
            <a:avLst/>
          </a:prstGeom>
          <a:noFill/>
        </p:spPr>
        <p:txBody>
          <a:bodyPr wrap="square" rtlCol="0">
            <a:spAutoFit/>
          </a:bodyPr>
          <a:lstStyle/>
          <a:p>
            <a:r>
              <a:rPr lang="fr-FR" dirty="0"/>
              <a:t>La manière d’estimer </a:t>
            </a:r>
            <a:r>
              <a:rPr lang="el-GR" dirty="0"/>
              <a:t>α</a:t>
            </a:r>
            <a:r>
              <a:rPr lang="fr-FR" dirty="0"/>
              <a:t> et les deux </a:t>
            </a:r>
            <a:r>
              <a:rPr lang="el-GR" dirty="0"/>
              <a:t>β</a:t>
            </a:r>
            <a:r>
              <a:rPr lang="fr-FR" dirty="0"/>
              <a:t> est la même que pour une variable binaire ou une variable continue : méthode des </a:t>
            </a:r>
            <a:r>
              <a:rPr lang="fr-FR" b="1" u="sng" dirty="0"/>
              <a:t>moindres carrés</a:t>
            </a:r>
            <a:r>
              <a:rPr lang="fr-FR" dirty="0"/>
              <a:t>. Donc, il faut contrôler les mêmes hypothèses avant l’interprétation : résidus indépendants, non  biaisés, distribués normalement.</a:t>
            </a:r>
            <a:r>
              <a:rPr lang="fr-FR" b="1" u="sng" dirty="0"/>
              <a:t> </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4082" y="1259802"/>
            <a:ext cx="3781311" cy="3270146"/>
          </a:xfrm>
          <a:prstGeom prst="rect">
            <a:avLst/>
          </a:prstGeom>
        </p:spPr>
      </p:pic>
      <p:sp>
        <p:nvSpPr>
          <p:cNvPr id="7" name="ZoneTexte 6"/>
          <p:cNvSpPr txBox="1"/>
          <p:nvPr/>
        </p:nvSpPr>
        <p:spPr>
          <a:xfrm>
            <a:off x="1197600" y="5077522"/>
            <a:ext cx="6936058" cy="1477328"/>
          </a:xfrm>
          <a:prstGeom prst="rect">
            <a:avLst/>
          </a:prstGeom>
          <a:noFill/>
        </p:spPr>
        <p:txBody>
          <a:bodyPr wrap="square" rtlCol="0">
            <a:spAutoFit/>
          </a:bodyPr>
          <a:lstStyle/>
          <a:p>
            <a:r>
              <a:rPr lang="fr-FR" dirty="0"/>
              <a:t>Les résidus sont </a:t>
            </a:r>
            <a:r>
              <a:rPr lang="fr-FR" b="1" u="sng" dirty="0"/>
              <a:t>normalement distribués et non biaisés</a:t>
            </a:r>
          </a:p>
          <a:p>
            <a:endParaRPr lang="fr-FR" dirty="0"/>
          </a:p>
          <a:p>
            <a:r>
              <a:rPr lang="fr-FR" dirty="0"/>
              <a:t>Il semble y avoir une légère </a:t>
            </a:r>
            <a:r>
              <a:rPr lang="fr-FR" b="1" u="sng" dirty="0" err="1"/>
              <a:t>hétéroscédasticité</a:t>
            </a:r>
            <a:r>
              <a:rPr lang="fr-FR" dirty="0"/>
              <a:t> : il faudrait s’intéresser à son effet sur le modèle, mais à notre niveau et parce qu’elle reste faible, on va compter sur la </a:t>
            </a:r>
            <a:r>
              <a:rPr lang="fr-FR" b="1" u="sng" dirty="0"/>
              <a:t>robustesse</a:t>
            </a:r>
            <a:r>
              <a:rPr lang="fr-FR" dirty="0"/>
              <a:t> du modèle linéaire</a:t>
            </a:r>
          </a:p>
        </p:txBody>
      </p:sp>
      <p:sp>
        <p:nvSpPr>
          <p:cNvPr id="2" name="Espace réservé du numéro de diapositive 1">
            <a:extLst>
              <a:ext uri="{FF2B5EF4-FFF2-40B4-BE49-F238E27FC236}">
                <a16:creationId xmlns:a16="http://schemas.microsoft.com/office/drawing/2014/main" id="{3F7E89C1-0D34-3F68-BA58-CF198CC0EAD3}"/>
              </a:ext>
            </a:extLst>
          </p:cNvPr>
          <p:cNvSpPr>
            <a:spLocks noGrp="1"/>
          </p:cNvSpPr>
          <p:nvPr>
            <p:ph type="sldNum" sz="quarter" idx="12"/>
          </p:nvPr>
        </p:nvSpPr>
        <p:spPr/>
        <p:txBody>
          <a:bodyPr/>
          <a:lstStyle/>
          <a:p>
            <a:fld id="{04C8D40A-45DA-49FB-8D9A-B1F265F8EE6C}" type="slidenum">
              <a:rPr lang="fr-FR" smtClean="0"/>
              <a:t>82</a:t>
            </a:fld>
            <a:endParaRPr lang="fr-FR"/>
          </a:p>
        </p:txBody>
      </p:sp>
    </p:spTree>
    <p:extLst>
      <p:ext uri="{BB962C8B-B14F-4D97-AF65-F5344CB8AC3E}">
        <p14:creationId xmlns:p14="http://schemas.microsoft.com/office/powerpoint/2010/main" val="28940372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322" y="197219"/>
            <a:ext cx="3334853" cy="3328019"/>
          </a:xfrm>
          <a:prstGeom prst="rect">
            <a:avLst/>
          </a:prstGeom>
        </p:spPr>
      </p:pic>
      <p:graphicFrame>
        <p:nvGraphicFramePr>
          <p:cNvPr id="5" name="Tableau 4"/>
          <p:cNvGraphicFramePr>
            <a:graphicFrameLocks noGrp="1"/>
          </p:cNvGraphicFramePr>
          <p:nvPr>
            <p:extLst>
              <p:ext uri="{D42A27DB-BD31-4B8C-83A1-F6EECF244321}">
                <p14:modId xmlns:p14="http://schemas.microsoft.com/office/powerpoint/2010/main" val="625055971"/>
              </p:ext>
            </p:extLst>
          </p:nvPr>
        </p:nvGraphicFramePr>
        <p:xfrm>
          <a:off x="847492" y="4155217"/>
          <a:ext cx="7597697" cy="1986280"/>
        </p:xfrm>
        <a:graphic>
          <a:graphicData uri="http://schemas.openxmlformats.org/drawingml/2006/table">
            <a:tbl>
              <a:tblPr firstRow="1" bandRow="1">
                <a:tableStyleId>{5C22544A-7EE6-4342-B048-85BDC9FD1C3A}</a:tableStyleId>
              </a:tblPr>
              <a:tblGrid>
                <a:gridCol w="1055648">
                  <a:extLst>
                    <a:ext uri="{9D8B030D-6E8A-4147-A177-3AD203B41FA5}">
                      <a16:colId xmlns:a16="http://schemas.microsoft.com/office/drawing/2014/main" val="20000"/>
                    </a:ext>
                  </a:extLst>
                </a:gridCol>
                <a:gridCol w="1122556">
                  <a:extLst>
                    <a:ext uri="{9D8B030D-6E8A-4147-A177-3AD203B41FA5}">
                      <a16:colId xmlns:a16="http://schemas.microsoft.com/office/drawing/2014/main" val="20001"/>
                    </a:ext>
                  </a:extLst>
                </a:gridCol>
                <a:gridCol w="2188157">
                  <a:extLst>
                    <a:ext uri="{9D8B030D-6E8A-4147-A177-3AD203B41FA5}">
                      <a16:colId xmlns:a16="http://schemas.microsoft.com/office/drawing/2014/main" val="20002"/>
                    </a:ext>
                  </a:extLst>
                </a:gridCol>
                <a:gridCol w="1593663">
                  <a:extLst>
                    <a:ext uri="{9D8B030D-6E8A-4147-A177-3AD203B41FA5}">
                      <a16:colId xmlns:a16="http://schemas.microsoft.com/office/drawing/2014/main" val="20003"/>
                    </a:ext>
                  </a:extLst>
                </a:gridCol>
                <a:gridCol w="1637673">
                  <a:extLst>
                    <a:ext uri="{9D8B030D-6E8A-4147-A177-3AD203B41FA5}">
                      <a16:colId xmlns:a16="http://schemas.microsoft.com/office/drawing/2014/main" val="20004"/>
                    </a:ext>
                  </a:extLst>
                </a:gridCol>
              </a:tblGrid>
              <a:tr h="370840">
                <a:tc>
                  <a:txBody>
                    <a:bodyPr/>
                    <a:lstStyle/>
                    <a:p>
                      <a:r>
                        <a:rPr lang="fr-FR" sz="1600" b="0" dirty="0">
                          <a:solidFill>
                            <a:schemeClr val="tx1"/>
                          </a:solidFill>
                        </a:rPr>
                        <a:t>paramètre</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estimation</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erreur standard</a:t>
                      </a:r>
                    </a:p>
                    <a:p>
                      <a:r>
                        <a:rPr lang="fr-FR" sz="1600" b="0" dirty="0">
                          <a:solidFill>
                            <a:schemeClr val="tx1"/>
                          </a:solidFill>
                        </a:rPr>
                        <a:t>[intervalle de confiance]</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valeur de 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p-value</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l-GR" sz="1600" b="0" dirty="0">
                          <a:solidFill>
                            <a:schemeClr val="tx1"/>
                          </a:solidFill>
                        </a:rPr>
                        <a:t>α</a:t>
                      </a:r>
                      <a:endParaRPr lang="fr-FR" sz="1600" b="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147,3</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 0,8 [145,7</a:t>
                      </a:r>
                      <a:r>
                        <a:rPr lang="fr-FR" sz="1600" b="0" baseline="0" dirty="0">
                          <a:solidFill>
                            <a:schemeClr val="tx1"/>
                          </a:solidFill>
                        </a:rPr>
                        <a:t>;149,0</a:t>
                      </a:r>
                      <a:r>
                        <a:rPr lang="fr-FR" sz="1600" b="0" dirty="0">
                          <a:solidFill>
                            <a:schemeClr val="tx1"/>
                          </a:solidFill>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173,8</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tx1"/>
                          </a:solidFill>
                        </a:rPr>
                        <a:t>&lt;2.10</a:t>
                      </a:r>
                      <a:r>
                        <a:rPr lang="fr-FR" sz="1600" b="0" baseline="30000" dirty="0">
                          <a:solidFill>
                            <a:schemeClr val="tx1"/>
                          </a:solidFill>
                        </a:rPr>
                        <a:t>-16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57200">
                <a:tc>
                  <a:txBody>
                    <a:bodyPr/>
                    <a:lstStyle/>
                    <a:p>
                      <a:r>
                        <a:rPr lang="el-GR" sz="1600" b="0" dirty="0">
                          <a:solidFill>
                            <a:schemeClr val="tx1"/>
                          </a:solidFill>
                        </a:rPr>
                        <a:t>β</a:t>
                      </a:r>
                      <a:r>
                        <a:rPr lang="fr-FR" sz="1600" b="0" baseline="-25000" dirty="0">
                          <a:solidFill>
                            <a:schemeClr val="tx1"/>
                          </a:solidFill>
                        </a:rPr>
                        <a:t>Brenne</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fr-FR" sz="1600" b="0" dirty="0">
                          <a:solidFill>
                            <a:schemeClr val="tx1"/>
                          </a:solidFill>
                        </a:rPr>
                        <a:t>12,5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fr-FR" sz="1600" b="0" dirty="0">
                          <a:solidFill>
                            <a:schemeClr val="tx1"/>
                          </a:solidFill>
                        </a:rPr>
                        <a:t> 0,9 [10,7;14,3]</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fr-FR" sz="1600" b="0" dirty="0">
                          <a:solidFill>
                            <a:schemeClr val="tx1"/>
                          </a:solidFill>
                        </a:rPr>
                        <a:t>13,6</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rowSpan="2">
                  <a:txBody>
                    <a:bodyPr/>
                    <a:lstStyle/>
                    <a:p>
                      <a:r>
                        <a:rPr lang="fr-FR" sz="1600" b="0" dirty="0">
                          <a:solidFill>
                            <a:schemeClr val="tx1"/>
                          </a:solidFill>
                        </a:rPr>
                        <a:t>&lt;2.10</a:t>
                      </a:r>
                      <a:r>
                        <a:rPr lang="fr-FR" sz="1600" b="0" baseline="30000" dirty="0">
                          <a:solidFill>
                            <a:schemeClr val="tx1"/>
                          </a:solidFill>
                        </a:rPr>
                        <a:t>-16</a:t>
                      </a:r>
                      <a:endParaRPr lang="fr-FR" sz="1600" b="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2192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600" b="0" dirty="0">
                          <a:solidFill>
                            <a:schemeClr val="tx1"/>
                          </a:solidFill>
                        </a:rPr>
                        <a:t>β</a:t>
                      </a:r>
                      <a:r>
                        <a:rPr lang="fr-FR" sz="1600" b="0" baseline="-25000" dirty="0" err="1">
                          <a:solidFill>
                            <a:schemeClr val="tx1"/>
                          </a:solidFill>
                        </a:rPr>
                        <a:t>Vigueirat</a:t>
                      </a:r>
                      <a:endParaRPr lang="fr-FR" sz="1600" b="0" baseline="-25000" dirty="0">
                        <a:solidFill>
                          <a:schemeClr val="tx1"/>
                        </a:solidFill>
                      </a:endParaRPr>
                    </a:p>
                    <a:p>
                      <a:endParaRPr lang="fr-FR" sz="1600" b="0" dirty="0">
                        <a:solidFill>
                          <a:schemeClr val="tx1"/>
                        </a:solidFill>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rowSpan="2">
                  <a:txBody>
                    <a:bodyPr/>
                    <a:lstStyle/>
                    <a:p>
                      <a:r>
                        <a:rPr lang="fr-FR" sz="1600" b="0" dirty="0">
                          <a:solidFill>
                            <a:schemeClr val="tx1"/>
                          </a:solidFill>
                        </a:rPr>
                        <a:t>11,5</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rowSpan="2">
                  <a:txBody>
                    <a:bodyPr/>
                    <a:lstStyle/>
                    <a:p>
                      <a:r>
                        <a:rPr lang="fr-FR" sz="1600" b="0" dirty="0">
                          <a:solidFill>
                            <a:schemeClr val="tx1"/>
                          </a:solidFill>
                        </a:rPr>
                        <a:t>1,0</a:t>
                      </a:r>
                      <a:r>
                        <a:rPr lang="fr-FR" sz="1600" b="0" baseline="0" dirty="0">
                          <a:solidFill>
                            <a:schemeClr val="tx1"/>
                          </a:solidFill>
                        </a:rPr>
                        <a:t> [9,6;13,5]</a:t>
                      </a:r>
                      <a:endParaRPr lang="fr-FR" sz="1600" b="0" dirty="0">
                        <a:solidFill>
                          <a:schemeClr val="tx1"/>
                        </a:solidFill>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rowSpan="2">
                  <a:txBody>
                    <a:bodyPr/>
                    <a:lstStyle/>
                    <a:p>
                      <a:r>
                        <a:rPr lang="fr-FR" sz="1600" b="0" dirty="0">
                          <a:solidFill>
                            <a:schemeClr val="tx1"/>
                          </a:solidFill>
                        </a:rPr>
                        <a:t>11,7</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vMerge="1">
                  <a:txBody>
                    <a:bodyPr/>
                    <a:lstStyle/>
                    <a:p>
                      <a:endParaRPr lang="fr-FR"/>
                    </a:p>
                  </a:txBody>
                  <a:tcPr/>
                </a:tc>
                <a:extLst>
                  <a:ext uri="{0D108BD9-81ED-4DB2-BD59-A6C34878D82A}">
                    <a16:rowId xmlns:a16="http://schemas.microsoft.com/office/drawing/2014/main" val="10003"/>
                  </a:ext>
                </a:extLst>
              </a:tr>
              <a:tr h="289560">
                <a:tc vMerge="1">
                  <a:txBody>
                    <a:bodyPr/>
                    <a:lstStyle/>
                    <a:p>
                      <a:endParaRPr lang="fr-FR"/>
                    </a:p>
                  </a:txBody>
                  <a:tcPr/>
                </a:tc>
                <a:tc vMerge="1">
                  <a:txBody>
                    <a:bodyPr/>
                    <a:lstStyle/>
                    <a:p>
                      <a:endParaRPr lang="fr-FR"/>
                    </a:p>
                  </a:txBody>
                  <a:tcPr/>
                </a:tc>
                <a:tc vMerge="1">
                  <a:txBody>
                    <a:bodyPr/>
                    <a:lstStyle/>
                    <a:p>
                      <a:endParaRPr lang="fr-FR"/>
                    </a:p>
                  </a:txBody>
                  <a:tcPr/>
                </a:tc>
                <a:tc vMerge="1">
                  <a:txBody>
                    <a:bodyPr/>
                    <a:lstStyle/>
                    <a:p>
                      <a:endParaRPr lang="fr-FR"/>
                    </a:p>
                  </a:txBody>
                  <a:tcPr/>
                </a:tc>
                <a:tc>
                  <a:txBody>
                    <a:bodyPr/>
                    <a:lstStyle/>
                    <a:p>
                      <a:r>
                        <a:rPr lang="fr-FR" sz="1600" b="0" dirty="0">
                          <a:solidFill>
                            <a:schemeClr val="tx1"/>
                          </a:solidFill>
                        </a:rPr>
                        <a:t>&lt;2.10</a:t>
                      </a:r>
                      <a:r>
                        <a:rPr lang="fr-FR" sz="1600" b="0" baseline="30000" dirty="0">
                          <a:solidFill>
                            <a:schemeClr val="tx1"/>
                          </a:solidFill>
                        </a:rPr>
                        <a:t>-16</a:t>
                      </a:r>
                      <a:endParaRPr lang="fr-FR" sz="1600" b="0" dirty="0">
                        <a:solidFill>
                          <a:schemeClr val="tx1"/>
                        </a:solidFill>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6" name="ZoneTexte 5"/>
          <p:cNvSpPr txBox="1"/>
          <p:nvPr/>
        </p:nvSpPr>
        <p:spPr>
          <a:xfrm>
            <a:off x="1090246" y="6141497"/>
            <a:ext cx="4292076" cy="369332"/>
          </a:xfrm>
          <a:prstGeom prst="rect">
            <a:avLst/>
          </a:prstGeom>
          <a:noFill/>
        </p:spPr>
        <p:txBody>
          <a:bodyPr wrap="square" rtlCol="0">
            <a:spAutoFit/>
          </a:bodyPr>
          <a:lstStyle/>
          <a:p>
            <a:r>
              <a:rPr lang="fr-FR" dirty="0"/>
              <a:t>R² = 0,14 ; F</a:t>
            </a:r>
            <a:r>
              <a:rPr lang="fr-FR" baseline="-25000" dirty="0"/>
              <a:t>2,1113 </a:t>
            </a:r>
            <a:r>
              <a:rPr lang="fr-FR" dirty="0"/>
              <a:t>= 93,9, p&lt;2.10</a:t>
            </a:r>
            <a:r>
              <a:rPr lang="fr-FR" baseline="30000" dirty="0"/>
              <a:t>-16</a:t>
            </a:r>
          </a:p>
        </p:txBody>
      </p:sp>
      <p:sp>
        <p:nvSpPr>
          <p:cNvPr id="7" name="ZoneTexte 6"/>
          <p:cNvSpPr txBox="1"/>
          <p:nvPr/>
        </p:nvSpPr>
        <p:spPr>
          <a:xfrm>
            <a:off x="423746" y="639336"/>
            <a:ext cx="4631473" cy="2585323"/>
          </a:xfrm>
          <a:prstGeom prst="rect">
            <a:avLst/>
          </a:prstGeom>
          <a:noFill/>
        </p:spPr>
        <p:txBody>
          <a:bodyPr wrap="square" rtlCol="0">
            <a:spAutoFit/>
          </a:bodyPr>
          <a:lstStyle/>
          <a:p>
            <a:r>
              <a:rPr lang="fr-FR" dirty="0"/>
              <a:t>Remarquez que le test de Fisher est significatif alors que la population  n’explique que 14% de la variabilité des tailles! </a:t>
            </a:r>
          </a:p>
          <a:p>
            <a:endParaRPr lang="fr-FR" dirty="0"/>
          </a:p>
          <a:p>
            <a:r>
              <a:rPr lang="fr-FR" dirty="0"/>
              <a:t>C’est dû à </a:t>
            </a:r>
            <a:r>
              <a:rPr lang="fr-FR" b="1" u="sng" dirty="0"/>
              <a:t>la très grande taille d’échantillon</a:t>
            </a:r>
          </a:p>
          <a:p>
            <a:endParaRPr lang="fr-FR" dirty="0"/>
          </a:p>
          <a:p>
            <a:r>
              <a:rPr lang="fr-FR" dirty="0">
                <a:sym typeface="Wingdings" panose="05000000000000000000" pitchFamily="2" charset="2"/>
              </a:rPr>
              <a:t> La p-value d’un test statistique diminue avec la taille de l’échantillon, même si la relation entre deux variables est faible.</a:t>
            </a:r>
            <a:endParaRPr lang="fr-FR" dirty="0"/>
          </a:p>
        </p:txBody>
      </p:sp>
      <p:sp>
        <p:nvSpPr>
          <p:cNvPr id="2" name="Espace réservé du numéro de diapositive 1">
            <a:extLst>
              <a:ext uri="{FF2B5EF4-FFF2-40B4-BE49-F238E27FC236}">
                <a16:creationId xmlns:a16="http://schemas.microsoft.com/office/drawing/2014/main" id="{73C003FD-5293-F037-0452-7731ABDDD404}"/>
              </a:ext>
            </a:extLst>
          </p:cNvPr>
          <p:cNvSpPr>
            <a:spLocks noGrp="1"/>
          </p:cNvSpPr>
          <p:nvPr>
            <p:ph type="sldNum" sz="quarter" idx="12"/>
          </p:nvPr>
        </p:nvSpPr>
        <p:spPr/>
        <p:txBody>
          <a:bodyPr/>
          <a:lstStyle/>
          <a:p>
            <a:fld id="{04C8D40A-45DA-49FB-8D9A-B1F265F8EE6C}" type="slidenum">
              <a:rPr lang="fr-FR" smtClean="0"/>
              <a:t>83</a:t>
            </a:fld>
            <a:endParaRPr lang="fr-FR"/>
          </a:p>
        </p:txBody>
      </p:sp>
    </p:spTree>
    <p:extLst>
      <p:ext uri="{BB962C8B-B14F-4D97-AF65-F5344CB8AC3E}">
        <p14:creationId xmlns:p14="http://schemas.microsoft.com/office/powerpoint/2010/main" val="12914857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10325" y="356838"/>
            <a:ext cx="6051395" cy="2677656"/>
          </a:xfrm>
          <a:prstGeom prst="rect">
            <a:avLst/>
          </a:prstGeom>
          <a:noFill/>
        </p:spPr>
        <p:txBody>
          <a:bodyPr wrap="square" rtlCol="0">
            <a:spAutoFit/>
          </a:bodyPr>
          <a:lstStyle/>
          <a:p>
            <a:pPr algn="ctr"/>
            <a:r>
              <a:rPr lang="fr-FR" sz="2400" dirty="0"/>
              <a:t>ne pas confondre </a:t>
            </a:r>
          </a:p>
          <a:p>
            <a:pPr algn="ctr"/>
            <a:endParaRPr lang="fr-FR" sz="2400" dirty="0"/>
          </a:p>
          <a:p>
            <a:pPr algn="ctr"/>
            <a:r>
              <a:rPr lang="fr-FR" sz="2400" b="1" dirty="0"/>
              <a:t>significativité statistique </a:t>
            </a:r>
          </a:p>
          <a:p>
            <a:pPr algn="ctr"/>
            <a:endParaRPr lang="fr-FR" sz="2400" dirty="0"/>
          </a:p>
          <a:p>
            <a:pPr algn="ctr"/>
            <a:r>
              <a:rPr lang="fr-FR" sz="2400" dirty="0"/>
              <a:t>et</a:t>
            </a:r>
          </a:p>
          <a:p>
            <a:pPr algn="ctr"/>
            <a:endParaRPr lang="fr-FR" sz="2400" dirty="0"/>
          </a:p>
          <a:p>
            <a:pPr algn="ctr"/>
            <a:r>
              <a:rPr lang="fr-FR" sz="2400" b="1" dirty="0"/>
              <a:t>significativité biologique</a:t>
            </a:r>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47312" y="3512392"/>
            <a:ext cx="4996688" cy="3345608"/>
          </a:xfrm>
          <a:prstGeom prst="rect">
            <a:avLst/>
          </a:prstGeom>
        </p:spPr>
      </p:pic>
      <p:sp>
        <p:nvSpPr>
          <p:cNvPr id="2" name="Espace réservé du numéro de diapositive 1">
            <a:extLst>
              <a:ext uri="{FF2B5EF4-FFF2-40B4-BE49-F238E27FC236}">
                <a16:creationId xmlns:a16="http://schemas.microsoft.com/office/drawing/2014/main" id="{3147754E-FEDC-3A75-D91D-72677321FAF3}"/>
              </a:ext>
            </a:extLst>
          </p:cNvPr>
          <p:cNvSpPr>
            <a:spLocks noGrp="1"/>
          </p:cNvSpPr>
          <p:nvPr>
            <p:ph type="sldNum" sz="quarter" idx="12"/>
          </p:nvPr>
        </p:nvSpPr>
        <p:spPr/>
        <p:txBody>
          <a:bodyPr/>
          <a:lstStyle/>
          <a:p>
            <a:fld id="{04C8D40A-45DA-49FB-8D9A-B1F265F8EE6C}" type="slidenum">
              <a:rPr lang="fr-FR" smtClean="0"/>
              <a:t>84</a:t>
            </a:fld>
            <a:endParaRPr lang="fr-FR"/>
          </a:p>
        </p:txBody>
      </p:sp>
    </p:spTree>
    <p:extLst>
      <p:ext uri="{BB962C8B-B14F-4D97-AF65-F5344CB8AC3E}">
        <p14:creationId xmlns:p14="http://schemas.microsoft.com/office/powerpoint/2010/main" val="2100779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085" y="888314"/>
            <a:ext cx="7004262" cy="2312086"/>
          </a:xfrm>
          <a:prstGeom prst="rect">
            <a:avLst/>
          </a:prstGeom>
        </p:spPr>
      </p:pic>
      <p:sp>
        <p:nvSpPr>
          <p:cNvPr id="9" name="Rectangle 8"/>
          <p:cNvSpPr/>
          <p:nvPr/>
        </p:nvSpPr>
        <p:spPr>
          <a:xfrm>
            <a:off x="7068752" y="6463916"/>
            <a:ext cx="1948803" cy="276999"/>
          </a:xfrm>
          <a:prstGeom prst="rect">
            <a:avLst/>
          </a:prstGeom>
        </p:spPr>
        <p:txBody>
          <a:bodyPr wrap="none">
            <a:spAutoFit/>
          </a:bodyPr>
          <a:lstStyle/>
          <a:p>
            <a:r>
              <a:rPr lang="fr-FR" sz="1200" dirty="0">
                <a:solidFill>
                  <a:prstClr val="black"/>
                </a:solidFill>
              </a:rPr>
              <a:t>http://www.tylervigen.com/</a:t>
            </a:r>
          </a:p>
        </p:txBody>
      </p:sp>
      <p:pic>
        <p:nvPicPr>
          <p:cNvPr id="10" name="Image 9"/>
          <p:cNvPicPr/>
          <p:nvPr/>
        </p:nvPicPr>
        <p:blipFill>
          <a:blip r:embed="rId3">
            <a:extLst>
              <a:ext uri="{28A0092B-C50C-407E-A947-70E740481C1C}">
                <a14:useLocalDpi xmlns:a14="http://schemas.microsoft.com/office/drawing/2010/main" val="0"/>
              </a:ext>
            </a:extLst>
          </a:blip>
          <a:stretch>
            <a:fillRect/>
          </a:stretch>
        </p:blipFill>
        <p:spPr>
          <a:xfrm>
            <a:off x="442489" y="3635515"/>
            <a:ext cx="7312978" cy="2274218"/>
          </a:xfrm>
          <a:prstGeom prst="rect">
            <a:avLst/>
          </a:prstGeom>
        </p:spPr>
      </p:pic>
      <p:sp>
        <p:nvSpPr>
          <p:cNvPr id="2" name="Espace réservé du numéro de diapositive 1">
            <a:extLst>
              <a:ext uri="{FF2B5EF4-FFF2-40B4-BE49-F238E27FC236}">
                <a16:creationId xmlns:a16="http://schemas.microsoft.com/office/drawing/2014/main" id="{DB53DF51-689D-508C-51E0-52A679D9F055}"/>
              </a:ext>
            </a:extLst>
          </p:cNvPr>
          <p:cNvSpPr>
            <a:spLocks noGrp="1"/>
          </p:cNvSpPr>
          <p:nvPr>
            <p:ph type="sldNum" sz="quarter" idx="12"/>
          </p:nvPr>
        </p:nvSpPr>
        <p:spPr/>
        <p:txBody>
          <a:bodyPr/>
          <a:lstStyle/>
          <a:p>
            <a:fld id="{04C8D40A-45DA-49FB-8D9A-B1F265F8EE6C}" type="slidenum">
              <a:rPr lang="fr-FR" smtClean="0"/>
              <a:t>85</a:t>
            </a:fld>
            <a:endParaRPr lang="fr-FR"/>
          </a:p>
        </p:txBody>
      </p:sp>
    </p:spTree>
    <p:extLst>
      <p:ext uri="{BB962C8B-B14F-4D97-AF65-F5344CB8AC3E}">
        <p14:creationId xmlns:p14="http://schemas.microsoft.com/office/powerpoint/2010/main" val="10412937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ZoneTexte 9"/>
          <p:cNvSpPr txBox="1"/>
          <p:nvPr/>
        </p:nvSpPr>
        <p:spPr>
          <a:xfrm>
            <a:off x="1070892" y="457424"/>
            <a:ext cx="7234423" cy="5016758"/>
          </a:xfrm>
          <a:prstGeom prst="rect">
            <a:avLst/>
          </a:prstGeom>
          <a:noFill/>
          <a:ln>
            <a:noFill/>
          </a:ln>
        </p:spPr>
        <p:txBody>
          <a:bodyPr wrap="square" rtlCol="0">
            <a:spAutoFit/>
          </a:bodyPr>
          <a:lstStyle/>
          <a:p>
            <a:r>
              <a:rPr lang="fr-FR" sz="3200" dirty="0">
                <a:solidFill>
                  <a:prstClr val="white"/>
                </a:solidFill>
              </a:rPr>
              <a:t>Une relation statistique </a:t>
            </a:r>
            <a:r>
              <a:rPr lang="fr-FR" sz="3200" b="1" u="sng" dirty="0">
                <a:solidFill>
                  <a:prstClr val="white"/>
                </a:solidFill>
              </a:rPr>
              <a:t>ne démontre PAS</a:t>
            </a:r>
            <a:r>
              <a:rPr lang="fr-FR" sz="3200" u="sng" dirty="0">
                <a:solidFill>
                  <a:prstClr val="white"/>
                </a:solidFill>
              </a:rPr>
              <a:t> </a:t>
            </a:r>
            <a:r>
              <a:rPr lang="fr-FR" sz="3200" dirty="0">
                <a:solidFill>
                  <a:prstClr val="white"/>
                </a:solidFill>
              </a:rPr>
              <a:t>une cause biologique</a:t>
            </a:r>
          </a:p>
          <a:p>
            <a:endParaRPr lang="fr-FR" sz="3200" dirty="0">
              <a:solidFill>
                <a:prstClr val="white"/>
              </a:solidFill>
            </a:endParaRPr>
          </a:p>
          <a:p>
            <a:r>
              <a:rPr lang="fr-FR" sz="3200" dirty="0">
                <a:solidFill>
                  <a:prstClr val="white"/>
                </a:solidFill>
              </a:rPr>
              <a:t>L’analyse d’un résultat statistique n’est qu’une </a:t>
            </a:r>
            <a:r>
              <a:rPr lang="fr-FR" sz="3200" b="1" u="sng" dirty="0">
                <a:solidFill>
                  <a:prstClr val="white"/>
                </a:solidFill>
              </a:rPr>
              <a:t>INTERPRETATION</a:t>
            </a:r>
          </a:p>
          <a:p>
            <a:endParaRPr lang="fr-FR" sz="3200" b="1" u="sng" dirty="0">
              <a:solidFill>
                <a:prstClr val="white"/>
              </a:solidFill>
            </a:endParaRPr>
          </a:p>
          <a:p>
            <a:r>
              <a:rPr lang="fr-FR" sz="3200" dirty="0">
                <a:solidFill>
                  <a:prstClr val="white"/>
                </a:solidFill>
              </a:rPr>
              <a:t>La p-value</a:t>
            </a:r>
            <a:r>
              <a:rPr lang="fr-FR" sz="3200" b="1" dirty="0">
                <a:solidFill>
                  <a:prstClr val="white"/>
                </a:solidFill>
              </a:rPr>
              <a:t> </a:t>
            </a:r>
            <a:r>
              <a:rPr lang="fr-FR" sz="3200" dirty="0">
                <a:solidFill>
                  <a:prstClr val="white"/>
                </a:solidFill>
              </a:rPr>
              <a:t>n’est qu’</a:t>
            </a:r>
            <a:r>
              <a:rPr lang="fr-FR" sz="3200" b="1" u="sng" dirty="0">
                <a:solidFill>
                  <a:prstClr val="white"/>
                </a:solidFill>
              </a:rPr>
              <a:t>une indication</a:t>
            </a:r>
            <a:r>
              <a:rPr lang="fr-FR" sz="3200" b="1" dirty="0">
                <a:solidFill>
                  <a:prstClr val="white"/>
                </a:solidFill>
              </a:rPr>
              <a:t> </a:t>
            </a:r>
            <a:r>
              <a:rPr lang="fr-FR" sz="3200" dirty="0">
                <a:solidFill>
                  <a:prstClr val="white"/>
                </a:solidFill>
              </a:rPr>
              <a:t>que les données sont plus structurées que sous l’hypothèse d’une loi décrivant un tirage aléatoire</a:t>
            </a:r>
          </a:p>
        </p:txBody>
      </p:sp>
      <p:sp>
        <p:nvSpPr>
          <p:cNvPr id="13" name="Rectangle 12"/>
          <p:cNvSpPr/>
          <p:nvPr/>
        </p:nvSpPr>
        <p:spPr>
          <a:xfrm>
            <a:off x="748629" y="5569072"/>
            <a:ext cx="8068733" cy="981423"/>
          </a:xfrm>
          <a:prstGeom prst="rect">
            <a:avLst/>
          </a:prstGeom>
        </p:spPr>
        <p:txBody>
          <a:bodyPr wrap="square">
            <a:spAutoFit/>
          </a:bodyPr>
          <a:lstStyle/>
          <a:p>
            <a:pPr>
              <a:lnSpc>
                <a:spcPct val="107000"/>
              </a:lnSpc>
              <a:spcAft>
                <a:spcPts val="800"/>
              </a:spcAft>
            </a:pPr>
            <a:r>
              <a:rPr lang="fr-FR" i="1" dirty="0">
                <a:solidFill>
                  <a:prstClr val="white"/>
                </a:solidFill>
                <a:ea typeface="Calibri" panose="020F0502020204030204" pitchFamily="34" charset="0"/>
                <a:cs typeface="Times New Roman" panose="02020603050405020304" pitchFamily="18" charset="0"/>
              </a:rPr>
              <a:t>La seule manière d’éviter une conclusion erronée à cause d’une corrélation fortuite est de maîtriser le fond biologique ou écologique de son sujet afin de poser des questions qui ont du sens.</a:t>
            </a:r>
            <a:endParaRPr lang="fr-FR" sz="1400" i="1" dirty="0">
              <a:solidFill>
                <a:prstClr val="white"/>
              </a:solidFill>
              <a:ea typeface="Calibri" panose="020F0502020204030204" pitchFamily="34" charset="0"/>
              <a:cs typeface="Times New Roman" panose="02020603050405020304" pitchFamily="18" charset="0"/>
            </a:endParaRPr>
          </a:p>
        </p:txBody>
      </p:sp>
      <p:sp>
        <p:nvSpPr>
          <p:cNvPr id="2" name="Espace réservé du numéro de diapositive 1">
            <a:extLst>
              <a:ext uri="{FF2B5EF4-FFF2-40B4-BE49-F238E27FC236}">
                <a16:creationId xmlns:a16="http://schemas.microsoft.com/office/drawing/2014/main" id="{21E91905-2095-7E5D-153C-A77F9B60EA9F}"/>
              </a:ext>
            </a:extLst>
          </p:cNvPr>
          <p:cNvSpPr>
            <a:spLocks noGrp="1"/>
          </p:cNvSpPr>
          <p:nvPr>
            <p:ph type="sldNum" sz="quarter" idx="12"/>
          </p:nvPr>
        </p:nvSpPr>
        <p:spPr/>
        <p:txBody>
          <a:bodyPr/>
          <a:lstStyle/>
          <a:p>
            <a:fld id="{04C8D40A-45DA-49FB-8D9A-B1F265F8EE6C}" type="slidenum">
              <a:rPr lang="fr-FR" smtClean="0"/>
              <a:t>86</a:t>
            </a:fld>
            <a:endParaRPr lang="fr-FR"/>
          </a:p>
        </p:txBody>
      </p:sp>
    </p:spTree>
    <p:extLst>
      <p:ext uri="{BB962C8B-B14F-4D97-AF65-F5344CB8AC3E}">
        <p14:creationId xmlns:p14="http://schemas.microsoft.com/office/powerpoint/2010/main" val="862885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322" y="197219"/>
            <a:ext cx="3334853" cy="3328019"/>
          </a:xfrm>
          <a:prstGeom prst="rect">
            <a:avLst/>
          </a:prstGeom>
        </p:spPr>
      </p:pic>
      <p:graphicFrame>
        <p:nvGraphicFramePr>
          <p:cNvPr id="5" name="Tableau 4"/>
          <p:cNvGraphicFramePr>
            <a:graphicFrameLocks noGrp="1"/>
          </p:cNvGraphicFramePr>
          <p:nvPr>
            <p:extLst>
              <p:ext uri="{D42A27DB-BD31-4B8C-83A1-F6EECF244321}">
                <p14:modId xmlns:p14="http://schemas.microsoft.com/office/powerpoint/2010/main" val="3520661493"/>
              </p:ext>
            </p:extLst>
          </p:nvPr>
        </p:nvGraphicFramePr>
        <p:xfrm>
          <a:off x="847492" y="4155217"/>
          <a:ext cx="7597697" cy="1986280"/>
        </p:xfrm>
        <a:graphic>
          <a:graphicData uri="http://schemas.openxmlformats.org/drawingml/2006/table">
            <a:tbl>
              <a:tblPr firstRow="1" bandRow="1">
                <a:tableStyleId>{5C22544A-7EE6-4342-B048-85BDC9FD1C3A}</a:tableStyleId>
              </a:tblPr>
              <a:tblGrid>
                <a:gridCol w="1055648">
                  <a:extLst>
                    <a:ext uri="{9D8B030D-6E8A-4147-A177-3AD203B41FA5}">
                      <a16:colId xmlns:a16="http://schemas.microsoft.com/office/drawing/2014/main" val="20000"/>
                    </a:ext>
                  </a:extLst>
                </a:gridCol>
                <a:gridCol w="1122556">
                  <a:extLst>
                    <a:ext uri="{9D8B030D-6E8A-4147-A177-3AD203B41FA5}">
                      <a16:colId xmlns:a16="http://schemas.microsoft.com/office/drawing/2014/main" val="20001"/>
                    </a:ext>
                  </a:extLst>
                </a:gridCol>
                <a:gridCol w="2188157">
                  <a:extLst>
                    <a:ext uri="{9D8B030D-6E8A-4147-A177-3AD203B41FA5}">
                      <a16:colId xmlns:a16="http://schemas.microsoft.com/office/drawing/2014/main" val="20002"/>
                    </a:ext>
                  </a:extLst>
                </a:gridCol>
                <a:gridCol w="1593663">
                  <a:extLst>
                    <a:ext uri="{9D8B030D-6E8A-4147-A177-3AD203B41FA5}">
                      <a16:colId xmlns:a16="http://schemas.microsoft.com/office/drawing/2014/main" val="20003"/>
                    </a:ext>
                  </a:extLst>
                </a:gridCol>
                <a:gridCol w="1637673">
                  <a:extLst>
                    <a:ext uri="{9D8B030D-6E8A-4147-A177-3AD203B41FA5}">
                      <a16:colId xmlns:a16="http://schemas.microsoft.com/office/drawing/2014/main" val="20004"/>
                    </a:ext>
                  </a:extLst>
                </a:gridCol>
              </a:tblGrid>
              <a:tr h="370840">
                <a:tc>
                  <a:txBody>
                    <a:bodyPr/>
                    <a:lstStyle/>
                    <a:p>
                      <a:r>
                        <a:rPr lang="fr-FR" sz="1600" b="0" dirty="0">
                          <a:solidFill>
                            <a:schemeClr val="tx1"/>
                          </a:solidFill>
                        </a:rPr>
                        <a:t>paramètre</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estimation</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erreur standard</a:t>
                      </a:r>
                    </a:p>
                    <a:p>
                      <a:r>
                        <a:rPr lang="fr-FR" sz="1600" b="0" dirty="0">
                          <a:solidFill>
                            <a:schemeClr val="tx1"/>
                          </a:solidFill>
                        </a:rPr>
                        <a:t>[intervalle de confiance]</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valeur de 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p-value</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l-GR" sz="1600" b="0" dirty="0">
                          <a:solidFill>
                            <a:schemeClr val="tx1"/>
                          </a:solidFill>
                        </a:rPr>
                        <a:t>α</a:t>
                      </a:r>
                      <a:endParaRPr lang="fr-FR" sz="1600" b="0"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147,3</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 0,8 [145,7</a:t>
                      </a:r>
                      <a:r>
                        <a:rPr lang="fr-FR" sz="1600" b="0" baseline="0" dirty="0">
                          <a:solidFill>
                            <a:schemeClr val="tx1"/>
                          </a:solidFill>
                        </a:rPr>
                        <a:t>;149,0</a:t>
                      </a:r>
                      <a:r>
                        <a:rPr lang="fr-FR" sz="1600" b="0" dirty="0">
                          <a:solidFill>
                            <a:schemeClr val="tx1"/>
                          </a:solidFill>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600" b="0" dirty="0">
                          <a:solidFill>
                            <a:schemeClr val="tx1"/>
                          </a:solidFill>
                        </a:rPr>
                        <a:t>173,8</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solidFill>
                            <a:schemeClr val="tx1"/>
                          </a:solidFill>
                        </a:rPr>
                        <a:t>&lt;2.10</a:t>
                      </a:r>
                      <a:r>
                        <a:rPr lang="fr-FR" sz="1600" b="0" baseline="30000" dirty="0">
                          <a:solidFill>
                            <a:schemeClr val="tx1"/>
                          </a:solidFill>
                        </a:rPr>
                        <a:t>-16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57200">
                <a:tc>
                  <a:txBody>
                    <a:bodyPr/>
                    <a:lstStyle/>
                    <a:p>
                      <a:r>
                        <a:rPr lang="el-GR" sz="1600" b="0" dirty="0">
                          <a:solidFill>
                            <a:schemeClr val="accent1">
                              <a:lumMod val="75000"/>
                            </a:schemeClr>
                          </a:solidFill>
                        </a:rPr>
                        <a:t>β</a:t>
                      </a:r>
                      <a:r>
                        <a:rPr lang="fr-FR" sz="1600" b="0" baseline="-25000" dirty="0">
                          <a:solidFill>
                            <a:schemeClr val="accent1">
                              <a:lumMod val="75000"/>
                            </a:schemeClr>
                          </a:solidFill>
                        </a:rPr>
                        <a:t>Brenne</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fr-FR" sz="1600" b="0" dirty="0">
                          <a:solidFill>
                            <a:schemeClr val="accent1">
                              <a:lumMod val="75000"/>
                            </a:schemeClr>
                          </a:solidFill>
                        </a:rPr>
                        <a:t>12,5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fr-FR" sz="1600" b="0" dirty="0">
                          <a:solidFill>
                            <a:schemeClr val="accent1">
                              <a:lumMod val="75000"/>
                            </a:schemeClr>
                          </a:solidFill>
                        </a:rPr>
                        <a:t> 0,9 [10,7;14,3]</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fr-FR" sz="1600" b="0" dirty="0">
                          <a:solidFill>
                            <a:schemeClr val="accent1">
                              <a:lumMod val="75000"/>
                            </a:schemeClr>
                          </a:solidFill>
                        </a:rPr>
                        <a:t>13,6</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rowSpan="2">
                  <a:txBody>
                    <a:bodyPr/>
                    <a:lstStyle/>
                    <a:p>
                      <a:r>
                        <a:rPr lang="fr-FR" sz="1600" b="0" dirty="0">
                          <a:solidFill>
                            <a:schemeClr val="accent1">
                              <a:lumMod val="75000"/>
                            </a:schemeClr>
                          </a:solidFill>
                        </a:rPr>
                        <a:t>&lt;2.10</a:t>
                      </a:r>
                      <a:r>
                        <a:rPr lang="fr-FR" sz="1600" b="0" baseline="30000" dirty="0">
                          <a:solidFill>
                            <a:schemeClr val="accent1">
                              <a:lumMod val="75000"/>
                            </a:schemeClr>
                          </a:solidFill>
                        </a:rPr>
                        <a:t>-16</a:t>
                      </a:r>
                      <a:endParaRPr lang="fr-FR" sz="1600" b="0" dirty="0">
                        <a:solidFill>
                          <a:schemeClr val="accent1">
                            <a:lumMod val="75000"/>
                          </a:schemeClr>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2192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600" b="0" dirty="0">
                          <a:solidFill>
                            <a:srgbClr val="C00000"/>
                          </a:solidFill>
                        </a:rPr>
                        <a:t>β</a:t>
                      </a:r>
                      <a:r>
                        <a:rPr lang="fr-FR" sz="1600" b="0" baseline="-25000" dirty="0" err="1">
                          <a:solidFill>
                            <a:srgbClr val="C00000"/>
                          </a:solidFill>
                        </a:rPr>
                        <a:t>Vigueirat</a:t>
                      </a:r>
                      <a:endParaRPr lang="fr-FR" sz="1600" b="0" baseline="-25000" dirty="0">
                        <a:solidFill>
                          <a:srgbClr val="C00000"/>
                        </a:solidFill>
                      </a:endParaRPr>
                    </a:p>
                    <a:p>
                      <a:endParaRPr lang="fr-FR" sz="1600" b="0" dirty="0">
                        <a:solidFill>
                          <a:srgbClr val="C00000"/>
                        </a:solidFill>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rowSpan="2">
                  <a:txBody>
                    <a:bodyPr/>
                    <a:lstStyle/>
                    <a:p>
                      <a:r>
                        <a:rPr lang="fr-FR" sz="1600" b="0" dirty="0">
                          <a:solidFill>
                            <a:srgbClr val="C00000"/>
                          </a:solidFill>
                        </a:rPr>
                        <a:t>11,5</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rowSpan="2">
                  <a:txBody>
                    <a:bodyPr/>
                    <a:lstStyle/>
                    <a:p>
                      <a:r>
                        <a:rPr lang="fr-FR" sz="1600" b="0" dirty="0">
                          <a:solidFill>
                            <a:srgbClr val="C00000"/>
                          </a:solidFill>
                        </a:rPr>
                        <a:t>1,0</a:t>
                      </a:r>
                      <a:r>
                        <a:rPr lang="fr-FR" sz="1600" b="0" baseline="0" dirty="0">
                          <a:solidFill>
                            <a:srgbClr val="C00000"/>
                          </a:solidFill>
                        </a:rPr>
                        <a:t> [9,6;13,5]</a:t>
                      </a:r>
                      <a:endParaRPr lang="fr-FR" sz="1600" b="0" dirty="0">
                        <a:solidFill>
                          <a:srgbClr val="C00000"/>
                        </a:solidFill>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rowSpan="2">
                  <a:txBody>
                    <a:bodyPr/>
                    <a:lstStyle/>
                    <a:p>
                      <a:r>
                        <a:rPr lang="fr-FR" sz="1600" b="0" dirty="0">
                          <a:solidFill>
                            <a:srgbClr val="C00000"/>
                          </a:solidFill>
                        </a:rPr>
                        <a:t>11,7</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vMerge="1">
                  <a:txBody>
                    <a:bodyPr/>
                    <a:lstStyle/>
                    <a:p>
                      <a:endParaRPr lang="fr-FR"/>
                    </a:p>
                  </a:txBody>
                  <a:tcPr/>
                </a:tc>
                <a:extLst>
                  <a:ext uri="{0D108BD9-81ED-4DB2-BD59-A6C34878D82A}">
                    <a16:rowId xmlns:a16="http://schemas.microsoft.com/office/drawing/2014/main" val="10003"/>
                  </a:ext>
                </a:extLst>
              </a:tr>
              <a:tr h="289560">
                <a:tc vMerge="1">
                  <a:txBody>
                    <a:bodyPr/>
                    <a:lstStyle/>
                    <a:p>
                      <a:endParaRPr lang="fr-FR"/>
                    </a:p>
                  </a:txBody>
                  <a:tcPr/>
                </a:tc>
                <a:tc vMerge="1">
                  <a:txBody>
                    <a:bodyPr/>
                    <a:lstStyle/>
                    <a:p>
                      <a:endParaRPr lang="fr-FR"/>
                    </a:p>
                  </a:txBody>
                  <a:tcPr/>
                </a:tc>
                <a:tc vMerge="1">
                  <a:txBody>
                    <a:bodyPr/>
                    <a:lstStyle/>
                    <a:p>
                      <a:endParaRPr lang="fr-FR"/>
                    </a:p>
                  </a:txBody>
                  <a:tcPr/>
                </a:tc>
                <a:tc vMerge="1">
                  <a:txBody>
                    <a:bodyPr/>
                    <a:lstStyle/>
                    <a:p>
                      <a:endParaRPr lang="fr-FR"/>
                    </a:p>
                  </a:txBody>
                  <a:tcPr/>
                </a:tc>
                <a:tc>
                  <a:txBody>
                    <a:bodyPr/>
                    <a:lstStyle/>
                    <a:p>
                      <a:r>
                        <a:rPr lang="fr-FR" sz="1600" b="0" dirty="0">
                          <a:solidFill>
                            <a:srgbClr val="C00000"/>
                          </a:solidFill>
                        </a:rPr>
                        <a:t>&lt;2.10</a:t>
                      </a:r>
                      <a:r>
                        <a:rPr lang="fr-FR" sz="1600" b="0" baseline="30000" dirty="0">
                          <a:solidFill>
                            <a:srgbClr val="C00000"/>
                          </a:solidFill>
                        </a:rPr>
                        <a:t>-16</a:t>
                      </a:r>
                      <a:endParaRPr lang="fr-FR" sz="1600" b="0" dirty="0">
                        <a:solidFill>
                          <a:srgbClr val="C00000"/>
                        </a:solidFill>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6" name="Arc 5"/>
          <p:cNvSpPr/>
          <p:nvPr/>
        </p:nvSpPr>
        <p:spPr>
          <a:xfrm rot="19965754">
            <a:off x="6495833" y="1287779"/>
            <a:ext cx="457200" cy="533400"/>
          </a:xfrm>
          <a:prstGeom prst="arc">
            <a:avLst>
              <a:gd name="adj1" fmla="val 14886422"/>
              <a:gd name="adj2" fmla="val 20469499"/>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ZoneTexte 6"/>
          <p:cNvSpPr txBox="1"/>
          <p:nvPr/>
        </p:nvSpPr>
        <p:spPr>
          <a:xfrm>
            <a:off x="6081817" y="1020885"/>
            <a:ext cx="1148071" cy="276999"/>
          </a:xfrm>
          <a:prstGeom prst="rect">
            <a:avLst/>
          </a:prstGeom>
          <a:noFill/>
        </p:spPr>
        <p:txBody>
          <a:bodyPr wrap="none" rtlCol="0">
            <a:spAutoFit/>
          </a:bodyPr>
          <a:lstStyle/>
          <a:p>
            <a:r>
              <a:rPr lang="fr-FR" sz="1200" dirty="0">
                <a:solidFill>
                  <a:schemeClr val="accent1">
                    <a:lumMod val="75000"/>
                  </a:schemeClr>
                </a:solidFill>
              </a:rPr>
              <a:t>+12,5mm(±0,8)</a:t>
            </a:r>
          </a:p>
        </p:txBody>
      </p:sp>
      <p:sp>
        <p:nvSpPr>
          <p:cNvPr id="8" name="ZoneTexte 7"/>
          <p:cNvSpPr txBox="1"/>
          <p:nvPr/>
        </p:nvSpPr>
        <p:spPr>
          <a:xfrm>
            <a:off x="6724433" y="14466"/>
            <a:ext cx="1148071" cy="276999"/>
          </a:xfrm>
          <a:prstGeom prst="rect">
            <a:avLst/>
          </a:prstGeom>
          <a:noFill/>
        </p:spPr>
        <p:txBody>
          <a:bodyPr wrap="none" rtlCol="0">
            <a:spAutoFit/>
          </a:bodyPr>
          <a:lstStyle/>
          <a:p>
            <a:r>
              <a:rPr lang="fr-FR" sz="1200" dirty="0">
                <a:solidFill>
                  <a:srgbClr val="C00000"/>
                </a:solidFill>
              </a:rPr>
              <a:t>+11,5mm(±1,0)</a:t>
            </a:r>
          </a:p>
        </p:txBody>
      </p:sp>
      <p:sp>
        <p:nvSpPr>
          <p:cNvPr id="9" name="Arc 8"/>
          <p:cNvSpPr/>
          <p:nvPr/>
        </p:nvSpPr>
        <p:spPr>
          <a:xfrm rot="19965754">
            <a:off x="6502706" y="277834"/>
            <a:ext cx="1635299" cy="1738545"/>
          </a:xfrm>
          <a:prstGeom prst="arc">
            <a:avLst>
              <a:gd name="adj1" fmla="val 14886422"/>
              <a:gd name="adj2" fmla="val 20469499"/>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Arc 9"/>
          <p:cNvSpPr/>
          <p:nvPr/>
        </p:nvSpPr>
        <p:spPr>
          <a:xfrm rot="19965754">
            <a:off x="7350060" y="1294274"/>
            <a:ext cx="457200" cy="533400"/>
          </a:xfrm>
          <a:prstGeom prst="arc">
            <a:avLst>
              <a:gd name="adj1" fmla="val 14886422"/>
              <a:gd name="adj2" fmla="val 20469499"/>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ZoneTexte 11"/>
          <p:cNvSpPr txBox="1"/>
          <p:nvPr/>
        </p:nvSpPr>
        <p:spPr>
          <a:xfrm>
            <a:off x="7433483" y="1048193"/>
            <a:ext cx="255198" cy="276999"/>
          </a:xfrm>
          <a:prstGeom prst="rect">
            <a:avLst/>
          </a:prstGeom>
          <a:noFill/>
        </p:spPr>
        <p:txBody>
          <a:bodyPr wrap="none" rtlCol="0">
            <a:spAutoFit/>
          </a:bodyPr>
          <a:lstStyle/>
          <a:p>
            <a:r>
              <a:rPr lang="fr-FR" sz="1200" b="1" dirty="0">
                <a:solidFill>
                  <a:schemeClr val="accent4">
                    <a:lumMod val="75000"/>
                  </a:schemeClr>
                </a:solidFill>
              </a:rPr>
              <a:t>?</a:t>
            </a:r>
          </a:p>
        </p:txBody>
      </p:sp>
      <p:sp>
        <p:nvSpPr>
          <p:cNvPr id="13" name="Arc 12"/>
          <p:cNvSpPr/>
          <p:nvPr/>
        </p:nvSpPr>
        <p:spPr>
          <a:xfrm rot="14383227">
            <a:off x="752035" y="5213546"/>
            <a:ext cx="457200" cy="533400"/>
          </a:xfrm>
          <a:prstGeom prst="arc">
            <a:avLst>
              <a:gd name="adj1" fmla="val 14886422"/>
              <a:gd name="adj2" fmla="val 20469499"/>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ZoneTexte 13"/>
          <p:cNvSpPr txBox="1"/>
          <p:nvPr/>
        </p:nvSpPr>
        <p:spPr>
          <a:xfrm>
            <a:off x="379856" y="5401262"/>
            <a:ext cx="255198" cy="276999"/>
          </a:xfrm>
          <a:prstGeom prst="rect">
            <a:avLst/>
          </a:prstGeom>
          <a:noFill/>
        </p:spPr>
        <p:txBody>
          <a:bodyPr wrap="none" rtlCol="0">
            <a:spAutoFit/>
          </a:bodyPr>
          <a:lstStyle/>
          <a:p>
            <a:r>
              <a:rPr lang="fr-FR" sz="1200" b="1" dirty="0">
                <a:solidFill>
                  <a:schemeClr val="accent4">
                    <a:lumMod val="75000"/>
                  </a:schemeClr>
                </a:solidFill>
              </a:rPr>
              <a:t>?</a:t>
            </a:r>
          </a:p>
        </p:txBody>
      </p:sp>
      <p:sp>
        <p:nvSpPr>
          <p:cNvPr id="2" name="Espace réservé du numéro de diapositive 1">
            <a:extLst>
              <a:ext uri="{FF2B5EF4-FFF2-40B4-BE49-F238E27FC236}">
                <a16:creationId xmlns:a16="http://schemas.microsoft.com/office/drawing/2014/main" id="{FF837351-3ED5-D20A-5B07-F7D001B6850A}"/>
              </a:ext>
            </a:extLst>
          </p:cNvPr>
          <p:cNvSpPr>
            <a:spLocks noGrp="1"/>
          </p:cNvSpPr>
          <p:nvPr>
            <p:ph type="sldNum" sz="quarter" idx="12"/>
          </p:nvPr>
        </p:nvSpPr>
        <p:spPr/>
        <p:txBody>
          <a:bodyPr/>
          <a:lstStyle/>
          <a:p>
            <a:fld id="{04C8D40A-45DA-49FB-8D9A-B1F265F8EE6C}" type="slidenum">
              <a:rPr lang="fr-FR" smtClean="0"/>
              <a:t>87</a:t>
            </a:fld>
            <a:endParaRPr lang="fr-FR"/>
          </a:p>
        </p:txBody>
      </p:sp>
    </p:spTree>
    <p:extLst>
      <p:ext uri="{BB962C8B-B14F-4D97-AF65-F5344CB8AC3E}">
        <p14:creationId xmlns:p14="http://schemas.microsoft.com/office/powerpoint/2010/main" val="18900166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322" y="197219"/>
            <a:ext cx="3334853" cy="3328019"/>
          </a:xfrm>
          <a:prstGeom prst="rect">
            <a:avLst/>
          </a:prstGeom>
        </p:spPr>
      </p:pic>
      <p:sp>
        <p:nvSpPr>
          <p:cNvPr id="6" name="Arc 5"/>
          <p:cNvSpPr/>
          <p:nvPr/>
        </p:nvSpPr>
        <p:spPr>
          <a:xfrm rot="19965754">
            <a:off x="6495833" y="1287779"/>
            <a:ext cx="457200" cy="533400"/>
          </a:xfrm>
          <a:prstGeom prst="arc">
            <a:avLst>
              <a:gd name="adj1" fmla="val 14886422"/>
              <a:gd name="adj2" fmla="val 20469499"/>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ZoneTexte 6"/>
          <p:cNvSpPr txBox="1"/>
          <p:nvPr/>
        </p:nvSpPr>
        <p:spPr>
          <a:xfrm>
            <a:off x="6081817" y="1020885"/>
            <a:ext cx="1148071" cy="276999"/>
          </a:xfrm>
          <a:prstGeom prst="rect">
            <a:avLst/>
          </a:prstGeom>
          <a:noFill/>
        </p:spPr>
        <p:txBody>
          <a:bodyPr wrap="none" rtlCol="0">
            <a:spAutoFit/>
          </a:bodyPr>
          <a:lstStyle/>
          <a:p>
            <a:r>
              <a:rPr lang="fr-FR" sz="1200" dirty="0">
                <a:solidFill>
                  <a:schemeClr val="accent1">
                    <a:lumMod val="75000"/>
                  </a:schemeClr>
                </a:solidFill>
              </a:rPr>
              <a:t>+12,5mm(±0,8)</a:t>
            </a:r>
          </a:p>
        </p:txBody>
      </p:sp>
      <p:sp>
        <p:nvSpPr>
          <p:cNvPr id="8" name="ZoneTexte 7"/>
          <p:cNvSpPr txBox="1"/>
          <p:nvPr/>
        </p:nvSpPr>
        <p:spPr>
          <a:xfrm>
            <a:off x="6724433" y="14466"/>
            <a:ext cx="1148071" cy="276999"/>
          </a:xfrm>
          <a:prstGeom prst="rect">
            <a:avLst/>
          </a:prstGeom>
          <a:noFill/>
        </p:spPr>
        <p:txBody>
          <a:bodyPr wrap="none" rtlCol="0">
            <a:spAutoFit/>
          </a:bodyPr>
          <a:lstStyle/>
          <a:p>
            <a:r>
              <a:rPr lang="fr-FR" sz="1200" dirty="0">
                <a:solidFill>
                  <a:srgbClr val="C00000"/>
                </a:solidFill>
              </a:rPr>
              <a:t>+11,5mm(±1,0)</a:t>
            </a:r>
          </a:p>
        </p:txBody>
      </p:sp>
      <p:sp>
        <p:nvSpPr>
          <p:cNvPr id="9" name="Arc 8"/>
          <p:cNvSpPr/>
          <p:nvPr/>
        </p:nvSpPr>
        <p:spPr>
          <a:xfrm rot="19965754">
            <a:off x="6502706" y="277834"/>
            <a:ext cx="1635299" cy="1738545"/>
          </a:xfrm>
          <a:prstGeom prst="arc">
            <a:avLst>
              <a:gd name="adj1" fmla="val 14886422"/>
              <a:gd name="adj2" fmla="val 20469499"/>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Arc 9"/>
          <p:cNvSpPr/>
          <p:nvPr/>
        </p:nvSpPr>
        <p:spPr>
          <a:xfrm rot="19965754">
            <a:off x="7350060" y="1294274"/>
            <a:ext cx="457200" cy="533400"/>
          </a:xfrm>
          <a:prstGeom prst="arc">
            <a:avLst>
              <a:gd name="adj1" fmla="val 14886422"/>
              <a:gd name="adj2" fmla="val 20469499"/>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ZoneTexte 11"/>
          <p:cNvSpPr txBox="1"/>
          <p:nvPr/>
        </p:nvSpPr>
        <p:spPr>
          <a:xfrm>
            <a:off x="7433483" y="1048193"/>
            <a:ext cx="255198" cy="276999"/>
          </a:xfrm>
          <a:prstGeom prst="rect">
            <a:avLst/>
          </a:prstGeom>
          <a:noFill/>
        </p:spPr>
        <p:txBody>
          <a:bodyPr wrap="none" rtlCol="0">
            <a:spAutoFit/>
          </a:bodyPr>
          <a:lstStyle/>
          <a:p>
            <a:r>
              <a:rPr lang="fr-FR" sz="1200" b="1" dirty="0">
                <a:solidFill>
                  <a:schemeClr val="accent4">
                    <a:lumMod val="75000"/>
                  </a:schemeClr>
                </a:solidFill>
              </a:rPr>
              <a:t>?</a:t>
            </a:r>
          </a:p>
        </p:txBody>
      </p:sp>
      <p:sp>
        <p:nvSpPr>
          <p:cNvPr id="2" name="ZoneTexte 1"/>
          <p:cNvSpPr txBox="1"/>
          <p:nvPr/>
        </p:nvSpPr>
        <p:spPr>
          <a:xfrm>
            <a:off x="95520" y="1159384"/>
            <a:ext cx="5083207" cy="1877437"/>
          </a:xfrm>
          <a:prstGeom prst="rect">
            <a:avLst/>
          </a:prstGeom>
          <a:noFill/>
        </p:spPr>
        <p:txBody>
          <a:bodyPr wrap="square" rtlCol="0">
            <a:spAutoFit/>
          </a:bodyPr>
          <a:lstStyle/>
          <a:p>
            <a:r>
              <a:rPr lang="fr-FR" b="1" u="sng" dirty="0"/>
              <a:t>Test post-hoc de </a:t>
            </a:r>
            <a:r>
              <a:rPr lang="fr-FR" b="1" u="sng" dirty="0" err="1"/>
              <a:t>Tukey</a:t>
            </a:r>
            <a:r>
              <a:rPr lang="fr-FR" b="1" u="sng" dirty="0"/>
              <a:t> : </a:t>
            </a:r>
          </a:p>
          <a:p>
            <a:endParaRPr lang="fr-FR" dirty="0"/>
          </a:p>
          <a:p>
            <a:pPr marL="285750" indent="-285750">
              <a:buFontTx/>
              <a:buChar char="-"/>
            </a:pPr>
            <a:r>
              <a:rPr lang="fr-FR" sz="1600" dirty="0"/>
              <a:t>Ne s’utilise que lorsqu’on a détecté une différence entre plusieurs groupes d’individus avec un modèle linéaire</a:t>
            </a:r>
          </a:p>
          <a:p>
            <a:pPr marL="285750" indent="-285750">
              <a:buFontTx/>
              <a:buChar char="-"/>
            </a:pPr>
            <a:r>
              <a:rPr lang="fr-FR" sz="1600" dirty="0"/>
              <a:t>Teste la différence entre toutes les paires de groupes</a:t>
            </a:r>
          </a:p>
          <a:p>
            <a:pPr marL="285750" indent="-285750">
              <a:buFontTx/>
              <a:buChar char="-"/>
            </a:pPr>
            <a:r>
              <a:rPr lang="fr-FR" sz="1600" dirty="0"/>
              <a:t>Très proche du test de </a:t>
            </a:r>
            <a:r>
              <a:rPr lang="fr-FR" sz="1600" dirty="0" err="1"/>
              <a:t>Student</a:t>
            </a:r>
            <a:endParaRPr lang="fr-FR" sz="1600" dirty="0"/>
          </a:p>
        </p:txBody>
      </p:sp>
      <p:graphicFrame>
        <p:nvGraphicFramePr>
          <p:cNvPr id="15" name="Tableau 14"/>
          <p:cNvGraphicFramePr>
            <a:graphicFrameLocks noGrp="1"/>
          </p:cNvGraphicFramePr>
          <p:nvPr>
            <p:extLst>
              <p:ext uri="{D42A27DB-BD31-4B8C-83A1-F6EECF244321}">
                <p14:modId xmlns:p14="http://schemas.microsoft.com/office/powerpoint/2010/main" val="2174835589"/>
              </p:ext>
            </p:extLst>
          </p:nvPr>
        </p:nvGraphicFramePr>
        <p:xfrm>
          <a:off x="1022985" y="4452993"/>
          <a:ext cx="7120890" cy="1483360"/>
        </p:xfrm>
        <a:graphic>
          <a:graphicData uri="http://schemas.openxmlformats.org/drawingml/2006/table">
            <a:tbl>
              <a:tblPr firstRow="1" bandRow="1">
                <a:tableStyleId>{5C22544A-7EE6-4342-B048-85BDC9FD1C3A}</a:tableStyleId>
              </a:tblPr>
              <a:tblGrid>
                <a:gridCol w="1986915">
                  <a:extLst>
                    <a:ext uri="{9D8B030D-6E8A-4147-A177-3AD203B41FA5}">
                      <a16:colId xmlns:a16="http://schemas.microsoft.com/office/drawing/2014/main" val="20000"/>
                    </a:ext>
                  </a:extLst>
                </a:gridCol>
                <a:gridCol w="1061085">
                  <a:extLst>
                    <a:ext uri="{9D8B030D-6E8A-4147-A177-3AD203B41FA5}">
                      <a16:colId xmlns:a16="http://schemas.microsoft.com/office/drawing/2014/main" val="20001"/>
                    </a:ext>
                  </a:extLst>
                </a:gridCol>
                <a:gridCol w="2758440">
                  <a:extLst>
                    <a:ext uri="{9D8B030D-6E8A-4147-A177-3AD203B41FA5}">
                      <a16:colId xmlns:a16="http://schemas.microsoft.com/office/drawing/2014/main" val="20002"/>
                    </a:ext>
                  </a:extLst>
                </a:gridCol>
                <a:gridCol w="1314450">
                  <a:extLst>
                    <a:ext uri="{9D8B030D-6E8A-4147-A177-3AD203B41FA5}">
                      <a16:colId xmlns:a16="http://schemas.microsoft.com/office/drawing/2014/main" val="20003"/>
                    </a:ext>
                  </a:extLst>
                </a:gridCol>
              </a:tblGrid>
              <a:tr h="370840">
                <a:tc>
                  <a:txBody>
                    <a:bodyPr/>
                    <a:lstStyle/>
                    <a:p>
                      <a:r>
                        <a:rPr lang="fr-FR" sz="1400" dirty="0">
                          <a:solidFill>
                            <a:schemeClr val="tx1"/>
                          </a:solidFill>
                        </a:rPr>
                        <a:t>Population</a:t>
                      </a:r>
                    </a:p>
                  </a:txBody>
                  <a:tcPr>
                    <a:lnB w="12700" cap="flat" cmpd="sng" algn="ctr">
                      <a:solidFill>
                        <a:schemeClr val="tx1"/>
                      </a:solidFill>
                      <a:prstDash val="solid"/>
                      <a:round/>
                      <a:headEnd type="none" w="med" len="med"/>
                      <a:tailEnd type="none" w="med" len="med"/>
                    </a:lnB>
                    <a:noFill/>
                  </a:tcPr>
                </a:tc>
                <a:tc>
                  <a:txBody>
                    <a:bodyPr/>
                    <a:lstStyle/>
                    <a:p>
                      <a:r>
                        <a:rPr lang="fr-FR" sz="1400" dirty="0">
                          <a:solidFill>
                            <a:schemeClr val="tx1"/>
                          </a:solidFill>
                        </a:rPr>
                        <a:t>Différence</a:t>
                      </a:r>
                    </a:p>
                  </a:txBody>
                  <a:tcPr>
                    <a:lnB w="12700" cap="flat" cmpd="sng" algn="ctr">
                      <a:solidFill>
                        <a:schemeClr val="tx1"/>
                      </a:solidFill>
                      <a:prstDash val="solid"/>
                      <a:round/>
                      <a:headEnd type="none" w="med" len="med"/>
                      <a:tailEnd type="none" w="med" len="med"/>
                    </a:lnB>
                    <a:noFill/>
                  </a:tcPr>
                </a:tc>
                <a:tc>
                  <a:txBody>
                    <a:bodyPr/>
                    <a:lstStyle/>
                    <a:p>
                      <a:pPr algn="ctr"/>
                      <a:r>
                        <a:rPr lang="fr-FR" sz="1400" dirty="0">
                          <a:solidFill>
                            <a:schemeClr val="tx1"/>
                          </a:solidFill>
                        </a:rPr>
                        <a:t>Intervalle de confiance</a:t>
                      </a:r>
                    </a:p>
                  </a:txBody>
                  <a:tcPr>
                    <a:lnB w="12700" cap="flat" cmpd="sng" algn="ctr">
                      <a:solidFill>
                        <a:schemeClr val="tx1"/>
                      </a:solidFill>
                      <a:prstDash val="solid"/>
                      <a:round/>
                      <a:headEnd type="none" w="med" len="med"/>
                      <a:tailEnd type="none" w="med" len="med"/>
                    </a:lnB>
                    <a:noFill/>
                  </a:tcPr>
                </a:tc>
                <a:tc>
                  <a:txBody>
                    <a:bodyPr/>
                    <a:lstStyle/>
                    <a:p>
                      <a:r>
                        <a:rPr lang="fr-FR" sz="1400" dirty="0">
                          <a:solidFill>
                            <a:schemeClr val="tx1"/>
                          </a:solidFill>
                        </a:rPr>
                        <a:t>p-value</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fr-FR" sz="1400" dirty="0">
                          <a:solidFill>
                            <a:schemeClr val="tx1"/>
                          </a:solidFill>
                        </a:rPr>
                        <a:t>Brenne-</a:t>
                      </a:r>
                      <a:r>
                        <a:rPr lang="fr-FR" sz="1400" dirty="0" err="1">
                          <a:solidFill>
                            <a:schemeClr val="tx1"/>
                          </a:solidFill>
                        </a:rPr>
                        <a:t>Biguglia</a:t>
                      </a:r>
                      <a:endParaRPr lang="fr-FR" sz="14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dirty="0">
                          <a:solidFill>
                            <a:schemeClr val="tx1"/>
                          </a:solidFill>
                        </a:rPr>
                        <a:t>12,5</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dirty="0">
                          <a:solidFill>
                            <a:schemeClr val="tx1"/>
                          </a:solidFill>
                        </a:rPr>
                        <a:t>10,3</a:t>
                      </a:r>
                      <a:r>
                        <a:rPr lang="fr-FR" sz="1400" baseline="0" dirty="0">
                          <a:solidFill>
                            <a:schemeClr val="tx1"/>
                          </a:solidFill>
                        </a:rPr>
                        <a:t> ; 14,6</a:t>
                      </a:r>
                      <a:endParaRPr lang="fr-FR" sz="14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400" dirty="0">
                          <a:solidFill>
                            <a:schemeClr val="tx1"/>
                          </a:solidFill>
                        </a:rPr>
                        <a:t>&lt;2.10</a:t>
                      </a:r>
                      <a:r>
                        <a:rPr lang="fr-FR" sz="1400" baseline="30000" dirty="0">
                          <a:solidFill>
                            <a:schemeClr val="tx1"/>
                          </a:solidFill>
                        </a:rPr>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fr-FR" sz="1400" dirty="0" err="1">
                          <a:solidFill>
                            <a:schemeClr val="tx1"/>
                          </a:solidFill>
                        </a:rPr>
                        <a:t>Vigueirat</a:t>
                      </a:r>
                      <a:r>
                        <a:rPr lang="fr-FR" sz="1400" baseline="0" dirty="0" err="1">
                          <a:solidFill>
                            <a:schemeClr val="tx1"/>
                          </a:solidFill>
                        </a:rPr>
                        <a:t>-Biguglia</a:t>
                      </a:r>
                      <a:endParaRPr lang="fr-FR" sz="14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dirty="0">
                          <a:solidFill>
                            <a:schemeClr val="tx1"/>
                          </a:solidFill>
                        </a:rPr>
                        <a:t>11,5</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400" dirty="0">
                          <a:solidFill>
                            <a:schemeClr val="tx1"/>
                          </a:solidFill>
                        </a:rPr>
                        <a:t>9,2 ; 13,9</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400" dirty="0">
                          <a:solidFill>
                            <a:schemeClr val="tx1"/>
                          </a:solidFill>
                        </a:rPr>
                        <a:t>&lt;2.10</a:t>
                      </a:r>
                      <a:r>
                        <a:rPr lang="fr-FR" sz="1400" baseline="30000" dirty="0">
                          <a:solidFill>
                            <a:schemeClr val="tx1"/>
                          </a:solidFill>
                        </a:rPr>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fr-FR" sz="1400" dirty="0" err="1">
                          <a:solidFill>
                            <a:schemeClr val="tx1"/>
                          </a:solidFill>
                        </a:rPr>
                        <a:t>Vigueirat</a:t>
                      </a:r>
                      <a:r>
                        <a:rPr lang="fr-FR" sz="1400" dirty="0">
                          <a:solidFill>
                            <a:schemeClr val="tx1"/>
                          </a:solidFill>
                        </a:rPr>
                        <a:t>-Brenne</a:t>
                      </a:r>
                    </a:p>
                  </a:txBody>
                  <a:tcPr>
                    <a:lnT w="12700" cap="flat" cmpd="sng" algn="ctr">
                      <a:solidFill>
                        <a:schemeClr val="tx1"/>
                      </a:solidFill>
                      <a:prstDash val="solid"/>
                      <a:round/>
                      <a:headEnd type="none" w="med" len="med"/>
                      <a:tailEnd type="none" w="med" len="med"/>
                    </a:lnT>
                    <a:noFill/>
                  </a:tcPr>
                </a:tc>
                <a:tc>
                  <a:txBody>
                    <a:bodyPr/>
                    <a:lstStyle/>
                    <a:p>
                      <a:pPr algn="ctr"/>
                      <a:r>
                        <a:rPr lang="fr-FR" sz="1400" dirty="0">
                          <a:solidFill>
                            <a:schemeClr val="tx1"/>
                          </a:solidFill>
                        </a:rPr>
                        <a:t>-0,9</a:t>
                      </a:r>
                    </a:p>
                  </a:txBody>
                  <a:tcPr>
                    <a:lnT w="12700" cap="flat" cmpd="sng" algn="ctr">
                      <a:solidFill>
                        <a:schemeClr val="tx1"/>
                      </a:solidFill>
                      <a:prstDash val="solid"/>
                      <a:round/>
                      <a:headEnd type="none" w="med" len="med"/>
                      <a:tailEnd type="none" w="med" len="med"/>
                    </a:lnT>
                    <a:noFill/>
                  </a:tcPr>
                </a:tc>
                <a:tc>
                  <a:txBody>
                    <a:bodyPr/>
                    <a:lstStyle/>
                    <a:p>
                      <a:pPr algn="ctr"/>
                      <a:r>
                        <a:rPr lang="fr-FR" sz="1400" dirty="0">
                          <a:solidFill>
                            <a:schemeClr val="tx1"/>
                          </a:solidFill>
                        </a:rPr>
                        <a:t>-2,4 ; 0,5</a:t>
                      </a:r>
                    </a:p>
                  </a:txBody>
                  <a:tcPr>
                    <a:lnT w="12700" cap="flat" cmpd="sng" algn="ctr">
                      <a:solidFill>
                        <a:schemeClr val="tx1"/>
                      </a:solidFill>
                      <a:prstDash val="solid"/>
                      <a:round/>
                      <a:headEnd type="none" w="med" len="med"/>
                      <a:tailEnd type="none" w="med" len="med"/>
                    </a:lnT>
                    <a:noFill/>
                  </a:tcPr>
                </a:tc>
                <a:tc>
                  <a:txBody>
                    <a:bodyPr/>
                    <a:lstStyle/>
                    <a:p>
                      <a:r>
                        <a:rPr lang="fr-FR" sz="1400" dirty="0">
                          <a:solidFill>
                            <a:schemeClr val="tx1"/>
                          </a:solidFill>
                        </a:rPr>
                        <a:t>0,2</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3" name="Espace réservé du numéro de diapositive 2">
            <a:extLst>
              <a:ext uri="{FF2B5EF4-FFF2-40B4-BE49-F238E27FC236}">
                <a16:creationId xmlns:a16="http://schemas.microsoft.com/office/drawing/2014/main" id="{CCBA3B9E-2845-8EE4-3C33-81E968713D37}"/>
              </a:ext>
            </a:extLst>
          </p:cNvPr>
          <p:cNvSpPr>
            <a:spLocks noGrp="1"/>
          </p:cNvSpPr>
          <p:nvPr>
            <p:ph type="sldNum" sz="quarter" idx="12"/>
          </p:nvPr>
        </p:nvSpPr>
        <p:spPr/>
        <p:txBody>
          <a:bodyPr/>
          <a:lstStyle/>
          <a:p>
            <a:fld id="{04C8D40A-45DA-49FB-8D9A-B1F265F8EE6C}" type="slidenum">
              <a:rPr lang="fr-FR" smtClean="0"/>
              <a:t>88</a:t>
            </a:fld>
            <a:endParaRPr lang="fr-FR"/>
          </a:p>
        </p:txBody>
      </p:sp>
    </p:spTree>
    <p:extLst>
      <p:ext uri="{BB962C8B-B14F-4D97-AF65-F5344CB8AC3E}">
        <p14:creationId xmlns:p14="http://schemas.microsoft.com/office/powerpoint/2010/main" val="31253916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504825" y="400050"/>
            <a:ext cx="3933825" cy="369332"/>
          </a:xfrm>
          <a:prstGeom prst="rect">
            <a:avLst/>
          </a:prstGeom>
          <a:noFill/>
        </p:spPr>
        <p:txBody>
          <a:bodyPr wrap="square" rtlCol="0">
            <a:spAutoFit/>
          </a:bodyPr>
          <a:lstStyle/>
          <a:p>
            <a:r>
              <a:rPr lang="fr-FR" b="1" dirty="0"/>
              <a:t>Conclusion biologique</a:t>
            </a: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3507" y="0"/>
            <a:ext cx="3750493" cy="2838450"/>
          </a:xfrm>
          <a:prstGeom prst="rect">
            <a:avLst/>
          </a:prstGeom>
        </p:spPr>
      </p:pic>
      <p:sp>
        <p:nvSpPr>
          <p:cNvPr id="6" name="ZoneTexte 5"/>
          <p:cNvSpPr txBox="1"/>
          <p:nvPr/>
        </p:nvSpPr>
        <p:spPr>
          <a:xfrm>
            <a:off x="0" y="1647825"/>
            <a:ext cx="5819775" cy="4524315"/>
          </a:xfrm>
          <a:prstGeom prst="rect">
            <a:avLst/>
          </a:prstGeom>
          <a:noFill/>
        </p:spPr>
        <p:txBody>
          <a:bodyPr wrap="square" rtlCol="0">
            <a:spAutoFit/>
          </a:bodyPr>
          <a:lstStyle/>
          <a:p>
            <a:pPr marL="285750" indent="-285750">
              <a:buFont typeface="Wingdings" panose="05000000000000000000" pitchFamily="2" charset="2"/>
              <a:buChar char="Ø"/>
            </a:pPr>
            <a:r>
              <a:rPr lang="fr-FR" dirty="0"/>
              <a:t>Les tailles des cistudes </a:t>
            </a:r>
            <a:r>
              <a:rPr lang="fr-FR" b="1" u="sng" dirty="0"/>
              <a:t>diffèrent</a:t>
            </a:r>
            <a:r>
              <a:rPr lang="fr-FR" dirty="0"/>
              <a:t> entre certaines populations ; néanmoins, la population explique une proportion assez faible de la variation des tailles.</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Les tortues corses sont substantiellement </a:t>
            </a:r>
            <a:r>
              <a:rPr lang="fr-FR" b="1" u="sng" dirty="0"/>
              <a:t>plus petites </a:t>
            </a:r>
            <a:r>
              <a:rPr lang="fr-FR" dirty="0"/>
              <a:t>que les tortues continentales</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En revanche, la différence de taille entre les deux populations continentales n’est </a:t>
            </a:r>
            <a:r>
              <a:rPr lang="fr-FR" b="1" u="sng" dirty="0"/>
              <a:t>pas substantielle</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Ressemble à un effet insulaire, mais </a:t>
            </a:r>
            <a:r>
              <a:rPr lang="fr-FR" b="1" u="sng" dirty="0"/>
              <a:t>avant de conclure </a:t>
            </a:r>
            <a:r>
              <a:rPr lang="fr-FR" dirty="0"/>
              <a:t>d’une manière aussi générale, il faudrait répéter ce test avec plus de populations et sur d’autres caractères</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On pourrait aussi s’intéresser à la variation du dimorphisme sexuel entre populations </a:t>
            </a:r>
            <a:r>
              <a:rPr lang="fr-FR" dirty="0">
                <a:sym typeface="Wingdings" panose="05000000000000000000" pitchFamily="2" charset="2"/>
              </a:rPr>
              <a:t> </a:t>
            </a:r>
            <a:r>
              <a:rPr lang="fr-FR" b="1" u="sng" dirty="0">
                <a:sym typeface="Wingdings" panose="05000000000000000000" pitchFamily="2" charset="2"/>
              </a:rPr>
              <a:t>niveau 2</a:t>
            </a:r>
            <a:endParaRPr lang="fr-FR" b="1" u="sng" dirty="0"/>
          </a:p>
        </p:txBody>
      </p:sp>
      <p:sp>
        <p:nvSpPr>
          <p:cNvPr id="2" name="Espace réservé du numéro de diapositive 1">
            <a:extLst>
              <a:ext uri="{FF2B5EF4-FFF2-40B4-BE49-F238E27FC236}">
                <a16:creationId xmlns:a16="http://schemas.microsoft.com/office/drawing/2014/main" id="{1AD390B7-DD46-9E86-6AF6-15E70B997484}"/>
              </a:ext>
            </a:extLst>
          </p:cNvPr>
          <p:cNvSpPr>
            <a:spLocks noGrp="1"/>
          </p:cNvSpPr>
          <p:nvPr>
            <p:ph type="sldNum" sz="quarter" idx="12"/>
          </p:nvPr>
        </p:nvSpPr>
        <p:spPr/>
        <p:txBody>
          <a:bodyPr/>
          <a:lstStyle/>
          <a:p>
            <a:fld id="{04C8D40A-45DA-49FB-8D9A-B1F265F8EE6C}" type="slidenum">
              <a:rPr lang="fr-FR" smtClean="0"/>
              <a:t>89</a:t>
            </a:fld>
            <a:endParaRPr lang="fr-FR"/>
          </a:p>
        </p:txBody>
      </p:sp>
    </p:spTree>
    <p:extLst>
      <p:ext uri="{BB962C8B-B14F-4D97-AF65-F5344CB8AC3E}">
        <p14:creationId xmlns:p14="http://schemas.microsoft.com/office/powerpoint/2010/main" val="2693701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39751" y="5430591"/>
            <a:ext cx="2103864" cy="923330"/>
          </a:xfrm>
          <a:prstGeom prst="rect">
            <a:avLst/>
          </a:prstGeom>
          <a:noFill/>
          <a:ln>
            <a:solidFill>
              <a:schemeClr val="tx1"/>
            </a:solidFill>
          </a:ln>
        </p:spPr>
        <p:txBody>
          <a:bodyPr wrap="square" rtlCol="0">
            <a:spAutoFit/>
          </a:bodyPr>
          <a:lstStyle/>
          <a:p>
            <a:r>
              <a:rPr lang="fr-FR" dirty="0"/>
              <a:t>tous les reports de données de crapauds</a:t>
            </a:r>
          </a:p>
        </p:txBody>
      </p:sp>
      <p:sp>
        <p:nvSpPr>
          <p:cNvPr id="37" name="ZoneTexte 36"/>
          <p:cNvSpPr txBox="1"/>
          <p:nvPr/>
        </p:nvSpPr>
        <p:spPr>
          <a:xfrm>
            <a:off x="3176238" y="5153592"/>
            <a:ext cx="2103864" cy="1477328"/>
          </a:xfrm>
          <a:prstGeom prst="rect">
            <a:avLst/>
          </a:prstGeom>
          <a:noFill/>
          <a:ln>
            <a:solidFill>
              <a:schemeClr val="tx1"/>
            </a:solidFill>
          </a:ln>
        </p:spPr>
        <p:txBody>
          <a:bodyPr wrap="square" rtlCol="0">
            <a:spAutoFit/>
          </a:bodyPr>
          <a:lstStyle/>
          <a:p>
            <a:r>
              <a:rPr lang="fr-FR" dirty="0"/>
              <a:t>Pour chaque année, date à laquelle les 5% de données les plus précoces ont été acquises</a:t>
            </a:r>
          </a:p>
        </p:txBody>
      </p:sp>
      <p:sp>
        <p:nvSpPr>
          <p:cNvPr id="38" name="ZoneTexte 37"/>
          <p:cNvSpPr txBox="1"/>
          <p:nvPr/>
        </p:nvSpPr>
        <p:spPr>
          <a:xfrm>
            <a:off x="6169411" y="5430591"/>
            <a:ext cx="2520176" cy="923330"/>
          </a:xfrm>
          <a:prstGeom prst="rect">
            <a:avLst/>
          </a:prstGeom>
          <a:noFill/>
          <a:ln>
            <a:solidFill>
              <a:schemeClr val="tx1"/>
            </a:solidFill>
          </a:ln>
        </p:spPr>
        <p:txBody>
          <a:bodyPr wrap="square" rtlCol="0">
            <a:spAutoFit/>
          </a:bodyPr>
          <a:lstStyle/>
          <a:p>
            <a:r>
              <a:rPr lang="fr-FR" dirty="0"/>
              <a:t>Température moyenne sur Février-Mars par an (Météo France)</a:t>
            </a:r>
          </a:p>
        </p:txBody>
      </p:sp>
      <p:cxnSp>
        <p:nvCxnSpPr>
          <p:cNvPr id="17" name="Connecteur droit avec flèche 16"/>
          <p:cNvCxnSpPr>
            <a:stCxn id="38" idx="1"/>
            <a:endCxn id="37" idx="3"/>
          </p:cNvCxnSpPr>
          <p:nvPr/>
        </p:nvCxnSpPr>
        <p:spPr>
          <a:xfrm flipH="1">
            <a:off x="5280102" y="5892256"/>
            <a:ext cx="8893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a:stCxn id="3" idx="3"/>
            <a:endCxn id="37" idx="1"/>
          </p:cNvCxnSpPr>
          <p:nvPr/>
        </p:nvCxnSpPr>
        <p:spPr>
          <a:xfrm>
            <a:off x="2343615" y="5892256"/>
            <a:ext cx="83262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2871438" y="4461095"/>
            <a:ext cx="2713463" cy="646331"/>
          </a:xfrm>
          <a:prstGeom prst="rect">
            <a:avLst/>
          </a:prstGeom>
          <a:noFill/>
        </p:spPr>
        <p:txBody>
          <a:bodyPr wrap="square" rtlCol="0">
            <a:spAutoFit/>
          </a:bodyPr>
          <a:lstStyle/>
          <a:p>
            <a:pPr algn="ctr"/>
            <a:r>
              <a:rPr lang="fr-FR" dirty="0"/>
              <a:t>Variable à expliquer</a:t>
            </a:r>
          </a:p>
          <a:p>
            <a:pPr algn="ctr"/>
            <a:r>
              <a:rPr lang="fr-FR" dirty="0"/>
              <a:t>= « </a:t>
            </a:r>
            <a:r>
              <a:rPr lang="fr-FR" b="1" dirty="0"/>
              <a:t>Variable de réponse</a:t>
            </a:r>
            <a:r>
              <a:rPr lang="fr-FR" dirty="0"/>
              <a:t> »</a:t>
            </a:r>
          </a:p>
        </p:txBody>
      </p:sp>
      <p:sp>
        <p:nvSpPr>
          <p:cNvPr id="22" name="ZoneTexte 21"/>
          <p:cNvSpPr txBox="1"/>
          <p:nvPr/>
        </p:nvSpPr>
        <p:spPr>
          <a:xfrm>
            <a:off x="5976124" y="4399790"/>
            <a:ext cx="2713463" cy="923330"/>
          </a:xfrm>
          <a:prstGeom prst="rect">
            <a:avLst/>
          </a:prstGeom>
          <a:noFill/>
        </p:spPr>
        <p:txBody>
          <a:bodyPr wrap="square" rtlCol="0">
            <a:spAutoFit/>
          </a:bodyPr>
          <a:lstStyle/>
          <a:p>
            <a:pPr algn="ctr"/>
            <a:r>
              <a:rPr lang="fr-FR" dirty="0"/>
              <a:t>Variable qui permet d’expliquer</a:t>
            </a:r>
          </a:p>
          <a:p>
            <a:pPr algn="ctr"/>
            <a:r>
              <a:rPr lang="fr-FR" dirty="0"/>
              <a:t>= « </a:t>
            </a:r>
            <a:r>
              <a:rPr lang="fr-FR" b="1" dirty="0"/>
              <a:t>Variable explicative</a:t>
            </a:r>
            <a:r>
              <a:rPr lang="fr-FR" dirty="0"/>
              <a:t> »</a:t>
            </a:r>
          </a:p>
        </p:txBody>
      </p:sp>
      <p:pic>
        <p:nvPicPr>
          <p:cNvPr id="23" name="Imag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531" y="0"/>
            <a:ext cx="3570880" cy="3474369"/>
          </a:xfrm>
          <a:prstGeom prst="rect">
            <a:avLst/>
          </a:prstGeom>
        </p:spPr>
      </p:pic>
      <p:sp>
        <p:nvSpPr>
          <p:cNvPr id="9" name="Arc 8"/>
          <p:cNvSpPr/>
          <p:nvPr/>
        </p:nvSpPr>
        <p:spPr>
          <a:xfrm rot="18509000">
            <a:off x="4780620" y="4224928"/>
            <a:ext cx="1694985" cy="1486829"/>
          </a:xfrm>
          <a:prstGeom prst="arc">
            <a:avLst>
              <a:gd name="adj1" fmla="val 16985335"/>
              <a:gd name="adj2" fmla="val 47771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p:cNvSpPr txBox="1"/>
          <p:nvPr/>
        </p:nvSpPr>
        <p:spPr>
          <a:xfrm>
            <a:off x="4857284" y="3759291"/>
            <a:ext cx="2572215" cy="369332"/>
          </a:xfrm>
          <a:prstGeom prst="rect">
            <a:avLst/>
          </a:prstGeom>
          <a:noFill/>
        </p:spPr>
        <p:txBody>
          <a:bodyPr wrap="square" rtlCol="0">
            <a:spAutoFit/>
          </a:bodyPr>
          <a:lstStyle/>
          <a:p>
            <a:r>
              <a:rPr lang="fr-FR" dirty="0"/>
              <a:t>relation statistique</a:t>
            </a:r>
          </a:p>
        </p:txBody>
      </p:sp>
      <p:sp>
        <p:nvSpPr>
          <p:cNvPr id="2" name="Espace réservé du numéro de diapositive 1">
            <a:extLst>
              <a:ext uri="{FF2B5EF4-FFF2-40B4-BE49-F238E27FC236}">
                <a16:creationId xmlns:a16="http://schemas.microsoft.com/office/drawing/2014/main" id="{85F68F07-E31F-7270-A97C-D834FBD29248}"/>
              </a:ext>
            </a:extLst>
          </p:cNvPr>
          <p:cNvSpPr>
            <a:spLocks noGrp="1"/>
          </p:cNvSpPr>
          <p:nvPr>
            <p:ph type="sldNum" sz="quarter" idx="12"/>
          </p:nvPr>
        </p:nvSpPr>
        <p:spPr/>
        <p:txBody>
          <a:bodyPr/>
          <a:lstStyle/>
          <a:p>
            <a:fld id="{04C8D40A-45DA-49FB-8D9A-B1F265F8EE6C}" type="slidenum">
              <a:rPr lang="fr-FR" smtClean="0"/>
              <a:t>9</a:t>
            </a:fld>
            <a:endParaRPr lang="fr-FR"/>
          </a:p>
        </p:txBody>
      </p:sp>
    </p:spTree>
    <p:extLst>
      <p:ext uri="{BB962C8B-B14F-4D97-AF65-F5344CB8AC3E}">
        <p14:creationId xmlns:p14="http://schemas.microsoft.com/office/powerpoint/2010/main" val="16132649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ZoneTexte 3"/>
          <p:cNvSpPr txBox="1"/>
          <p:nvPr/>
        </p:nvSpPr>
        <p:spPr>
          <a:xfrm>
            <a:off x="2961975" y="660665"/>
            <a:ext cx="2981093" cy="646331"/>
          </a:xfrm>
          <a:prstGeom prst="rect">
            <a:avLst/>
          </a:prstGeom>
          <a:noFill/>
          <a:ln>
            <a:solidFill>
              <a:schemeClr val="tx1"/>
            </a:solidFill>
          </a:ln>
        </p:spPr>
        <p:txBody>
          <a:bodyPr wrap="square" rtlCol="0">
            <a:spAutoFit/>
          </a:bodyPr>
          <a:lstStyle/>
          <a:p>
            <a:pPr algn="ctr"/>
            <a:r>
              <a:rPr lang="fr-FR" dirty="0">
                <a:solidFill>
                  <a:schemeClr val="bg1"/>
                </a:solidFill>
              </a:rPr>
              <a:t>Y</a:t>
            </a:r>
            <a:r>
              <a:rPr lang="fr-FR" baseline="-25000" dirty="0">
                <a:solidFill>
                  <a:schemeClr val="bg1"/>
                </a:solidFill>
              </a:rPr>
              <a:t>i </a:t>
            </a:r>
            <a:r>
              <a:rPr lang="fr-FR" dirty="0">
                <a:solidFill>
                  <a:schemeClr val="bg1"/>
                </a:solidFill>
              </a:rPr>
              <a:t>= </a:t>
            </a:r>
            <a:r>
              <a:rPr lang="el-GR" dirty="0">
                <a:solidFill>
                  <a:schemeClr val="bg1"/>
                </a:solidFill>
              </a:rPr>
              <a:t>α</a:t>
            </a:r>
            <a:r>
              <a:rPr lang="fr-FR" dirty="0">
                <a:solidFill>
                  <a:schemeClr val="bg1"/>
                </a:solidFill>
              </a:rPr>
              <a:t> + </a:t>
            </a:r>
            <a:r>
              <a:rPr lang="el-GR" dirty="0">
                <a:solidFill>
                  <a:schemeClr val="bg1"/>
                </a:solidFill>
              </a:rPr>
              <a:t>β</a:t>
            </a:r>
            <a:r>
              <a:rPr lang="fr-FR" dirty="0">
                <a:solidFill>
                  <a:schemeClr val="bg1"/>
                </a:solidFill>
              </a:rPr>
              <a:t> x X</a:t>
            </a:r>
            <a:r>
              <a:rPr lang="fr-FR" baseline="-25000" dirty="0">
                <a:solidFill>
                  <a:schemeClr val="bg1"/>
                </a:solidFill>
              </a:rPr>
              <a:t>i </a:t>
            </a:r>
            <a:r>
              <a:rPr lang="fr-FR" dirty="0">
                <a:solidFill>
                  <a:schemeClr val="bg1"/>
                </a:solidFill>
              </a:rPr>
              <a:t>+ </a:t>
            </a:r>
            <a:r>
              <a:rPr lang="el-GR" dirty="0">
                <a:solidFill>
                  <a:schemeClr val="bg1"/>
                </a:solidFill>
              </a:rPr>
              <a:t>ε</a:t>
            </a:r>
            <a:r>
              <a:rPr lang="fr-FR" baseline="-25000" dirty="0">
                <a:solidFill>
                  <a:schemeClr val="bg1"/>
                </a:solidFill>
              </a:rPr>
              <a:t>i</a:t>
            </a:r>
          </a:p>
          <a:p>
            <a:pPr algn="ctr"/>
            <a:r>
              <a:rPr lang="el-GR" dirty="0">
                <a:solidFill>
                  <a:schemeClr val="bg1"/>
                </a:solidFill>
              </a:rPr>
              <a:t>ε</a:t>
            </a:r>
            <a:r>
              <a:rPr lang="fr-FR" baseline="-25000" dirty="0">
                <a:solidFill>
                  <a:schemeClr val="bg1"/>
                </a:solidFill>
              </a:rPr>
              <a:t>i </a:t>
            </a:r>
            <a:r>
              <a:rPr lang="fr-FR" dirty="0">
                <a:solidFill>
                  <a:schemeClr val="bg1"/>
                </a:solidFill>
              </a:rPr>
              <a:t>~ N(0,</a:t>
            </a:r>
            <a:r>
              <a:rPr lang="el-GR" dirty="0">
                <a:solidFill>
                  <a:schemeClr val="bg1"/>
                </a:solidFill>
              </a:rPr>
              <a:t> σ</a:t>
            </a:r>
            <a:r>
              <a:rPr lang="fr-FR" dirty="0">
                <a:solidFill>
                  <a:schemeClr val="bg1"/>
                </a:solidFill>
              </a:rPr>
              <a:t>)</a:t>
            </a:r>
          </a:p>
        </p:txBody>
      </p:sp>
      <p:sp>
        <p:nvSpPr>
          <p:cNvPr id="5" name="ZoneTexte 4"/>
          <p:cNvSpPr txBox="1"/>
          <p:nvPr/>
        </p:nvSpPr>
        <p:spPr>
          <a:xfrm>
            <a:off x="2469993" y="201036"/>
            <a:ext cx="4601737" cy="369332"/>
          </a:xfrm>
          <a:prstGeom prst="rect">
            <a:avLst/>
          </a:prstGeom>
          <a:noFill/>
        </p:spPr>
        <p:txBody>
          <a:bodyPr wrap="square" rtlCol="0">
            <a:spAutoFit/>
          </a:bodyPr>
          <a:lstStyle/>
          <a:p>
            <a:r>
              <a:rPr lang="fr-FR" dirty="0">
                <a:solidFill>
                  <a:schemeClr val="bg1"/>
                </a:solidFill>
              </a:rPr>
              <a:t>Interpréter un modèle de régression linéaire </a:t>
            </a:r>
          </a:p>
        </p:txBody>
      </p:sp>
      <p:cxnSp>
        <p:nvCxnSpPr>
          <p:cNvPr id="7" name="Connecteur droit avec flèche 6"/>
          <p:cNvCxnSpPr>
            <a:stCxn id="4" idx="2"/>
          </p:cNvCxnSpPr>
          <p:nvPr/>
        </p:nvCxnSpPr>
        <p:spPr>
          <a:xfrm flipH="1">
            <a:off x="1962615" y="1306996"/>
            <a:ext cx="2489907" cy="779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a:stCxn id="4" idx="2"/>
          </p:cNvCxnSpPr>
          <p:nvPr/>
        </p:nvCxnSpPr>
        <p:spPr>
          <a:xfrm>
            <a:off x="4452522" y="1306996"/>
            <a:ext cx="2282815" cy="779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3888059" y="1867521"/>
            <a:ext cx="2847278" cy="1200329"/>
          </a:xfrm>
          <a:prstGeom prst="rect">
            <a:avLst/>
          </a:prstGeom>
          <a:noFill/>
        </p:spPr>
        <p:txBody>
          <a:bodyPr wrap="square" rtlCol="0">
            <a:spAutoFit/>
          </a:bodyPr>
          <a:lstStyle/>
          <a:p>
            <a:r>
              <a:rPr lang="fr-FR" b="1" dirty="0">
                <a:solidFill>
                  <a:schemeClr val="bg1"/>
                </a:solidFill>
              </a:rPr>
              <a:t>Test de </a:t>
            </a:r>
            <a:r>
              <a:rPr lang="fr-FR" b="1" dirty="0" err="1">
                <a:solidFill>
                  <a:schemeClr val="bg1"/>
                </a:solidFill>
              </a:rPr>
              <a:t>Student</a:t>
            </a:r>
            <a:r>
              <a:rPr lang="fr-FR" b="1" dirty="0">
                <a:solidFill>
                  <a:schemeClr val="bg1"/>
                </a:solidFill>
              </a:rPr>
              <a:t> : </a:t>
            </a:r>
            <a:r>
              <a:rPr lang="fr-FR" dirty="0">
                <a:solidFill>
                  <a:schemeClr val="bg1"/>
                </a:solidFill>
              </a:rPr>
              <a:t>est-ce que mon paramètre (</a:t>
            </a:r>
            <a:r>
              <a:rPr lang="el-GR" dirty="0">
                <a:solidFill>
                  <a:schemeClr val="bg1"/>
                </a:solidFill>
              </a:rPr>
              <a:t>α</a:t>
            </a:r>
            <a:r>
              <a:rPr lang="fr-FR" dirty="0">
                <a:solidFill>
                  <a:schemeClr val="bg1"/>
                </a:solidFill>
              </a:rPr>
              <a:t>,</a:t>
            </a:r>
            <a:r>
              <a:rPr lang="el-GR" dirty="0">
                <a:solidFill>
                  <a:schemeClr val="bg1"/>
                </a:solidFill>
              </a:rPr>
              <a:t>β</a:t>
            </a:r>
            <a:r>
              <a:rPr lang="fr-FR" dirty="0">
                <a:solidFill>
                  <a:schemeClr val="bg1"/>
                </a:solidFill>
              </a:rPr>
              <a:t>) pourrait être nul par le jeu de l’échantillonnage?</a:t>
            </a:r>
          </a:p>
        </p:txBody>
      </p:sp>
      <p:sp>
        <p:nvSpPr>
          <p:cNvPr id="12" name="ZoneTexte 11"/>
          <p:cNvSpPr txBox="1"/>
          <p:nvPr/>
        </p:nvSpPr>
        <p:spPr>
          <a:xfrm>
            <a:off x="388434" y="1867521"/>
            <a:ext cx="3148361" cy="1200329"/>
          </a:xfrm>
          <a:prstGeom prst="rect">
            <a:avLst/>
          </a:prstGeom>
          <a:noFill/>
        </p:spPr>
        <p:txBody>
          <a:bodyPr wrap="square" rtlCol="0">
            <a:spAutoFit/>
          </a:bodyPr>
          <a:lstStyle/>
          <a:p>
            <a:r>
              <a:rPr lang="fr-FR" b="1" dirty="0">
                <a:solidFill>
                  <a:schemeClr val="bg1"/>
                </a:solidFill>
              </a:rPr>
              <a:t>Intervalle de confiance : </a:t>
            </a:r>
            <a:r>
              <a:rPr lang="fr-FR" dirty="0">
                <a:solidFill>
                  <a:schemeClr val="bg1"/>
                </a:solidFill>
              </a:rPr>
              <a:t>quelle est la gamme de variation de </a:t>
            </a:r>
            <a:r>
              <a:rPr lang="el-GR" dirty="0">
                <a:solidFill>
                  <a:schemeClr val="bg1"/>
                </a:solidFill>
              </a:rPr>
              <a:t>α</a:t>
            </a:r>
            <a:r>
              <a:rPr lang="fr-FR" dirty="0">
                <a:solidFill>
                  <a:schemeClr val="bg1"/>
                </a:solidFill>
              </a:rPr>
              <a:t> ou </a:t>
            </a:r>
            <a:r>
              <a:rPr lang="el-GR" dirty="0">
                <a:solidFill>
                  <a:schemeClr val="bg1"/>
                </a:solidFill>
              </a:rPr>
              <a:t>β</a:t>
            </a:r>
            <a:r>
              <a:rPr lang="fr-FR" dirty="0">
                <a:solidFill>
                  <a:schemeClr val="bg1"/>
                </a:solidFill>
              </a:rPr>
              <a:t> attendue par le jeu de l’échantillonnage?</a:t>
            </a:r>
          </a:p>
        </p:txBody>
      </p:sp>
      <p:sp>
        <p:nvSpPr>
          <p:cNvPr id="13" name="ZoneTexte 12"/>
          <p:cNvSpPr txBox="1"/>
          <p:nvPr/>
        </p:nvSpPr>
        <p:spPr>
          <a:xfrm>
            <a:off x="4936273" y="4104245"/>
            <a:ext cx="2847278" cy="923330"/>
          </a:xfrm>
          <a:prstGeom prst="rect">
            <a:avLst/>
          </a:prstGeom>
          <a:noFill/>
        </p:spPr>
        <p:txBody>
          <a:bodyPr wrap="square" rtlCol="0">
            <a:spAutoFit/>
          </a:bodyPr>
          <a:lstStyle/>
          <a:p>
            <a:r>
              <a:rPr lang="fr-FR" b="1" dirty="0">
                <a:solidFill>
                  <a:schemeClr val="bg1"/>
                </a:solidFill>
              </a:rPr>
              <a:t>Réponse : </a:t>
            </a:r>
            <a:r>
              <a:rPr lang="fr-FR" dirty="0">
                <a:solidFill>
                  <a:schemeClr val="bg1"/>
                </a:solidFill>
              </a:rPr>
              <a:t>oui ou non, avec une certaine probabilité que « non » : la p-value</a:t>
            </a:r>
          </a:p>
        </p:txBody>
      </p:sp>
      <p:sp>
        <p:nvSpPr>
          <p:cNvPr id="14" name="ZoneTexte 13"/>
          <p:cNvSpPr txBox="1"/>
          <p:nvPr/>
        </p:nvSpPr>
        <p:spPr>
          <a:xfrm>
            <a:off x="591014" y="4104245"/>
            <a:ext cx="2847278" cy="646331"/>
          </a:xfrm>
          <a:prstGeom prst="rect">
            <a:avLst/>
          </a:prstGeom>
          <a:noFill/>
        </p:spPr>
        <p:txBody>
          <a:bodyPr wrap="square" rtlCol="0">
            <a:spAutoFit/>
          </a:bodyPr>
          <a:lstStyle/>
          <a:p>
            <a:r>
              <a:rPr lang="fr-FR" b="1" dirty="0">
                <a:solidFill>
                  <a:schemeClr val="bg1"/>
                </a:solidFill>
              </a:rPr>
              <a:t>Réponse : </a:t>
            </a:r>
            <a:r>
              <a:rPr lang="fr-FR" dirty="0">
                <a:solidFill>
                  <a:schemeClr val="bg1"/>
                </a:solidFill>
              </a:rPr>
              <a:t>un intervalle de valeurs </a:t>
            </a:r>
          </a:p>
        </p:txBody>
      </p:sp>
      <p:sp>
        <p:nvSpPr>
          <p:cNvPr id="15" name="ZoneTexte 14"/>
          <p:cNvSpPr txBox="1"/>
          <p:nvPr/>
        </p:nvSpPr>
        <p:spPr>
          <a:xfrm>
            <a:off x="509239" y="5385275"/>
            <a:ext cx="8359697" cy="1200329"/>
          </a:xfrm>
          <a:prstGeom prst="rect">
            <a:avLst/>
          </a:prstGeom>
          <a:noFill/>
        </p:spPr>
        <p:txBody>
          <a:bodyPr wrap="square" rtlCol="0">
            <a:spAutoFit/>
          </a:bodyPr>
          <a:lstStyle/>
          <a:p>
            <a:r>
              <a:rPr lang="fr-FR" dirty="0">
                <a:solidFill>
                  <a:schemeClr val="bg1"/>
                </a:solidFill>
              </a:rPr>
              <a:t>On privilégie l’une ou l’autre de ces deux approches en fonction de ce que l’on veut mettre en valeur : la </a:t>
            </a:r>
            <a:r>
              <a:rPr lang="fr-FR" b="1" u="sng" dirty="0">
                <a:solidFill>
                  <a:schemeClr val="bg1"/>
                </a:solidFill>
              </a:rPr>
              <a:t>décision</a:t>
            </a:r>
            <a:r>
              <a:rPr lang="fr-FR" dirty="0">
                <a:solidFill>
                  <a:schemeClr val="bg1"/>
                </a:solidFill>
              </a:rPr>
              <a:t> (test) ou </a:t>
            </a:r>
            <a:r>
              <a:rPr lang="fr-FR" b="1" u="sng" dirty="0">
                <a:solidFill>
                  <a:schemeClr val="bg1"/>
                </a:solidFill>
              </a:rPr>
              <a:t>l’incertitude</a:t>
            </a:r>
            <a:r>
              <a:rPr lang="fr-FR" dirty="0">
                <a:solidFill>
                  <a:schemeClr val="bg1"/>
                </a:solidFill>
              </a:rPr>
              <a:t> (intervalle de confiance)</a:t>
            </a:r>
          </a:p>
          <a:p>
            <a:pPr marL="285750" indent="-285750" algn="ctr">
              <a:buFont typeface="Wingdings" panose="05000000000000000000" pitchFamily="2" charset="2"/>
              <a:buChar char="à"/>
            </a:pPr>
            <a:r>
              <a:rPr lang="fr-FR" dirty="0">
                <a:solidFill>
                  <a:schemeClr val="bg1"/>
                </a:solidFill>
                <a:sym typeface="Wingdings" panose="05000000000000000000" pitchFamily="2" charset="2"/>
              </a:rPr>
              <a:t>Ces approches étant liées, elles ne peuvent qu’aboutir à la </a:t>
            </a:r>
            <a:r>
              <a:rPr lang="fr-FR" b="1" u="sng" dirty="0">
                <a:solidFill>
                  <a:schemeClr val="bg1"/>
                </a:solidFill>
                <a:sym typeface="Wingdings" panose="05000000000000000000" pitchFamily="2" charset="2"/>
              </a:rPr>
              <a:t>même conclusion</a:t>
            </a:r>
          </a:p>
          <a:p>
            <a:pPr marL="285750" indent="-285750" algn="ctr">
              <a:buFont typeface="Wingdings" panose="05000000000000000000" pitchFamily="2" charset="2"/>
              <a:buChar char="à"/>
            </a:pPr>
            <a:r>
              <a:rPr lang="fr-FR" dirty="0">
                <a:solidFill>
                  <a:schemeClr val="bg1"/>
                </a:solidFill>
                <a:sym typeface="Wingdings" panose="05000000000000000000" pitchFamily="2" charset="2"/>
              </a:rPr>
              <a:t>L’intervalle de confiance et les p-values décroissent avec la </a:t>
            </a:r>
            <a:r>
              <a:rPr lang="fr-FR" b="1" u="sng" dirty="0">
                <a:solidFill>
                  <a:schemeClr val="bg1"/>
                </a:solidFill>
                <a:sym typeface="Wingdings" panose="05000000000000000000" pitchFamily="2" charset="2"/>
              </a:rPr>
              <a:t>taille d’échantillon</a:t>
            </a:r>
            <a:endParaRPr lang="fr-FR" b="1" u="sng" dirty="0">
              <a:solidFill>
                <a:schemeClr val="bg1"/>
              </a:solidFill>
            </a:endParaRPr>
          </a:p>
        </p:txBody>
      </p:sp>
      <p:sp>
        <p:nvSpPr>
          <p:cNvPr id="16" name="ZoneTexte 15"/>
          <p:cNvSpPr txBox="1"/>
          <p:nvPr/>
        </p:nvSpPr>
        <p:spPr>
          <a:xfrm>
            <a:off x="6830916" y="1881863"/>
            <a:ext cx="2119795" cy="1754326"/>
          </a:xfrm>
          <a:prstGeom prst="rect">
            <a:avLst/>
          </a:prstGeom>
          <a:noFill/>
        </p:spPr>
        <p:txBody>
          <a:bodyPr wrap="square" rtlCol="0">
            <a:spAutoFit/>
          </a:bodyPr>
          <a:lstStyle/>
          <a:p>
            <a:r>
              <a:rPr lang="fr-FR" b="1" dirty="0">
                <a:solidFill>
                  <a:schemeClr val="bg1"/>
                </a:solidFill>
              </a:rPr>
              <a:t>Test de Fisher : </a:t>
            </a:r>
            <a:r>
              <a:rPr lang="fr-FR" dirty="0">
                <a:solidFill>
                  <a:schemeClr val="bg1"/>
                </a:solidFill>
              </a:rPr>
              <a:t>est-ce que la variabilité intra/</a:t>
            </a:r>
            <a:r>
              <a:rPr lang="fr-FR" dirty="0" err="1">
                <a:solidFill>
                  <a:schemeClr val="bg1"/>
                </a:solidFill>
              </a:rPr>
              <a:t>inter-groupes</a:t>
            </a:r>
            <a:r>
              <a:rPr lang="fr-FR" dirty="0">
                <a:solidFill>
                  <a:schemeClr val="bg1"/>
                </a:solidFill>
              </a:rPr>
              <a:t> liée à X est attendue par le jeu de l’échantillonnage?</a:t>
            </a:r>
          </a:p>
        </p:txBody>
      </p:sp>
      <p:cxnSp>
        <p:nvCxnSpPr>
          <p:cNvPr id="3" name="Connecteur droit avec flèche 2"/>
          <p:cNvCxnSpPr>
            <a:stCxn id="12" idx="2"/>
            <a:endCxn id="14" idx="0"/>
          </p:cNvCxnSpPr>
          <p:nvPr/>
        </p:nvCxnSpPr>
        <p:spPr>
          <a:xfrm>
            <a:off x="1962615" y="3067850"/>
            <a:ext cx="0" cy="103639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a:endCxn id="13" idx="0"/>
          </p:cNvCxnSpPr>
          <p:nvPr/>
        </p:nvCxnSpPr>
        <p:spPr>
          <a:xfrm>
            <a:off x="5192752" y="3067850"/>
            <a:ext cx="1167160" cy="103639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a:stCxn id="16" idx="2"/>
            <a:endCxn id="13" idx="0"/>
          </p:cNvCxnSpPr>
          <p:nvPr/>
        </p:nvCxnSpPr>
        <p:spPr>
          <a:xfrm flipH="1">
            <a:off x="6359912" y="3636189"/>
            <a:ext cx="1530902" cy="46805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a:extLst>
              <a:ext uri="{FF2B5EF4-FFF2-40B4-BE49-F238E27FC236}">
                <a16:creationId xmlns:a16="http://schemas.microsoft.com/office/drawing/2014/main" id="{D95C86D9-7746-7BBA-A896-60AB9981CF56}"/>
              </a:ext>
            </a:extLst>
          </p:cNvPr>
          <p:cNvSpPr>
            <a:spLocks noGrp="1"/>
          </p:cNvSpPr>
          <p:nvPr>
            <p:ph type="sldNum" sz="quarter" idx="12"/>
          </p:nvPr>
        </p:nvSpPr>
        <p:spPr/>
        <p:txBody>
          <a:bodyPr/>
          <a:lstStyle/>
          <a:p>
            <a:fld id="{04C8D40A-45DA-49FB-8D9A-B1F265F8EE6C}" type="slidenum">
              <a:rPr lang="fr-FR" smtClean="0"/>
              <a:t>90</a:t>
            </a:fld>
            <a:endParaRPr lang="fr-FR"/>
          </a:p>
        </p:txBody>
      </p:sp>
    </p:spTree>
    <p:extLst>
      <p:ext uri="{BB962C8B-B14F-4D97-AF65-F5344CB8AC3E}">
        <p14:creationId xmlns:p14="http://schemas.microsoft.com/office/powerpoint/2010/main" val="4409867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514350" y="208569"/>
            <a:ext cx="5829300" cy="369332"/>
          </a:xfrm>
          <a:prstGeom prst="rect">
            <a:avLst/>
          </a:prstGeom>
          <a:noFill/>
        </p:spPr>
        <p:txBody>
          <a:bodyPr wrap="square" rtlCol="0">
            <a:spAutoFit/>
          </a:bodyPr>
          <a:lstStyle/>
          <a:p>
            <a:r>
              <a:rPr lang="fr-FR" b="1" dirty="0"/>
              <a:t>Vous verrez aussi les appellations suivantes :</a:t>
            </a:r>
          </a:p>
        </p:txBody>
      </p:sp>
      <p:sp>
        <p:nvSpPr>
          <p:cNvPr id="5" name="ZoneTexte 4"/>
          <p:cNvSpPr txBox="1"/>
          <p:nvPr/>
        </p:nvSpPr>
        <p:spPr>
          <a:xfrm>
            <a:off x="76200" y="3039353"/>
            <a:ext cx="1733550" cy="369332"/>
          </a:xfrm>
          <a:prstGeom prst="rect">
            <a:avLst/>
          </a:prstGeom>
          <a:noFill/>
        </p:spPr>
        <p:txBody>
          <a:bodyPr wrap="square" rtlCol="0">
            <a:spAutoFit/>
          </a:bodyPr>
          <a:lstStyle/>
          <a:p>
            <a:r>
              <a:rPr lang="fr-FR" dirty="0"/>
              <a:t>Modèle linéaire</a:t>
            </a:r>
          </a:p>
        </p:txBody>
      </p:sp>
      <p:sp>
        <p:nvSpPr>
          <p:cNvPr id="6" name="ZoneTexte 5"/>
          <p:cNvSpPr txBox="1"/>
          <p:nvPr/>
        </p:nvSpPr>
        <p:spPr>
          <a:xfrm>
            <a:off x="2362200" y="1001003"/>
            <a:ext cx="3238500" cy="646331"/>
          </a:xfrm>
          <a:prstGeom prst="rect">
            <a:avLst/>
          </a:prstGeom>
          <a:noFill/>
        </p:spPr>
        <p:txBody>
          <a:bodyPr wrap="square" rtlCol="0">
            <a:spAutoFit/>
          </a:bodyPr>
          <a:lstStyle/>
          <a:p>
            <a:r>
              <a:rPr lang="fr-FR" dirty="0"/>
              <a:t>avec une variable qualitative binaire</a:t>
            </a:r>
          </a:p>
        </p:txBody>
      </p:sp>
      <p:sp>
        <p:nvSpPr>
          <p:cNvPr id="7" name="ZoneTexte 6"/>
          <p:cNvSpPr txBox="1"/>
          <p:nvPr/>
        </p:nvSpPr>
        <p:spPr>
          <a:xfrm>
            <a:off x="6505575" y="1139502"/>
            <a:ext cx="2476500" cy="369332"/>
          </a:xfrm>
          <a:prstGeom prst="rect">
            <a:avLst/>
          </a:prstGeom>
          <a:noFill/>
        </p:spPr>
        <p:txBody>
          <a:bodyPr wrap="square" rtlCol="0">
            <a:spAutoFit/>
          </a:bodyPr>
          <a:lstStyle/>
          <a:p>
            <a:r>
              <a:rPr lang="fr-FR" dirty="0"/>
              <a:t>test t, test de </a:t>
            </a:r>
            <a:r>
              <a:rPr lang="fr-FR" dirty="0" err="1"/>
              <a:t>Student</a:t>
            </a:r>
            <a:endParaRPr lang="fr-FR" dirty="0"/>
          </a:p>
        </p:txBody>
      </p:sp>
      <p:sp>
        <p:nvSpPr>
          <p:cNvPr id="8" name="ZoneTexte 7"/>
          <p:cNvSpPr txBox="1"/>
          <p:nvPr/>
        </p:nvSpPr>
        <p:spPr>
          <a:xfrm>
            <a:off x="2362200" y="1829678"/>
            <a:ext cx="3238500" cy="646331"/>
          </a:xfrm>
          <a:prstGeom prst="rect">
            <a:avLst/>
          </a:prstGeom>
          <a:noFill/>
        </p:spPr>
        <p:txBody>
          <a:bodyPr wrap="square" rtlCol="0">
            <a:spAutoFit/>
          </a:bodyPr>
          <a:lstStyle/>
          <a:p>
            <a:r>
              <a:rPr lang="fr-FR" dirty="0"/>
              <a:t>avec une variable explicative à k niveaux</a:t>
            </a:r>
          </a:p>
        </p:txBody>
      </p:sp>
      <p:sp>
        <p:nvSpPr>
          <p:cNvPr id="9" name="ZoneTexte 8"/>
          <p:cNvSpPr txBox="1"/>
          <p:nvPr/>
        </p:nvSpPr>
        <p:spPr>
          <a:xfrm>
            <a:off x="6505575" y="1930762"/>
            <a:ext cx="2476500" cy="369332"/>
          </a:xfrm>
          <a:prstGeom prst="rect">
            <a:avLst/>
          </a:prstGeom>
          <a:noFill/>
        </p:spPr>
        <p:txBody>
          <a:bodyPr wrap="square" rtlCol="0">
            <a:spAutoFit/>
          </a:bodyPr>
          <a:lstStyle/>
          <a:p>
            <a:r>
              <a:rPr lang="fr-FR" dirty="0"/>
              <a:t>ANOVA, MANOVA</a:t>
            </a:r>
          </a:p>
        </p:txBody>
      </p:sp>
      <p:sp>
        <p:nvSpPr>
          <p:cNvPr id="10" name="ZoneTexte 9"/>
          <p:cNvSpPr txBox="1"/>
          <p:nvPr/>
        </p:nvSpPr>
        <p:spPr>
          <a:xfrm>
            <a:off x="2362200" y="3039353"/>
            <a:ext cx="3238500" cy="369332"/>
          </a:xfrm>
          <a:prstGeom prst="rect">
            <a:avLst/>
          </a:prstGeom>
          <a:noFill/>
        </p:spPr>
        <p:txBody>
          <a:bodyPr wrap="square" rtlCol="0">
            <a:spAutoFit/>
          </a:bodyPr>
          <a:lstStyle/>
          <a:p>
            <a:r>
              <a:rPr lang="fr-FR" dirty="0"/>
              <a:t>avec une variable quantitative</a:t>
            </a:r>
          </a:p>
        </p:txBody>
      </p:sp>
      <p:sp>
        <p:nvSpPr>
          <p:cNvPr id="11" name="ZoneTexte 10"/>
          <p:cNvSpPr txBox="1"/>
          <p:nvPr/>
        </p:nvSpPr>
        <p:spPr>
          <a:xfrm>
            <a:off x="6505575" y="3041675"/>
            <a:ext cx="2476500" cy="369332"/>
          </a:xfrm>
          <a:prstGeom prst="rect">
            <a:avLst/>
          </a:prstGeom>
          <a:noFill/>
        </p:spPr>
        <p:txBody>
          <a:bodyPr wrap="square" rtlCol="0">
            <a:spAutoFit/>
          </a:bodyPr>
          <a:lstStyle/>
          <a:p>
            <a:r>
              <a:rPr lang="fr-FR" dirty="0"/>
              <a:t>test de corrélation</a:t>
            </a:r>
          </a:p>
        </p:txBody>
      </p:sp>
      <p:sp>
        <p:nvSpPr>
          <p:cNvPr id="12" name="ZoneTexte 11"/>
          <p:cNvSpPr txBox="1"/>
          <p:nvPr/>
        </p:nvSpPr>
        <p:spPr>
          <a:xfrm>
            <a:off x="2362200" y="3972029"/>
            <a:ext cx="3238500" cy="646331"/>
          </a:xfrm>
          <a:prstGeom prst="rect">
            <a:avLst/>
          </a:prstGeom>
          <a:noFill/>
        </p:spPr>
        <p:txBody>
          <a:bodyPr wrap="square" rtlCol="0">
            <a:spAutoFit/>
          </a:bodyPr>
          <a:lstStyle/>
          <a:p>
            <a:r>
              <a:rPr lang="fr-FR" dirty="0"/>
              <a:t>avec une variable quantitative et une variable qualitative</a:t>
            </a:r>
          </a:p>
        </p:txBody>
      </p:sp>
      <p:sp>
        <p:nvSpPr>
          <p:cNvPr id="13" name="ZoneTexte 12"/>
          <p:cNvSpPr txBox="1"/>
          <p:nvPr/>
        </p:nvSpPr>
        <p:spPr>
          <a:xfrm>
            <a:off x="6505575" y="4110528"/>
            <a:ext cx="2476500" cy="369332"/>
          </a:xfrm>
          <a:prstGeom prst="rect">
            <a:avLst/>
          </a:prstGeom>
          <a:noFill/>
        </p:spPr>
        <p:txBody>
          <a:bodyPr wrap="square" rtlCol="0">
            <a:spAutoFit/>
          </a:bodyPr>
          <a:lstStyle/>
          <a:p>
            <a:r>
              <a:rPr lang="fr-FR" dirty="0"/>
              <a:t>ANCOVA</a:t>
            </a:r>
          </a:p>
        </p:txBody>
      </p:sp>
      <p:sp>
        <p:nvSpPr>
          <p:cNvPr id="14" name="ZoneTexte 13"/>
          <p:cNvSpPr txBox="1"/>
          <p:nvPr/>
        </p:nvSpPr>
        <p:spPr>
          <a:xfrm>
            <a:off x="2362200" y="4858538"/>
            <a:ext cx="3238500" cy="369332"/>
          </a:xfrm>
          <a:prstGeom prst="rect">
            <a:avLst/>
          </a:prstGeom>
          <a:noFill/>
        </p:spPr>
        <p:txBody>
          <a:bodyPr wrap="square" rtlCol="0">
            <a:spAutoFit/>
          </a:bodyPr>
          <a:lstStyle/>
          <a:p>
            <a:r>
              <a:rPr lang="fr-FR" dirty="0"/>
              <a:t>avec deux variables qualitatives</a:t>
            </a:r>
          </a:p>
        </p:txBody>
      </p:sp>
      <p:sp>
        <p:nvSpPr>
          <p:cNvPr id="15" name="ZoneTexte 14"/>
          <p:cNvSpPr txBox="1"/>
          <p:nvPr/>
        </p:nvSpPr>
        <p:spPr>
          <a:xfrm>
            <a:off x="6505575" y="4810049"/>
            <a:ext cx="2476500" cy="369332"/>
          </a:xfrm>
          <a:prstGeom prst="rect">
            <a:avLst/>
          </a:prstGeom>
          <a:noFill/>
        </p:spPr>
        <p:txBody>
          <a:bodyPr wrap="square" rtlCol="0">
            <a:spAutoFit/>
          </a:bodyPr>
          <a:lstStyle/>
          <a:p>
            <a:r>
              <a:rPr lang="fr-FR" dirty="0"/>
              <a:t>ANOVA à deux facteurs</a:t>
            </a:r>
          </a:p>
        </p:txBody>
      </p:sp>
      <p:cxnSp>
        <p:nvCxnSpPr>
          <p:cNvPr id="17" name="Connecteur droit avec flèche 16"/>
          <p:cNvCxnSpPr>
            <a:stCxn id="5" idx="3"/>
            <a:endCxn id="6" idx="1"/>
          </p:cNvCxnSpPr>
          <p:nvPr/>
        </p:nvCxnSpPr>
        <p:spPr>
          <a:xfrm flipV="1">
            <a:off x="1809750" y="1324169"/>
            <a:ext cx="552450" cy="1899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a:stCxn id="5" idx="3"/>
            <a:endCxn id="8" idx="1"/>
          </p:cNvCxnSpPr>
          <p:nvPr/>
        </p:nvCxnSpPr>
        <p:spPr>
          <a:xfrm flipV="1">
            <a:off x="1809750" y="2152844"/>
            <a:ext cx="552450" cy="10711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stCxn id="5" idx="3"/>
            <a:endCxn id="10" idx="1"/>
          </p:cNvCxnSpPr>
          <p:nvPr/>
        </p:nvCxnSpPr>
        <p:spPr>
          <a:xfrm>
            <a:off x="1809750" y="3224019"/>
            <a:ext cx="5524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a:stCxn id="5" idx="3"/>
            <a:endCxn id="12" idx="1"/>
          </p:cNvCxnSpPr>
          <p:nvPr/>
        </p:nvCxnSpPr>
        <p:spPr>
          <a:xfrm>
            <a:off x="1809750" y="3224019"/>
            <a:ext cx="552450" cy="1071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a:stCxn id="5" idx="3"/>
            <a:endCxn id="14" idx="1"/>
          </p:cNvCxnSpPr>
          <p:nvPr/>
        </p:nvCxnSpPr>
        <p:spPr>
          <a:xfrm>
            <a:off x="1809750" y="3224019"/>
            <a:ext cx="552450" cy="18191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a:stCxn id="6" idx="3"/>
          </p:cNvCxnSpPr>
          <p:nvPr/>
        </p:nvCxnSpPr>
        <p:spPr>
          <a:xfrm flipV="1">
            <a:off x="5600700" y="1324168"/>
            <a:ext cx="81915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p:cNvCxnSpPr/>
          <p:nvPr/>
        </p:nvCxnSpPr>
        <p:spPr>
          <a:xfrm flipV="1">
            <a:off x="5600700" y="2108566"/>
            <a:ext cx="81915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p:nvPr/>
        </p:nvCxnSpPr>
        <p:spPr>
          <a:xfrm flipV="1">
            <a:off x="5600700" y="3260405"/>
            <a:ext cx="81915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flipV="1">
            <a:off x="5600700" y="4295194"/>
            <a:ext cx="81915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flipV="1">
            <a:off x="5600700" y="5043204"/>
            <a:ext cx="81915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ZoneTexte 36"/>
          <p:cNvSpPr txBox="1"/>
          <p:nvPr/>
        </p:nvSpPr>
        <p:spPr>
          <a:xfrm>
            <a:off x="1171575" y="5650972"/>
            <a:ext cx="6962775" cy="923330"/>
          </a:xfrm>
          <a:prstGeom prst="rect">
            <a:avLst/>
          </a:prstGeom>
          <a:noFill/>
          <a:ln>
            <a:solidFill>
              <a:schemeClr val="tx1"/>
            </a:solidFill>
          </a:ln>
        </p:spPr>
        <p:txBody>
          <a:bodyPr wrap="square" rtlCol="0">
            <a:spAutoFit/>
          </a:bodyPr>
          <a:lstStyle/>
          <a:p>
            <a:r>
              <a:rPr lang="fr-FR" dirty="0"/>
              <a:t>L’ANOVA, les tests de comparaison paramétriques et tous leurs avatars peuvent s’exprimer </a:t>
            </a:r>
            <a:r>
              <a:rPr lang="fr-FR" b="1" u="sng" dirty="0"/>
              <a:t>sous la forme d’un modèle de régression linéaire</a:t>
            </a:r>
          </a:p>
          <a:p>
            <a:pPr algn="ctr"/>
            <a:r>
              <a:rPr lang="fr-FR" b="1" dirty="0"/>
              <a:t>Il n’y a aucune différence fondamentale entre ces approches</a:t>
            </a:r>
          </a:p>
        </p:txBody>
      </p:sp>
      <p:sp>
        <p:nvSpPr>
          <p:cNvPr id="2" name="Espace réservé du numéro de diapositive 1">
            <a:extLst>
              <a:ext uri="{FF2B5EF4-FFF2-40B4-BE49-F238E27FC236}">
                <a16:creationId xmlns:a16="http://schemas.microsoft.com/office/drawing/2014/main" id="{FD5379BE-397C-E475-E21E-0AEFE95D0219}"/>
              </a:ext>
            </a:extLst>
          </p:cNvPr>
          <p:cNvSpPr>
            <a:spLocks noGrp="1"/>
          </p:cNvSpPr>
          <p:nvPr>
            <p:ph type="sldNum" sz="quarter" idx="12"/>
          </p:nvPr>
        </p:nvSpPr>
        <p:spPr/>
        <p:txBody>
          <a:bodyPr/>
          <a:lstStyle/>
          <a:p>
            <a:fld id="{04C8D40A-45DA-49FB-8D9A-B1F265F8EE6C}" type="slidenum">
              <a:rPr lang="fr-FR" smtClean="0"/>
              <a:t>91</a:t>
            </a:fld>
            <a:endParaRPr lang="fr-FR"/>
          </a:p>
        </p:txBody>
      </p:sp>
    </p:spTree>
    <p:extLst>
      <p:ext uri="{BB962C8B-B14F-4D97-AF65-F5344CB8AC3E}">
        <p14:creationId xmlns:p14="http://schemas.microsoft.com/office/powerpoint/2010/main" val="3859244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511330" y="483220"/>
            <a:ext cx="8121340" cy="646331"/>
          </a:xfrm>
          <a:prstGeom prst="rect">
            <a:avLst/>
          </a:prstGeom>
          <a:noFill/>
          <a:ln>
            <a:solidFill>
              <a:schemeClr val="tx1"/>
            </a:solidFill>
          </a:ln>
        </p:spPr>
        <p:txBody>
          <a:bodyPr wrap="square" rtlCol="0">
            <a:spAutoFit/>
          </a:bodyPr>
          <a:lstStyle/>
          <a:p>
            <a:r>
              <a:rPr lang="fr-FR" b="1" dirty="0"/>
              <a:t>La construction de modèle de régression linéaire va constituer, au moins dans un premier temps, une de vos principales méthodes d’analyse de données écologiques.</a:t>
            </a:r>
          </a:p>
        </p:txBody>
      </p:sp>
      <p:sp>
        <p:nvSpPr>
          <p:cNvPr id="2" name="ZoneTexte 1"/>
          <p:cNvSpPr txBox="1"/>
          <p:nvPr/>
        </p:nvSpPr>
        <p:spPr>
          <a:xfrm>
            <a:off x="976273" y="1345887"/>
            <a:ext cx="7567508" cy="5355312"/>
          </a:xfrm>
          <a:prstGeom prst="rect">
            <a:avLst/>
          </a:prstGeom>
          <a:noFill/>
        </p:spPr>
        <p:txBody>
          <a:bodyPr wrap="square" rtlCol="0">
            <a:spAutoFit/>
          </a:bodyPr>
          <a:lstStyle/>
          <a:p>
            <a:r>
              <a:rPr lang="fr-FR" dirty="0"/>
              <a:t>Cet exercice est simple techniquement mais nécessite une grande rigueur :</a:t>
            </a:r>
          </a:p>
          <a:p>
            <a:endParaRPr lang="fr-FR" dirty="0"/>
          </a:p>
          <a:p>
            <a:pPr marL="285750" indent="-285750">
              <a:buFont typeface="Arial" panose="020B0604020202020204" pitchFamily="34" charset="0"/>
              <a:buChar char="•"/>
            </a:pPr>
            <a:r>
              <a:rPr lang="fr-FR" b="1" dirty="0"/>
              <a:t>Des questions et hypothèses claires. </a:t>
            </a:r>
            <a:r>
              <a:rPr lang="fr-FR" i="1" dirty="0"/>
              <a:t>Les modèles sont un outil inférentiel et non exploratoire. </a:t>
            </a:r>
            <a:r>
              <a:rPr lang="fr-FR" dirty="0"/>
              <a:t>La construction d’un schéma causal est une étape utile dans la construction du modèle.</a:t>
            </a:r>
            <a:endParaRPr lang="fr-FR" i="1" dirty="0"/>
          </a:p>
          <a:p>
            <a:endParaRPr lang="fr-FR" i="1" dirty="0"/>
          </a:p>
          <a:p>
            <a:pPr marL="285750" indent="-285750">
              <a:buFont typeface="Arial" panose="020B0604020202020204" pitchFamily="34" charset="0"/>
              <a:buChar char="•"/>
            </a:pPr>
            <a:r>
              <a:rPr lang="fr-FR" b="1" dirty="0"/>
              <a:t>Un protocole d’échantillonnage compatible avec la question. </a:t>
            </a:r>
            <a:r>
              <a:rPr lang="fr-FR" i="1" dirty="0"/>
              <a:t>Des variables bien identifiées, une variabilité entre niveaux de chaque variable et à l’intérieur de chaque niveaux</a:t>
            </a:r>
          </a:p>
          <a:p>
            <a:pPr marL="285750" indent="-285750">
              <a:buFont typeface="Arial" panose="020B0604020202020204" pitchFamily="34" charset="0"/>
              <a:buChar char="•"/>
            </a:pPr>
            <a:endParaRPr lang="fr-FR" b="1" i="1" dirty="0"/>
          </a:p>
          <a:p>
            <a:pPr marL="285750" indent="-285750">
              <a:buFont typeface="Arial" panose="020B0604020202020204" pitchFamily="34" charset="0"/>
              <a:buChar char="•"/>
            </a:pPr>
            <a:r>
              <a:rPr lang="fr-FR" b="1" dirty="0"/>
              <a:t>Une bonne connaissance des caractéristiques de vos données. </a:t>
            </a:r>
            <a:r>
              <a:rPr lang="fr-FR" i="1" dirty="0"/>
              <a:t>Comment sont-elles acquises, sont-elles en quantité suffisante, quelles en sont les propriétés statistiques, quels facteurs confondants?</a:t>
            </a:r>
          </a:p>
          <a:p>
            <a:endParaRPr lang="fr-FR" i="1" dirty="0"/>
          </a:p>
          <a:p>
            <a:pPr marL="285750" indent="-285750">
              <a:buFont typeface="Arial" panose="020B0604020202020204" pitchFamily="34" charset="0"/>
              <a:buChar char="•"/>
            </a:pPr>
            <a:r>
              <a:rPr lang="fr-FR" b="1" dirty="0"/>
              <a:t>Une vérification rigoureuse des hypothèses statistiques. </a:t>
            </a:r>
            <a:r>
              <a:rPr lang="fr-FR" i="1" dirty="0"/>
              <a:t>Distribution de la variable de réponse, indépendance et distribution des résidus.</a:t>
            </a:r>
          </a:p>
          <a:p>
            <a:endParaRPr lang="fr-FR" i="1" dirty="0"/>
          </a:p>
          <a:p>
            <a:pPr marL="285750" indent="-285750">
              <a:buFont typeface="Arial" panose="020B0604020202020204" pitchFamily="34" charset="0"/>
              <a:buChar char="•"/>
            </a:pPr>
            <a:r>
              <a:rPr lang="fr-FR" b="1" dirty="0"/>
              <a:t>Un regard critique sur les résultats. </a:t>
            </a:r>
            <a:r>
              <a:rPr lang="fr-FR" i="1" dirty="0"/>
              <a:t>Est-ce que les estimations de mon modèle sont compatibles avec les données et la biologie? </a:t>
            </a:r>
          </a:p>
        </p:txBody>
      </p:sp>
      <p:sp>
        <p:nvSpPr>
          <p:cNvPr id="3" name="Espace réservé du numéro de diapositive 2">
            <a:extLst>
              <a:ext uri="{FF2B5EF4-FFF2-40B4-BE49-F238E27FC236}">
                <a16:creationId xmlns:a16="http://schemas.microsoft.com/office/drawing/2014/main" id="{F2613D6F-E790-D713-2E3F-B1D6797AF3E8}"/>
              </a:ext>
            </a:extLst>
          </p:cNvPr>
          <p:cNvSpPr>
            <a:spLocks noGrp="1"/>
          </p:cNvSpPr>
          <p:nvPr>
            <p:ph type="sldNum" sz="quarter" idx="12"/>
          </p:nvPr>
        </p:nvSpPr>
        <p:spPr/>
        <p:txBody>
          <a:bodyPr/>
          <a:lstStyle/>
          <a:p>
            <a:fld id="{04C8D40A-45DA-49FB-8D9A-B1F265F8EE6C}" type="slidenum">
              <a:rPr lang="fr-FR" smtClean="0"/>
              <a:t>92</a:t>
            </a:fld>
            <a:endParaRPr lang="fr-FR"/>
          </a:p>
        </p:txBody>
      </p:sp>
    </p:spTree>
    <p:extLst>
      <p:ext uri="{BB962C8B-B14F-4D97-AF65-F5344CB8AC3E}">
        <p14:creationId xmlns:p14="http://schemas.microsoft.com/office/powerpoint/2010/main" val="29645278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ZoneTexte 3"/>
          <p:cNvSpPr txBox="1"/>
          <p:nvPr/>
        </p:nvSpPr>
        <p:spPr>
          <a:xfrm>
            <a:off x="617034" y="178420"/>
            <a:ext cx="7121912" cy="646331"/>
          </a:xfrm>
          <a:prstGeom prst="rect">
            <a:avLst/>
          </a:prstGeom>
          <a:noFill/>
          <a:ln>
            <a:solidFill>
              <a:schemeClr val="bg1"/>
            </a:solidFill>
          </a:ln>
        </p:spPr>
        <p:txBody>
          <a:bodyPr wrap="square" rtlCol="0">
            <a:spAutoFit/>
          </a:bodyPr>
          <a:lstStyle/>
          <a:p>
            <a:r>
              <a:rPr lang="fr-FR" dirty="0">
                <a:solidFill>
                  <a:schemeClr val="bg1"/>
                </a:solidFill>
              </a:rPr>
              <a:t>Résumé : construire son modèle pour répondre à une question du type : </a:t>
            </a:r>
          </a:p>
          <a:p>
            <a:pPr algn="ctr"/>
            <a:r>
              <a:rPr lang="fr-FR" dirty="0">
                <a:solidFill>
                  <a:schemeClr val="bg1"/>
                </a:solidFill>
              </a:rPr>
              <a:t>« Est-ce que la variable Y varie en fonction de la variable X »</a:t>
            </a:r>
          </a:p>
        </p:txBody>
      </p:sp>
      <p:sp>
        <p:nvSpPr>
          <p:cNvPr id="5" name="ZoneTexte 4"/>
          <p:cNvSpPr txBox="1"/>
          <p:nvPr/>
        </p:nvSpPr>
        <p:spPr>
          <a:xfrm>
            <a:off x="241078" y="1056513"/>
            <a:ext cx="2981093" cy="646331"/>
          </a:xfrm>
          <a:prstGeom prst="rect">
            <a:avLst/>
          </a:prstGeom>
          <a:noFill/>
          <a:ln>
            <a:solidFill>
              <a:schemeClr val="bg1"/>
            </a:solidFill>
          </a:ln>
        </p:spPr>
        <p:txBody>
          <a:bodyPr wrap="square" rtlCol="0">
            <a:spAutoFit/>
          </a:bodyPr>
          <a:lstStyle/>
          <a:p>
            <a:pPr algn="ctr"/>
            <a:r>
              <a:rPr lang="fr-FR" dirty="0">
                <a:solidFill>
                  <a:schemeClr val="bg1"/>
                </a:solidFill>
              </a:rPr>
              <a:t>Y</a:t>
            </a:r>
            <a:r>
              <a:rPr lang="fr-FR" baseline="-25000" dirty="0">
                <a:solidFill>
                  <a:schemeClr val="bg1"/>
                </a:solidFill>
              </a:rPr>
              <a:t>i </a:t>
            </a:r>
            <a:r>
              <a:rPr lang="fr-FR" dirty="0">
                <a:solidFill>
                  <a:schemeClr val="bg1"/>
                </a:solidFill>
              </a:rPr>
              <a:t>= </a:t>
            </a:r>
            <a:r>
              <a:rPr lang="el-GR" dirty="0">
                <a:solidFill>
                  <a:schemeClr val="bg1"/>
                </a:solidFill>
              </a:rPr>
              <a:t>α</a:t>
            </a:r>
            <a:r>
              <a:rPr lang="fr-FR" dirty="0">
                <a:solidFill>
                  <a:schemeClr val="bg1"/>
                </a:solidFill>
              </a:rPr>
              <a:t> + </a:t>
            </a:r>
            <a:r>
              <a:rPr lang="el-GR" dirty="0">
                <a:solidFill>
                  <a:schemeClr val="bg1"/>
                </a:solidFill>
              </a:rPr>
              <a:t>β</a:t>
            </a:r>
            <a:r>
              <a:rPr lang="fr-FR" dirty="0">
                <a:solidFill>
                  <a:schemeClr val="bg1"/>
                </a:solidFill>
              </a:rPr>
              <a:t> x X</a:t>
            </a:r>
            <a:r>
              <a:rPr lang="fr-FR" baseline="-25000" dirty="0">
                <a:solidFill>
                  <a:schemeClr val="bg1"/>
                </a:solidFill>
              </a:rPr>
              <a:t>i </a:t>
            </a:r>
            <a:r>
              <a:rPr lang="fr-FR" dirty="0">
                <a:solidFill>
                  <a:schemeClr val="bg1"/>
                </a:solidFill>
              </a:rPr>
              <a:t>+ </a:t>
            </a:r>
            <a:r>
              <a:rPr lang="el-GR" dirty="0">
                <a:solidFill>
                  <a:schemeClr val="bg1"/>
                </a:solidFill>
              </a:rPr>
              <a:t>ε</a:t>
            </a:r>
            <a:r>
              <a:rPr lang="fr-FR" baseline="-25000" dirty="0">
                <a:solidFill>
                  <a:schemeClr val="bg1"/>
                </a:solidFill>
              </a:rPr>
              <a:t>i</a:t>
            </a:r>
          </a:p>
          <a:p>
            <a:pPr algn="ctr"/>
            <a:r>
              <a:rPr lang="el-GR" dirty="0">
                <a:solidFill>
                  <a:schemeClr val="bg1"/>
                </a:solidFill>
              </a:rPr>
              <a:t>ε</a:t>
            </a:r>
            <a:r>
              <a:rPr lang="fr-FR" baseline="-25000" dirty="0">
                <a:solidFill>
                  <a:schemeClr val="bg1"/>
                </a:solidFill>
              </a:rPr>
              <a:t>i </a:t>
            </a:r>
            <a:r>
              <a:rPr lang="fr-FR" dirty="0">
                <a:solidFill>
                  <a:schemeClr val="bg1"/>
                </a:solidFill>
              </a:rPr>
              <a:t>~ N(0,</a:t>
            </a:r>
            <a:r>
              <a:rPr lang="el-GR" dirty="0">
                <a:solidFill>
                  <a:schemeClr val="bg1"/>
                </a:solidFill>
              </a:rPr>
              <a:t> σ</a:t>
            </a:r>
            <a:r>
              <a:rPr lang="fr-FR" dirty="0">
                <a:solidFill>
                  <a:schemeClr val="bg1"/>
                </a:solidFill>
              </a:rPr>
              <a:t>)</a:t>
            </a:r>
          </a:p>
        </p:txBody>
      </p:sp>
      <p:sp>
        <p:nvSpPr>
          <p:cNvPr id="6" name="ZoneTexte 5"/>
          <p:cNvSpPr txBox="1"/>
          <p:nvPr/>
        </p:nvSpPr>
        <p:spPr>
          <a:xfrm>
            <a:off x="3382537" y="1056513"/>
            <a:ext cx="5635083" cy="523220"/>
          </a:xfrm>
          <a:prstGeom prst="rect">
            <a:avLst/>
          </a:prstGeom>
          <a:noFill/>
          <a:ln>
            <a:noFill/>
          </a:ln>
        </p:spPr>
        <p:txBody>
          <a:bodyPr wrap="square" rtlCol="0">
            <a:spAutoFit/>
          </a:bodyPr>
          <a:lstStyle/>
          <a:p>
            <a:r>
              <a:rPr lang="fr-FR" sz="1400" dirty="0">
                <a:solidFill>
                  <a:schemeClr val="bg1"/>
                </a:solidFill>
              </a:rPr>
              <a:t>Modèle de </a:t>
            </a:r>
            <a:r>
              <a:rPr lang="fr-FR" sz="1400" b="1" u="sng" dirty="0">
                <a:solidFill>
                  <a:schemeClr val="bg1"/>
                </a:solidFill>
              </a:rPr>
              <a:t>régression linéaire </a:t>
            </a:r>
            <a:r>
              <a:rPr lang="fr-FR" sz="1400" dirty="0">
                <a:solidFill>
                  <a:schemeClr val="bg1"/>
                </a:solidFill>
              </a:rPr>
              <a:t>: un type de modèle statistique qui prédit que la relation entre Y et X est linéaire (proportionnelle)</a:t>
            </a:r>
          </a:p>
        </p:txBody>
      </p:sp>
      <p:sp>
        <p:nvSpPr>
          <p:cNvPr id="7" name="ZoneTexte 6"/>
          <p:cNvSpPr txBox="1"/>
          <p:nvPr/>
        </p:nvSpPr>
        <p:spPr>
          <a:xfrm>
            <a:off x="241078" y="1921184"/>
            <a:ext cx="5203904" cy="523220"/>
          </a:xfrm>
          <a:prstGeom prst="rect">
            <a:avLst/>
          </a:prstGeom>
          <a:noFill/>
          <a:ln>
            <a:noFill/>
          </a:ln>
        </p:spPr>
        <p:txBody>
          <a:bodyPr wrap="square" rtlCol="0">
            <a:spAutoFit/>
          </a:bodyPr>
          <a:lstStyle/>
          <a:p>
            <a:r>
              <a:rPr lang="fr-FR" sz="1400" dirty="0">
                <a:solidFill>
                  <a:schemeClr val="bg1"/>
                </a:solidFill>
              </a:rPr>
              <a:t>On cherche à estimer </a:t>
            </a:r>
            <a:r>
              <a:rPr lang="el-GR" sz="1400" dirty="0">
                <a:solidFill>
                  <a:schemeClr val="bg1"/>
                </a:solidFill>
              </a:rPr>
              <a:t>α</a:t>
            </a:r>
            <a:r>
              <a:rPr lang="fr-FR" sz="1400" dirty="0">
                <a:solidFill>
                  <a:schemeClr val="bg1"/>
                </a:solidFill>
              </a:rPr>
              <a:t> et </a:t>
            </a:r>
            <a:r>
              <a:rPr lang="el-GR" sz="1400" dirty="0">
                <a:solidFill>
                  <a:schemeClr val="bg1"/>
                </a:solidFill>
              </a:rPr>
              <a:t>β</a:t>
            </a:r>
            <a:r>
              <a:rPr lang="fr-FR" sz="1400" dirty="0">
                <a:solidFill>
                  <a:schemeClr val="bg1"/>
                </a:solidFill>
              </a:rPr>
              <a:t>, les </a:t>
            </a:r>
            <a:r>
              <a:rPr lang="fr-FR" sz="1400" b="1" u="sng" dirty="0">
                <a:solidFill>
                  <a:schemeClr val="bg1"/>
                </a:solidFill>
              </a:rPr>
              <a:t>paramètres du modèle</a:t>
            </a:r>
            <a:r>
              <a:rPr lang="fr-FR" sz="1400" dirty="0">
                <a:solidFill>
                  <a:schemeClr val="bg1"/>
                </a:solidFill>
              </a:rPr>
              <a:t>, qui sont affectés d’une certaine </a:t>
            </a:r>
            <a:r>
              <a:rPr lang="fr-FR" sz="1400" b="1" u="sng" dirty="0">
                <a:solidFill>
                  <a:schemeClr val="bg1"/>
                </a:solidFill>
              </a:rPr>
              <a:t>incertitude</a:t>
            </a:r>
            <a:r>
              <a:rPr lang="fr-FR" sz="1400" dirty="0">
                <a:solidFill>
                  <a:schemeClr val="bg1"/>
                </a:solidFill>
              </a:rPr>
              <a:t> liée à l’échantillonnage.</a:t>
            </a:r>
          </a:p>
        </p:txBody>
      </p:sp>
      <p:sp>
        <p:nvSpPr>
          <p:cNvPr id="8" name="ZoneTexte 7"/>
          <p:cNvSpPr txBox="1"/>
          <p:nvPr/>
        </p:nvSpPr>
        <p:spPr>
          <a:xfrm>
            <a:off x="241079" y="2815703"/>
            <a:ext cx="5118942" cy="738664"/>
          </a:xfrm>
          <a:prstGeom prst="rect">
            <a:avLst/>
          </a:prstGeom>
          <a:noFill/>
          <a:ln>
            <a:noFill/>
          </a:ln>
        </p:spPr>
        <p:txBody>
          <a:bodyPr wrap="square" rtlCol="0">
            <a:spAutoFit/>
          </a:bodyPr>
          <a:lstStyle/>
          <a:p>
            <a:r>
              <a:rPr lang="fr-FR" sz="1400" dirty="0">
                <a:solidFill>
                  <a:schemeClr val="bg1"/>
                </a:solidFill>
              </a:rPr>
              <a:t>Cette estimation se fait soit par la méthode des </a:t>
            </a:r>
            <a:r>
              <a:rPr lang="fr-FR" sz="1400" b="1" u="sng" dirty="0">
                <a:solidFill>
                  <a:schemeClr val="bg1"/>
                </a:solidFill>
              </a:rPr>
              <a:t>moindres carrés</a:t>
            </a:r>
            <a:r>
              <a:rPr lang="fr-FR" sz="1400" dirty="0">
                <a:solidFill>
                  <a:schemeClr val="bg1"/>
                </a:solidFill>
              </a:rPr>
              <a:t> (abordée ici), soit par </a:t>
            </a:r>
            <a:r>
              <a:rPr lang="fr-FR" sz="1400" b="1" u="sng" dirty="0">
                <a:solidFill>
                  <a:schemeClr val="bg1"/>
                </a:solidFill>
              </a:rPr>
              <a:t>maximum de vraisemblance </a:t>
            </a:r>
            <a:r>
              <a:rPr lang="fr-FR" sz="1400" dirty="0">
                <a:solidFill>
                  <a:schemeClr val="bg1"/>
                </a:solidFill>
              </a:rPr>
              <a:t>(que nous verrons au niveau 2)</a:t>
            </a:r>
          </a:p>
        </p:txBody>
      </p:sp>
      <p:sp>
        <p:nvSpPr>
          <p:cNvPr id="9" name="ZoneTexte 8"/>
          <p:cNvSpPr txBox="1"/>
          <p:nvPr/>
        </p:nvSpPr>
        <p:spPr>
          <a:xfrm>
            <a:off x="241079" y="3838191"/>
            <a:ext cx="5066902" cy="1600438"/>
          </a:xfrm>
          <a:prstGeom prst="rect">
            <a:avLst/>
          </a:prstGeom>
          <a:noFill/>
          <a:ln>
            <a:noFill/>
          </a:ln>
        </p:spPr>
        <p:txBody>
          <a:bodyPr wrap="square" rtlCol="0">
            <a:spAutoFit/>
          </a:bodyPr>
          <a:lstStyle/>
          <a:p>
            <a:r>
              <a:rPr lang="fr-FR" sz="1400" dirty="0">
                <a:solidFill>
                  <a:schemeClr val="bg1"/>
                </a:solidFill>
              </a:rPr>
              <a:t>On peut faire </a:t>
            </a:r>
            <a:r>
              <a:rPr lang="fr-FR" sz="1400" b="1" u="sng" dirty="0">
                <a:solidFill>
                  <a:schemeClr val="bg1"/>
                </a:solidFill>
              </a:rPr>
              <a:t>une inférence </a:t>
            </a:r>
            <a:r>
              <a:rPr lang="fr-FR" sz="1400" dirty="0">
                <a:solidFill>
                  <a:schemeClr val="bg1"/>
                </a:solidFill>
              </a:rPr>
              <a:t>sur ces paramètres lorsque les résidus du modèle, </a:t>
            </a:r>
            <a:r>
              <a:rPr lang="el-GR" sz="1400" dirty="0">
                <a:solidFill>
                  <a:schemeClr val="bg1"/>
                </a:solidFill>
              </a:rPr>
              <a:t>ε</a:t>
            </a:r>
            <a:r>
              <a:rPr lang="fr-FR" sz="1400" dirty="0">
                <a:solidFill>
                  <a:schemeClr val="bg1"/>
                </a:solidFill>
              </a:rPr>
              <a:t>, sont distribués normalement autour de 0, c’est-à-dire qu’ils sont : </a:t>
            </a:r>
          </a:p>
          <a:p>
            <a:pPr marL="285750" indent="-285750">
              <a:buFontTx/>
              <a:buChar char="-"/>
            </a:pPr>
            <a:r>
              <a:rPr lang="fr-FR" sz="1400" dirty="0">
                <a:solidFill>
                  <a:schemeClr val="bg1"/>
                </a:solidFill>
              </a:rPr>
              <a:t>indépendants</a:t>
            </a:r>
          </a:p>
          <a:p>
            <a:pPr marL="285750" indent="-285750">
              <a:buFontTx/>
              <a:buChar char="-"/>
            </a:pPr>
            <a:r>
              <a:rPr lang="fr-FR" sz="1400" dirty="0">
                <a:solidFill>
                  <a:schemeClr val="bg1"/>
                </a:solidFill>
              </a:rPr>
              <a:t>non biaisés</a:t>
            </a:r>
          </a:p>
          <a:p>
            <a:pPr marL="285750" indent="-285750">
              <a:buFontTx/>
              <a:buChar char="-"/>
            </a:pPr>
            <a:r>
              <a:rPr lang="fr-FR" sz="1400" dirty="0" err="1">
                <a:solidFill>
                  <a:schemeClr val="bg1"/>
                </a:solidFill>
              </a:rPr>
              <a:t>homoscédastiques</a:t>
            </a:r>
            <a:endParaRPr lang="fr-FR" sz="1400" dirty="0">
              <a:solidFill>
                <a:schemeClr val="bg1"/>
              </a:solidFill>
            </a:endParaRPr>
          </a:p>
          <a:p>
            <a:pPr marL="285750" indent="-285750">
              <a:buFontTx/>
              <a:buChar char="-"/>
            </a:pPr>
            <a:endParaRPr lang="fr-FR" sz="1400" dirty="0">
              <a:solidFill>
                <a:schemeClr val="bg1"/>
              </a:solidFill>
            </a:endParaRPr>
          </a:p>
        </p:txBody>
      </p:sp>
      <p:sp>
        <p:nvSpPr>
          <p:cNvPr id="10" name="ZoneTexte 9"/>
          <p:cNvSpPr txBox="1"/>
          <p:nvPr/>
        </p:nvSpPr>
        <p:spPr>
          <a:xfrm>
            <a:off x="241078" y="5545866"/>
            <a:ext cx="6467707" cy="1384995"/>
          </a:xfrm>
          <a:prstGeom prst="rect">
            <a:avLst/>
          </a:prstGeom>
          <a:noFill/>
          <a:ln>
            <a:noFill/>
          </a:ln>
        </p:spPr>
        <p:txBody>
          <a:bodyPr wrap="square" rtlCol="0">
            <a:spAutoFit/>
          </a:bodyPr>
          <a:lstStyle/>
          <a:p>
            <a:r>
              <a:rPr lang="fr-FR" sz="1400" dirty="0">
                <a:solidFill>
                  <a:schemeClr val="bg1"/>
                </a:solidFill>
              </a:rPr>
              <a:t>L’inférence se base sur : </a:t>
            </a:r>
          </a:p>
          <a:p>
            <a:pPr marL="285750" indent="-285750">
              <a:buFontTx/>
              <a:buChar char="-"/>
            </a:pPr>
            <a:r>
              <a:rPr lang="fr-FR" sz="1400" dirty="0">
                <a:solidFill>
                  <a:schemeClr val="bg1"/>
                </a:solidFill>
              </a:rPr>
              <a:t>La </a:t>
            </a:r>
            <a:r>
              <a:rPr lang="fr-FR" sz="1400" b="1" u="sng" dirty="0">
                <a:solidFill>
                  <a:schemeClr val="bg1"/>
                </a:solidFill>
              </a:rPr>
              <a:t>magnitude </a:t>
            </a:r>
            <a:r>
              <a:rPr lang="fr-FR" sz="1400" dirty="0">
                <a:solidFill>
                  <a:schemeClr val="bg1"/>
                </a:solidFill>
              </a:rPr>
              <a:t>des paramètres</a:t>
            </a:r>
          </a:p>
          <a:p>
            <a:pPr marL="285750" indent="-285750">
              <a:buFontTx/>
              <a:buChar char="-"/>
            </a:pPr>
            <a:r>
              <a:rPr lang="fr-FR" sz="1400" dirty="0">
                <a:solidFill>
                  <a:schemeClr val="bg1"/>
                </a:solidFill>
              </a:rPr>
              <a:t>Leur </a:t>
            </a:r>
            <a:r>
              <a:rPr lang="fr-FR" sz="1400" b="1" u="sng" dirty="0">
                <a:solidFill>
                  <a:schemeClr val="bg1"/>
                </a:solidFill>
              </a:rPr>
              <a:t>incertitude</a:t>
            </a:r>
            <a:r>
              <a:rPr lang="fr-FR" sz="1400" dirty="0">
                <a:solidFill>
                  <a:schemeClr val="bg1"/>
                </a:solidFill>
              </a:rPr>
              <a:t> au regard de l’échantillonnage</a:t>
            </a:r>
          </a:p>
          <a:p>
            <a:pPr marL="285750" indent="-285750">
              <a:buFontTx/>
              <a:buChar char="-"/>
            </a:pPr>
            <a:r>
              <a:rPr lang="fr-FR" sz="1400" b="1" u="sng" dirty="0">
                <a:solidFill>
                  <a:schemeClr val="bg1"/>
                </a:solidFill>
              </a:rPr>
              <a:t>L’ajustement</a:t>
            </a:r>
            <a:r>
              <a:rPr lang="fr-FR" sz="1400" dirty="0">
                <a:solidFill>
                  <a:schemeClr val="bg1"/>
                </a:solidFill>
              </a:rPr>
              <a:t> du modèle aux données, exprimé par le R²</a:t>
            </a:r>
          </a:p>
          <a:p>
            <a:pPr marL="285750" indent="-285750">
              <a:buFontTx/>
              <a:buChar char="-"/>
            </a:pPr>
            <a:r>
              <a:rPr lang="fr-FR" sz="1400" dirty="0">
                <a:solidFill>
                  <a:schemeClr val="bg1"/>
                </a:solidFill>
              </a:rPr>
              <a:t>Éventuellement, on complète par un </a:t>
            </a:r>
            <a:r>
              <a:rPr lang="fr-FR" sz="1400" b="1" u="sng" dirty="0">
                <a:solidFill>
                  <a:schemeClr val="bg1"/>
                </a:solidFill>
              </a:rPr>
              <a:t>test statistique </a:t>
            </a:r>
            <a:r>
              <a:rPr lang="fr-FR" sz="1400" dirty="0">
                <a:solidFill>
                  <a:schemeClr val="bg1"/>
                </a:solidFill>
              </a:rPr>
              <a:t>(de </a:t>
            </a:r>
            <a:r>
              <a:rPr lang="fr-FR" sz="1400" dirty="0" err="1">
                <a:solidFill>
                  <a:schemeClr val="bg1"/>
                </a:solidFill>
              </a:rPr>
              <a:t>Student</a:t>
            </a:r>
            <a:r>
              <a:rPr lang="fr-FR" sz="1400" dirty="0">
                <a:solidFill>
                  <a:schemeClr val="bg1"/>
                </a:solidFill>
              </a:rPr>
              <a:t> ou de Fisher)</a:t>
            </a:r>
          </a:p>
          <a:p>
            <a:pPr marL="285750" indent="-285750">
              <a:buFontTx/>
              <a:buChar char="-"/>
            </a:pPr>
            <a:endParaRPr lang="fr-FR" sz="1400" dirty="0">
              <a:solidFill>
                <a:schemeClr val="bg1"/>
              </a:solidFill>
            </a:endParaRPr>
          </a:p>
        </p:txBody>
      </p:sp>
      <p:sp>
        <p:nvSpPr>
          <p:cNvPr id="12" name="Accolade fermante 11"/>
          <p:cNvSpPr/>
          <p:nvPr/>
        </p:nvSpPr>
        <p:spPr>
          <a:xfrm>
            <a:off x="6200078" y="1921184"/>
            <a:ext cx="304800" cy="4821587"/>
          </a:xfrm>
          <a:prstGeom prst="righ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chemeClr val="bg1"/>
              </a:solidFill>
            </a:endParaRPr>
          </a:p>
        </p:txBody>
      </p:sp>
      <p:sp>
        <p:nvSpPr>
          <p:cNvPr id="13" name="ZoneTexte 12"/>
          <p:cNvSpPr txBox="1"/>
          <p:nvPr/>
        </p:nvSpPr>
        <p:spPr>
          <a:xfrm>
            <a:off x="6582405" y="2407030"/>
            <a:ext cx="2435215" cy="2862322"/>
          </a:xfrm>
          <a:prstGeom prst="rect">
            <a:avLst/>
          </a:prstGeom>
          <a:noFill/>
          <a:ln>
            <a:noFill/>
          </a:ln>
        </p:spPr>
        <p:txBody>
          <a:bodyPr wrap="square" rtlCol="0">
            <a:spAutoFit/>
          </a:bodyPr>
          <a:lstStyle/>
          <a:p>
            <a:r>
              <a:rPr lang="fr-FR" dirty="0">
                <a:solidFill>
                  <a:schemeClr val="bg1"/>
                </a:solidFill>
              </a:rPr>
              <a:t>La validité du modèle est conditionnée par la pertinence de la </a:t>
            </a:r>
            <a:r>
              <a:rPr lang="fr-FR" b="1" u="sng" dirty="0">
                <a:solidFill>
                  <a:schemeClr val="bg1"/>
                </a:solidFill>
              </a:rPr>
              <a:t>question biologique </a:t>
            </a:r>
            <a:r>
              <a:rPr lang="fr-FR" dirty="0">
                <a:solidFill>
                  <a:schemeClr val="bg1"/>
                </a:solidFill>
              </a:rPr>
              <a:t>; la représentativité de </a:t>
            </a:r>
            <a:r>
              <a:rPr lang="fr-FR" b="1" u="sng" dirty="0">
                <a:solidFill>
                  <a:schemeClr val="bg1"/>
                </a:solidFill>
              </a:rPr>
              <a:t>l’échantillonnage</a:t>
            </a:r>
            <a:r>
              <a:rPr lang="fr-FR" dirty="0">
                <a:solidFill>
                  <a:schemeClr val="bg1"/>
                </a:solidFill>
              </a:rPr>
              <a:t> ; la </a:t>
            </a:r>
            <a:r>
              <a:rPr lang="fr-FR" b="1" u="sng" dirty="0">
                <a:solidFill>
                  <a:schemeClr val="bg1"/>
                </a:solidFill>
              </a:rPr>
              <a:t>taille</a:t>
            </a:r>
            <a:r>
              <a:rPr lang="fr-FR" dirty="0">
                <a:solidFill>
                  <a:schemeClr val="bg1"/>
                </a:solidFill>
              </a:rPr>
              <a:t> de l’échantillon et le respect des </a:t>
            </a:r>
            <a:r>
              <a:rPr lang="fr-FR" b="1" u="sng" dirty="0">
                <a:solidFill>
                  <a:schemeClr val="bg1"/>
                </a:solidFill>
              </a:rPr>
              <a:t>hypothèses statistiques </a:t>
            </a:r>
            <a:r>
              <a:rPr lang="fr-FR" dirty="0">
                <a:solidFill>
                  <a:schemeClr val="bg1"/>
                </a:solidFill>
              </a:rPr>
              <a:t>sur les résidus</a:t>
            </a:r>
          </a:p>
        </p:txBody>
      </p:sp>
      <p:sp>
        <p:nvSpPr>
          <p:cNvPr id="2" name="Espace réservé du numéro de diapositive 1">
            <a:extLst>
              <a:ext uri="{FF2B5EF4-FFF2-40B4-BE49-F238E27FC236}">
                <a16:creationId xmlns:a16="http://schemas.microsoft.com/office/drawing/2014/main" id="{BEF6C0A1-39F6-BDBD-A630-664495F34780}"/>
              </a:ext>
            </a:extLst>
          </p:cNvPr>
          <p:cNvSpPr>
            <a:spLocks noGrp="1"/>
          </p:cNvSpPr>
          <p:nvPr>
            <p:ph type="sldNum" sz="quarter" idx="12"/>
          </p:nvPr>
        </p:nvSpPr>
        <p:spPr/>
        <p:txBody>
          <a:bodyPr/>
          <a:lstStyle/>
          <a:p>
            <a:fld id="{04C8D40A-45DA-49FB-8D9A-B1F265F8EE6C}" type="slidenum">
              <a:rPr lang="fr-FR" smtClean="0"/>
              <a:t>93</a:t>
            </a:fld>
            <a:endParaRPr lang="fr-FR"/>
          </a:p>
        </p:txBody>
      </p:sp>
    </p:spTree>
    <p:extLst>
      <p:ext uri="{BB962C8B-B14F-4D97-AF65-F5344CB8AC3E}">
        <p14:creationId xmlns:p14="http://schemas.microsoft.com/office/powerpoint/2010/main" val="4617999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317395" y="211597"/>
            <a:ext cx="6703081" cy="369332"/>
          </a:xfrm>
          <a:prstGeom prst="rect">
            <a:avLst/>
          </a:prstGeom>
          <a:noFill/>
        </p:spPr>
        <p:txBody>
          <a:bodyPr wrap="square" rtlCol="0">
            <a:spAutoFit/>
          </a:bodyPr>
          <a:lstStyle/>
          <a:p>
            <a:r>
              <a:rPr lang="fr-FR" b="1" dirty="0"/>
              <a:t>Quelques applications des modèles de régression linéaire</a:t>
            </a:r>
          </a:p>
        </p:txBody>
      </p:sp>
      <p:sp>
        <p:nvSpPr>
          <p:cNvPr id="6" name="ZoneTexte 5"/>
          <p:cNvSpPr txBox="1"/>
          <p:nvPr/>
        </p:nvSpPr>
        <p:spPr>
          <a:xfrm>
            <a:off x="317395" y="927082"/>
            <a:ext cx="4844053" cy="646331"/>
          </a:xfrm>
          <a:prstGeom prst="rect">
            <a:avLst/>
          </a:prstGeom>
          <a:noFill/>
        </p:spPr>
        <p:txBody>
          <a:bodyPr wrap="square" rtlCol="0">
            <a:spAutoFit/>
          </a:bodyPr>
          <a:lstStyle/>
          <a:p>
            <a:r>
              <a:rPr lang="fr-FR" dirty="0"/>
              <a:t>Tester des hypothèses sur la biologie ou l’évolution d’une ou plusieurs espèces</a:t>
            </a:r>
          </a:p>
        </p:txBody>
      </p:sp>
      <p:sp>
        <p:nvSpPr>
          <p:cNvPr id="7" name="ZoneTexte 6"/>
          <p:cNvSpPr txBox="1"/>
          <p:nvPr/>
        </p:nvSpPr>
        <p:spPr>
          <a:xfrm>
            <a:off x="399184" y="3986408"/>
            <a:ext cx="4618865" cy="646331"/>
          </a:xfrm>
          <a:prstGeom prst="rect">
            <a:avLst/>
          </a:prstGeom>
          <a:noFill/>
        </p:spPr>
        <p:txBody>
          <a:bodyPr wrap="square" rtlCol="0">
            <a:spAutoFit/>
          </a:bodyPr>
          <a:lstStyle/>
          <a:p>
            <a:r>
              <a:rPr lang="fr-FR" dirty="0"/>
              <a:t>Quantifier une tendance temporelle, un profil altitudinal, un gradient spatial</a:t>
            </a:r>
          </a:p>
        </p:txBody>
      </p:sp>
      <p:sp>
        <p:nvSpPr>
          <p:cNvPr id="8" name="ZoneTexte 7"/>
          <p:cNvSpPr txBox="1"/>
          <p:nvPr/>
        </p:nvSpPr>
        <p:spPr>
          <a:xfrm>
            <a:off x="685643" y="5492513"/>
            <a:ext cx="4844053" cy="646331"/>
          </a:xfrm>
          <a:prstGeom prst="rect">
            <a:avLst/>
          </a:prstGeom>
          <a:noFill/>
        </p:spPr>
        <p:txBody>
          <a:bodyPr wrap="square" rtlCol="0">
            <a:spAutoFit/>
          </a:bodyPr>
          <a:lstStyle/>
          <a:p>
            <a:r>
              <a:rPr lang="fr-FR" dirty="0"/>
              <a:t>Prédire les variations d’une espèce dans le temps ou dans l’espace</a:t>
            </a:r>
          </a:p>
        </p:txBody>
      </p:sp>
      <p:sp>
        <p:nvSpPr>
          <p:cNvPr id="9" name="ZoneTexte 8"/>
          <p:cNvSpPr txBox="1"/>
          <p:nvPr/>
        </p:nvSpPr>
        <p:spPr>
          <a:xfrm>
            <a:off x="317395" y="2370353"/>
            <a:ext cx="4844053" cy="646331"/>
          </a:xfrm>
          <a:prstGeom prst="rect">
            <a:avLst/>
          </a:prstGeom>
          <a:noFill/>
        </p:spPr>
        <p:txBody>
          <a:bodyPr wrap="square" rtlCol="0">
            <a:spAutoFit/>
          </a:bodyPr>
          <a:lstStyle/>
          <a:p>
            <a:r>
              <a:rPr lang="fr-FR" dirty="0"/>
              <a:t>Quantifier la réponse d’une espèce ou d’une communauté à un changement environnemental</a:t>
            </a:r>
          </a:p>
        </p:txBody>
      </p:sp>
      <p:pic>
        <p:nvPicPr>
          <p:cNvPr id="10" name="Imag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706" y="5277351"/>
            <a:ext cx="2945329" cy="1110868"/>
          </a:xfrm>
          <a:prstGeom prst="rect">
            <a:avLst/>
          </a:prstGeom>
        </p:spPr>
      </p:pic>
      <p:sp>
        <p:nvSpPr>
          <p:cNvPr id="11" name="Rectangle 10"/>
          <p:cNvSpPr/>
          <p:nvPr/>
        </p:nvSpPr>
        <p:spPr>
          <a:xfrm>
            <a:off x="5713223" y="6388218"/>
            <a:ext cx="3348238" cy="200055"/>
          </a:xfrm>
          <a:prstGeom prst="rect">
            <a:avLst/>
          </a:prstGeom>
        </p:spPr>
        <p:txBody>
          <a:bodyPr wrap="square">
            <a:spAutoFit/>
          </a:bodyPr>
          <a:lstStyle/>
          <a:p>
            <a:r>
              <a:rPr lang="fr-FR" sz="700" dirty="0"/>
              <a:t>https://www.biodiversityscience.com/2011/04/27/species-distribution-modelling/</a:t>
            </a:r>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3237" y="2134733"/>
            <a:ext cx="3664337" cy="1117569"/>
          </a:xfrm>
          <a:prstGeom prst="rect">
            <a:avLst/>
          </a:prstGeom>
        </p:spPr>
      </p:pic>
      <p:sp>
        <p:nvSpPr>
          <p:cNvPr id="13" name="ZoneTexte 12"/>
          <p:cNvSpPr txBox="1"/>
          <p:nvPr/>
        </p:nvSpPr>
        <p:spPr>
          <a:xfrm>
            <a:off x="7420758" y="3252302"/>
            <a:ext cx="1568605" cy="200055"/>
          </a:xfrm>
          <a:prstGeom prst="rect">
            <a:avLst/>
          </a:prstGeom>
          <a:noFill/>
        </p:spPr>
        <p:txBody>
          <a:bodyPr wrap="square" rtlCol="0">
            <a:spAutoFit/>
          </a:bodyPr>
          <a:lstStyle/>
          <a:p>
            <a:r>
              <a:rPr lang="fr-FR" sz="700" dirty="0" err="1"/>
              <a:t>Barnagaud</a:t>
            </a:r>
            <a:r>
              <a:rPr lang="fr-FR" sz="700" dirty="0"/>
              <a:t> et al., </a:t>
            </a:r>
            <a:r>
              <a:rPr lang="fr-FR" sz="700" dirty="0" err="1"/>
              <a:t>Biol</a:t>
            </a:r>
            <a:r>
              <a:rPr lang="fr-FR" sz="700" dirty="0"/>
              <a:t> Cons, 2019</a:t>
            </a:r>
          </a:p>
        </p:txBody>
      </p:sp>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5645" y="3763064"/>
            <a:ext cx="1800372" cy="1098133"/>
          </a:xfrm>
          <a:prstGeom prst="rect">
            <a:avLst/>
          </a:prstGeom>
        </p:spPr>
      </p:pic>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9832" y="3734490"/>
            <a:ext cx="1688454" cy="1169289"/>
          </a:xfrm>
          <a:prstGeom prst="rect">
            <a:avLst/>
          </a:prstGeom>
        </p:spPr>
      </p:pic>
      <p:sp>
        <p:nvSpPr>
          <p:cNvPr id="16" name="ZoneTexte 15"/>
          <p:cNvSpPr txBox="1"/>
          <p:nvPr/>
        </p:nvSpPr>
        <p:spPr>
          <a:xfrm>
            <a:off x="7492856" y="4886805"/>
            <a:ext cx="1568605" cy="200055"/>
          </a:xfrm>
          <a:prstGeom prst="rect">
            <a:avLst/>
          </a:prstGeom>
          <a:noFill/>
        </p:spPr>
        <p:txBody>
          <a:bodyPr wrap="square" rtlCol="0">
            <a:spAutoFit/>
          </a:bodyPr>
          <a:lstStyle/>
          <a:p>
            <a:r>
              <a:rPr lang="fr-FR" sz="700" dirty="0" err="1"/>
              <a:t>Devictor</a:t>
            </a:r>
            <a:r>
              <a:rPr lang="fr-FR" sz="700" dirty="0"/>
              <a:t> et al., Nat. Clim. Ch., 2012</a:t>
            </a:r>
          </a:p>
        </p:txBody>
      </p:sp>
      <p:pic>
        <p:nvPicPr>
          <p:cNvPr id="17" name="Imag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5165" y="771420"/>
            <a:ext cx="1621703" cy="1192252"/>
          </a:xfrm>
          <a:prstGeom prst="rect">
            <a:avLst/>
          </a:prstGeom>
        </p:spPr>
      </p:pic>
      <p:sp>
        <p:nvSpPr>
          <p:cNvPr id="2" name="Espace réservé du numéro de diapositive 1">
            <a:extLst>
              <a:ext uri="{FF2B5EF4-FFF2-40B4-BE49-F238E27FC236}">
                <a16:creationId xmlns:a16="http://schemas.microsoft.com/office/drawing/2014/main" id="{75CF984E-D902-AB78-3995-25F485A39261}"/>
              </a:ext>
            </a:extLst>
          </p:cNvPr>
          <p:cNvSpPr>
            <a:spLocks noGrp="1"/>
          </p:cNvSpPr>
          <p:nvPr>
            <p:ph type="sldNum" sz="quarter" idx="12"/>
          </p:nvPr>
        </p:nvSpPr>
        <p:spPr/>
        <p:txBody>
          <a:bodyPr/>
          <a:lstStyle/>
          <a:p>
            <a:fld id="{04C8D40A-45DA-49FB-8D9A-B1F265F8EE6C}" type="slidenum">
              <a:rPr lang="fr-FR" smtClean="0"/>
              <a:t>94</a:t>
            </a:fld>
            <a:endParaRPr lang="fr-FR"/>
          </a:p>
        </p:txBody>
      </p:sp>
    </p:spTree>
    <p:extLst>
      <p:ext uri="{BB962C8B-B14F-4D97-AF65-F5344CB8AC3E}">
        <p14:creationId xmlns:p14="http://schemas.microsoft.com/office/powerpoint/2010/main" val="37727800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317395" y="211597"/>
            <a:ext cx="6703081" cy="369332"/>
          </a:xfrm>
          <a:prstGeom prst="rect">
            <a:avLst/>
          </a:prstGeom>
          <a:noFill/>
        </p:spPr>
        <p:txBody>
          <a:bodyPr wrap="square" rtlCol="0">
            <a:spAutoFit/>
          </a:bodyPr>
          <a:lstStyle/>
          <a:p>
            <a:r>
              <a:rPr lang="fr-FR" b="1" dirty="0"/>
              <a:t>Quelques difficultés qui pourront se poser</a:t>
            </a:r>
          </a:p>
        </p:txBody>
      </p:sp>
      <p:sp>
        <p:nvSpPr>
          <p:cNvPr id="2" name="ZoneTexte 1"/>
          <p:cNvSpPr txBox="1"/>
          <p:nvPr/>
        </p:nvSpPr>
        <p:spPr>
          <a:xfrm>
            <a:off x="468350" y="773055"/>
            <a:ext cx="3367669" cy="800219"/>
          </a:xfrm>
          <a:prstGeom prst="rect">
            <a:avLst/>
          </a:prstGeom>
          <a:noFill/>
        </p:spPr>
        <p:txBody>
          <a:bodyPr wrap="square" rtlCol="0">
            <a:spAutoFit/>
          </a:bodyPr>
          <a:lstStyle/>
          <a:p>
            <a:r>
              <a:rPr lang="fr-FR" dirty="0"/>
              <a:t>J’ai plus d’une variable explicative</a:t>
            </a:r>
          </a:p>
          <a:p>
            <a:r>
              <a:rPr lang="fr-FR" sz="1400" i="1" dirty="0"/>
              <a:t>La taille d’une espèce est liée à l’altitude, à la latitude, au sexe et à l’habitat</a:t>
            </a:r>
          </a:p>
        </p:txBody>
      </p:sp>
      <p:sp>
        <p:nvSpPr>
          <p:cNvPr id="18" name="ZoneTexte 17"/>
          <p:cNvSpPr txBox="1"/>
          <p:nvPr/>
        </p:nvSpPr>
        <p:spPr>
          <a:xfrm>
            <a:off x="4837390" y="994793"/>
            <a:ext cx="4070183" cy="369332"/>
          </a:xfrm>
          <a:prstGeom prst="rect">
            <a:avLst/>
          </a:prstGeom>
          <a:noFill/>
        </p:spPr>
        <p:txBody>
          <a:bodyPr wrap="square" rtlCol="0">
            <a:spAutoFit/>
          </a:bodyPr>
          <a:lstStyle/>
          <a:p>
            <a:r>
              <a:rPr lang="fr-FR" dirty="0"/>
              <a:t>Régression linéaire multiple : </a:t>
            </a:r>
            <a:r>
              <a:rPr lang="fr-FR" b="1" dirty="0"/>
              <a:t>niveau 2</a:t>
            </a:r>
          </a:p>
        </p:txBody>
      </p:sp>
      <p:sp>
        <p:nvSpPr>
          <p:cNvPr id="19" name="ZoneTexte 18"/>
          <p:cNvSpPr txBox="1"/>
          <p:nvPr/>
        </p:nvSpPr>
        <p:spPr>
          <a:xfrm>
            <a:off x="468350" y="1862254"/>
            <a:ext cx="3367669" cy="1077218"/>
          </a:xfrm>
          <a:prstGeom prst="rect">
            <a:avLst/>
          </a:prstGeom>
          <a:noFill/>
        </p:spPr>
        <p:txBody>
          <a:bodyPr wrap="square" rtlCol="0">
            <a:spAutoFit/>
          </a:bodyPr>
          <a:lstStyle/>
          <a:p>
            <a:r>
              <a:rPr lang="fr-FR" dirty="0"/>
              <a:t>Je pense que la relation entre mes variables n’est pas linéaire</a:t>
            </a:r>
          </a:p>
          <a:p>
            <a:r>
              <a:rPr lang="fr-FR" sz="1400" i="1" dirty="0"/>
              <a:t>La taille d’une espèce est maximale pour une altitude intermédiaire</a:t>
            </a:r>
            <a:endParaRPr lang="fr-FR" i="1" dirty="0"/>
          </a:p>
        </p:txBody>
      </p:sp>
      <p:sp>
        <p:nvSpPr>
          <p:cNvPr id="20" name="ZoneTexte 19"/>
          <p:cNvSpPr txBox="1"/>
          <p:nvPr/>
        </p:nvSpPr>
        <p:spPr>
          <a:xfrm>
            <a:off x="4837390" y="2000753"/>
            <a:ext cx="4070183" cy="646331"/>
          </a:xfrm>
          <a:prstGeom prst="rect">
            <a:avLst/>
          </a:prstGeom>
          <a:noFill/>
        </p:spPr>
        <p:txBody>
          <a:bodyPr wrap="square" rtlCol="0">
            <a:spAutoFit/>
          </a:bodyPr>
          <a:lstStyle/>
          <a:p>
            <a:r>
              <a:rPr lang="fr-FR" dirty="0"/>
              <a:t>Modèles linéaires polynomiaux, modèles non-linéaires : </a:t>
            </a:r>
            <a:r>
              <a:rPr lang="fr-FR" b="1" dirty="0"/>
              <a:t>niveau 2</a:t>
            </a:r>
          </a:p>
        </p:txBody>
      </p:sp>
      <p:sp>
        <p:nvSpPr>
          <p:cNvPr id="21" name="ZoneTexte 20"/>
          <p:cNvSpPr txBox="1"/>
          <p:nvPr/>
        </p:nvSpPr>
        <p:spPr>
          <a:xfrm>
            <a:off x="468350" y="3136673"/>
            <a:ext cx="3367669" cy="1077218"/>
          </a:xfrm>
          <a:prstGeom prst="rect">
            <a:avLst/>
          </a:prstGeom>
          <a:noFill/>
        </p:spPr>
        <p:txBody>
          <a:bodyPr wrap="square" rtlCol="0">
            <a:spAutoFit/>
          </a:bodyPr>
          <a:lstStyle/>
          <a:p>
            <a:r>
              <a:rPr lang="fr-FR" dirty="0"/>
              <a:t>Ma variable de réponse n’est pas distribuée normalement</a:t>
            </a:r>
          </a:p>
          <a:p>
            <a:r>
              <a:rPr lang="fr-FR" sz="1400" i="1" dirty="0"/>
              <a:t>Je cherche à expliquer un comptage, une présence/absence, une fréquence</a:t>
            </a:r>
          </a:p>
        </p:txBody>
      </p:sp>
      <p:sp>
        <p:nvSpPr>
          <p:cNvPr id="22" name="ZoneTexte 21"/>
          <p:cNvSpPr txBox="1"/>
          <p:nvPr/>
        </p:nvSpPr>
        <p:spPr>
          <a:xfrm>
            <a:off x="4837390" y="3275172"/>
            <a:ext cx="4070183" cy="369332"/>
          </a:xfrm>
          <a:prstGeom prst="rect">
            <a:avLst/>
          </a:prstGeom>
          <a:noFill/>
        </p:spPr>
        <p:txBody>
          <a:bodyPr wrap="square" rtlCol="0">
            <a:spAutoFit/>
          </a:bodyPr>
          <a:lstStyle/>
          <a:p>
            <a:r>
              <a:rPr lang="fr-FR" dirty="0"/>
              <a:t>Modèles linéaires généralisés : </a:t>
            </a:r>
            <a:r>
              <a:rPr lang="fr-FR" b="1" dirty="0"/>
              <a:t>niveau 2</a:t>
            </a:r>
          </a:p>
        </p:txBody>
      </p:sp>
      <p:sp>
        <p:nvSpPr>
          <p:cNvPr id="23" name="ZoneTexte 22"/>
          <p:cNvSpPr txBox="1"/>
          <p:nvPr/>
        </p:nvSpPr>
        <p:spPr>
          <a:xfrm>
            <a:off x="468350" y="4471102"/>
            <a:ext cx="3850889" cy="800219"/>
          </a:xfrm>
          <a:prstGeom prst="rect">
            <a:avLst/>
          </a:prstGeom>
          <a:noFill/>
        </p:spPr>
        <p:txBody>
          <a:bodyPr wrap="square" rtlCol="0">
            <a:spAutoFit/>
          </a:bodyPr>
          <a:lstStyle/>
          <a:p>
            <a:r>
              <a:rPr lang="fr-FR" dirty="0"/>
              <a:t>Mes résidus ne sont pas indépendants</a:t>
            </a:r>
          </a:p>
          <a:p>
            <a:r>
              <a:rPr lang="fr-FR" sz="1400" i="1" dirty="0"/>
              <a:t>Mes individus sont structurés en blocs, régions, massifs, populations, espèces… </a:t>
            </a:r>
          </a:p>
        </p:txBody>
      </p:sp>
      <p:sp>
        <p:nvSpPr>
          <p:cNvPr id="24" name="ZoneTexte 23"/>
          <p:cNvSpPr txBox="1"/>
          <p:nvPr/>
        </p:nvSpPr>
        <p:spPr>
          <a:xfrm>
            <a:off x="4837390" y="4471102"/>
            <a:ext cx="4070183" cy="646331"/>
          </a:xfrm>
          <a:prstGeom prst="rect">
            <a:avLst/>
          </a:prstGeom>
          <a:noFill/>
        </p:spPr>
        <p:txBody>
          <a:bodyPr wrap="square" rtlCol="0">
            <a:spAutoFit/>
          </a:bodyPr>
          <a:lstStyle/>
          <a:p>
            <a:r>
              <a:rPr lang="fr-FR" dirty="0"/>
              <a:t>Modèles mixtes, modèles spatialisés, modèles autorégressifs : </a:t>
            </a:r>
            <a:r>
              <a:rPr lang="fr-FR" b="1" dirty="0"/>
              <a:t>niveau 3</a:t>
            </a:r>
          </a:p>
        </p:txBody>
      </p:sp>
      <p:sp>
        <p:nvSpPr>
          <p:cNvPr id="25" name="ZoneTexte 24"/>
          <p:cNvSpPr txBox="1"/>
          <p:nvPr/>
        </p:nvSpPr>
        <p:spPr>
          <a:xfrm>
            <a:off x="468350" y="5452164"/>
            <a:ext cx="4369040" cy="1354217"/>
          </a:xfrm>
          <a:prstGeom prst="rect">
            <a:avLst/>
          </a:prstGeom>
          <a:noFill/>
        </p:spPr>
        <p:txBody>
          <a:bodyPr wrap="square" rtlCol="0">
            <a:spAutoFit/>
          </a:bodyPr>
          <a:lstStyle/>
          <a:p>
            <a:r>
              <a:rPr lang="fr-FR" dirty="0"/>
              <a:t>Je n’ai pas assez de données pour faire une hypothèse sur la distribution de mes variables</a:t>
            </a:r>
          </a:p>
          <a:p>
            <a:r>
              <a:rPr lang="fr-FR" sz="1400" i="1" dirty="0"/>
              <a:t>Mon expérience est trop coûteuse pour échantillonner une trentaine d’individus </a:t>
            </a:r>
          </a:p>
        </p:txBody>
      </p:sp>
      <p:sp>
        <p:nvSpPr>
          <p:cNvPr id="26" name="ZoneTexte 25"/>
          <p:cNvSpPr txBox="1"/>
          <p:nvPr/>
        </p:nvSpPr>
        <p:spPr>
          <a:xfrm>
            <a:off x="5305741" y="5874748"/>
            <a:ext cx="2403469" cy="369332"/>
          </a:xfrm>
          <a:prstGeom prst="rect">
            <a:avLst/>
          </a:prstGeom>
          <a:noFill/>
        </p:spPr>
        <p:txBody>
          <a:bodyPr wrap="square" rtlCol="0">
            <a:spAutoFit/>
          </a:bodyPr>
          <a:lstStyle/>
          <a:p>
            <a:r>
              <a:rPr lang="fr-FR" dirty="0"/>
              <a:t>La suite de ce cours</a:t>
            </a:r>
            <a:endParaRPr lang="fr-FR" b="1" dirty="0"/>
          </a:p>
        </p:txBody>
      </p:sp>
      <p:sp>
        <p:nvSpPr>
          <p:cNvPr id="3" name="Espace réservé du numéro de diapositive 2">
            <a:extLst>
              <a:ext uri="{FF2B5EF4-FFF2-40B4-BE49-F238E27FC236}">
                <a16:creationId xmlns:a16="http://schemas.microsoft.com/office/drawing/2014/main" id="{BF2B32EB-C7DE-B952-E09F-37CFD9637A6D}"/>
              </a:ext>
            </a:extLst>
          </p:cNvPr>
          <p:cNvSpPr>
            <a:spLocks noGrp="1"/>
          </p:cNvSpPr>
          <p:nvPr>
            <p:ph type="sldNum" sz="quarter" idx="12"/>
          </p:nvPr>
        </p:nvSpPr>
        <p:spPr/>
        <p:txBody>
          <a:bodyPr/>
          <a:lstStyle/>
          <a:p>
            <a:fld id="{04C8D40A-45DA-49FB-8D9A-B1F265F8EE6C}" type="slidenum">
              <a:rPr lang="fr-FR" smtClean="0"/>
              <a:t>95</a:t>
            </a:fld>
            <a:endParaRPr lang="fr-FR"/>
          </a:p>
        </p:txBody>
      </p:sp>
    </p:spTree>
    <p:extLst>
      <p:ext uri="{BB962C8B-B14F-4D97-AF65-F5344CB8AC3E}">
        <p14:creationId xmlns:p14="http://schemas.microsoft.com/office/powerpoint/2010/main" val="29263707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011044" y="1286107"/>
            <a:ext cx="6750205" cy="3139321"/>
          </a:xfrm>
          <a:prstGeom prst="rect">
            <a:avLst/>
          </a:prstGeom>
          <a:noFill/>
        </p:spPr>
        <p:txBody>
          <a:bodyPr wrap="square" rtlCol="0">
            <a:spAutoFit/>
          </a:bodyPr>
          <a:lstStyle/>
          <a:p>
            <a:pPr marL="285750" indent="-285750">
              <a:buFont typeface="Wingdings" panose="05000000000000000000" pitchFamily="2" charset="2"/>
              <a:buChar char="à"/>
            </a:pPr>
            <a:r>
              <a:rPr lang="fr-FR" dirty="0">
                <a:sym typeface="Wingdings" panose="05000000000000000000" pitchFamily="2" charset="2"/>
              </a:rPr>
              <a:t>La </a:t>
            </a:r>
            <a:r>
              <a:rPr lang="fr-FR" b="1" u="sng" dirty="0">
                <a:sym typeface="Wingdings" panose="05000000000000000000" pitchFamily="2" charset="2"/>
              </a:rPr>
              <a:t>biologie</a:t>
            </a:r>
            <a:r>
              <a:rPr lang="fr-FR" dirty="0">
                <a:sym typeface="Wingdings" panose="05000000000000000000" pitchFamily="2" charset="2"/>
              </a:rPr>
              <a:t> prime</a:t>
            </a:r>
          </a:p>
          <a:p>
            <a:pPr marL="285750" indent="-285750">
              <a:buFont typeface="Wingdings" panose="05000000000000000000" pitchFamily="2" charset="2"/>
              <a:buChar char="à"/>
            </a:pPr>
            <a:endParaRPr lang="fr-FR" dirty="0">
              <a:sym typeface="Wingdings" panose="05000000000000000000" pitchFamily="2" charset="2"/>
            </a:endParaRPr>
          </a:p>
          <a:p>
            <a:pPr marL="285750" indent="-285750">
              <a:buFont typeface="Wingdings" panose="05000000000000000000" pitchFamily="2" charset="2"/>
              <a:buChar char="à"/>
            </a:pPr>
            <a:endParaRPr lang="fr-FR" dirty="0">
              <a:sym typeface="Wingdings" panose="05000000000000000000" pitchFamily="2" charset="2"/>
            </a:endParaRPr>
          </a:p>
          <a:p>
            <a:pPr marL="285750" indent="-285750">
              <a:buFont typeface="Wingdings" panose="05000000000000000000" pitchFamily="2" charset="2"/>
              <a:buChar char="à"/>
            </a:pPr>
            <a:endParaRPr lang="fr-FR" dirty="0">
              <a:sym typeface="Wingdings" panose="05000000000000000000" pitchFamily="2" charset="2"/>
            </a:endParaRPr>
          </a:p>
          <a:p>
            <a:pPr marL="285750" indent="-285750">
              <a:buFont typeface="Wingdings" panose="05000000000000000000" pitchFamily="2" charset="2"/>
              <a:buChar char="à"/>
            </a:pPr>
            <a:endParaRPr lang="fr-FR" dirty="0">
              <a:sym typeface="Wingdings" panose="05000000000000000000" pitchFamily="2" charset="2"/>
            </a:endParaRPr>
          </a:p>
          <a:p>
            <a:pPr marL="285750" indent="-285750">
              <a:buFont typeface="Wingdings" panose="05000000000000000000" pitchFamily="2" charset="2"/>
              <a:buChar char="à"/>
            </a:pPr>
            <a:r>
              <a:rPr lang="fr-FR" dirty="0">
                <a:sym typeface="Wingdings" panose="05000000000000000000" pitchFamily="2" charset="2"/>
              </a:rPr>
              <a:t>Un modèle n’a de sens que si la </a:t>
            </a:r>
            <a:r>
              <a:rPr lang="fr-FR" b="1" u="sng" dirty="0">
                <a:sym typeface="Wingdings" panose="05000000000000000000" pitchFamily="2" charset="2"/>
              </a:rPr>
              <a:t>question</a:t>
            </a:r>
            <a:r>
              <a:rPr lang="fr-FR" dirty="0">
                <a:sym typeface="Wingdings" panose="05000000000000000000" pitchFamily="2" charset="2"/>
              </a:rPr>
              <a:t> est bien posée</a:t>
            </a:r>
          </a:p>
          <a:p>
            <a:pPr marL="285750" indent="-285750">
              <a:buFont typeface="Wingdings" panose="05000000000000000000" pitchFamily="2" charset="2"/>
              <a:buChar char="à"/>
            </a:pPr>
            <a:endParaRPr lang="fr-FR" dirty="0">
              <a:sym typeface="Wingdings" panose="05000000000000000000" pitchFamily="2" charset="2"/>
            </a:endParaRPr>
          </a:p>
          <a:p>
            <a:pPr marL="285750" indent="-285750">
              <a:buFont typeface="Wingdings" panose="05000000000000000000" pitchFamily="2" charset="2"/>
              <a:buChar char="à"/>
            </a:pPr>
            <a:endParaRPr lang="fr-FR" dirty="0">
              <a:sym typeface="Wingdings" panose="05000000000000000000" pitchFamily="2" charset="2"/>
            </a:endParaRPr>
          </a:p>
          <a:p>
            <a:pPr marL="285750" indent="-285750">
              <a:buFont typeface="Wingdings" panose="05000000000000000000" pitchFamily="2" charset="2"/>
              <a:buChar char="à"/>
            </a:pPr>
            <a:endParaRPr lang="fr-FR" dirty="0">
              <a:sym typeface="Wingdings" panose="05000000000000000000" pitchFamily="2" charset="2"/>
            </a:endParaRPr>
          </a:p>
          <a:p>
            <a:pPr marL="285750" indent="-285750">
              <a:buFont typeface="Wingdings" panose="05000000000000000000" pitchFamily="2" charset="2"/>
              <a:buChar char="à"/>
            </a:pPr>
            <a:endParaRPr lang="fr-FR" dirty="0">
              <a:sym typeface="Wingdings" panose="05000000000000000000" pitchFamily="2" charset="2"/>
            </a:endParaRPr>
          </a:p>
          <a:p>
            <a:pPr marL="285750" indent="-285750">
              <a:buFont typeface="Wingdings" panose="05000000000000000000" pitchFamily="2" charset="2"/>
              <a:buChar char="à"/>
            </a:pPr>
            <a:r>
              <a:rPr lang="fr-FR" dirty="0">
                <a:sym typeface="Wingdings" panose="05000000000000000000" pitchFamily="2" charset="2"/>
              </a:rPr>
              <a:t>Le respect des </a:t>
            </a:r>
            <a:r>
              <a:rPr lang="fr-FR" b="1" u="sng" dirty="0">
                <a:sym typeface="Wingdings" panose="05000000000000000000" pitchFamily="2" charset="2"/>
              </a:rPr>
              <a:t>hypothèses statistiques </a:t>
            </a:r>
            <a:r>
              <a:rPr lang="fr-FR" dirty="0">
                <a:sym typeface="Wingdings" panose="05000000000000000000" pitchFamily="2" charset="2"/>
              </a:rPr>
              <a:t>est indispensable</a:t>
            </a:r>
            <a:endParaRPr lang="fr-FR" dirty="0"/>
          </a:p>
        </p:txBody>
      </p:sp>
      <p:cxnSp>
        <p:nvCxnSpPr>
          <p:cNvPr id="6" name="Connecteur en angle 5"/>
          <p:cNvCxnSpPr/>
          <p:nvPr/>
        </p:nvCxnSpPr>
        <p:spPr>
          <a:xfrm>
            <a:off x="4044176" y="4326673"/>
            <a:ext cx="1077951" cy="92183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5263375" y="5077522"/>
            <a:ext cx="3717073" cy="1477328"/>
          </a:xfrm>
          <a:prstGeom prst="rect">
            <a:avLst/>
          </a:prstGeom>
          <a:noFill/>
        </p:spPr>
        <p:txBody>
          <a:bodyPr wrap="square" rtlCol="0">
            <a:spAutoFit/>
          </a:bodyPr>
          <a:lstStyle/>
          <a:p>
            <a:r>
              <a:rPr lang="fr-FR" i="1" dirty="0"/>
              <a:t>Que faire si je n’ai pas assez de données pour faire l’hypothèse qu’elles sont distribuées normalement, ou si ma variable n’est manifestement pas normale?</a:t>
            </a:r>
          </a:p>
        </p:txBody>
      </p:sp>
      <p:sp>
        <p:nvSpPr>
          <p:cNvPr id="2" name="Espace réservé du numéro de diapositive 1">
            <a:extLst>
              <a:ext uri="{FF2B5EF4-FFF2-40B4-BE49-F238E27FC236}">
                <a16:creationId xmlns:a16="http://schemas.microsoft.com/office/drawing/2014/main" id="{B1D42F1E-4F9A-E912-8CE3-9DDA9E9DD21F}"/>
              </a:ext>
            </a:extLst>
          </p:cNvPr>
          <p:cNvSpPr>
            <a:spLocks noGrp="1"/>
          </p:cNvSpPr>
          <p:nvPr>
            <p:ph type="sldNum" sz="quarter" idx="12"/>
          </p:nvPr>
        </p:nvSpPr>
        <p:spPr/>
        <p:txBody>
          <a:bodyPr/>
          <a:lstStyle/>
          <a:p>
            <a:fld id="{04C8D40A-45DA-49FB-8D9A-B1F265F8EE6C}" type="slidenum">
              <a:rPr lang="fr-FR" smtClean="0"/>
              <a:t>96</a:t>
            </a:fld>
            <a:endParaRPr lang="fr-FR"/>
          </a:p>
        </p:txBody>
      </p:sp>
    </p:spTree>
    <p:extLst>
      <p:ext uri="{BB962C8B-B14F-4D97-AF65-F5344CB8AC3E}">
        <p14:creationId xmlns:p14="http://schemas.microsoft.com/office/powerpoint/2010/main" val="2287455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4586" y="2459740"/>
            <a:ext cx="7886700" cy="1325563"/>
          </a:xfrm>
        </p:spPr>
        <p:txBody>
          <a:bodyPr/>
          <a:lstStyle/>
          <a:p>
            <a:r>
              <a:rPr lang="fr-FR" u="sng" dirty="0"/>
              <a:t>Inférences sur de petits échantillons</a:t>
            </a:r>
          </a:p>
        </p:txBody>
      </p:sp>
      <p:sp>
        <p:nvSpPr>
          <p:cNvPr id="3" name="Espace réservé du numéro de diapositive 2">
            <a:extLst>
              <a:ext uri="{FF2B5EF4-FFF2-40B4-BE49-F238E27FC236}">
                <a16:creationId xmlns:a16="http://schemas.microsoft.com/office/drawing/2014/main" id="{73A37787-F117-499F-D32A-4301DA88E7AA}"/>
              </a:ext>
            </a:extLst>
          </p:cNvPr>
          <p:cNvSpPr>
            <a:spLocks noGrp="1"/>
          </p:cNvSpPr>
          <p:nvPr>
            <p:ph type="sldNum" sz="quarter" idx="12"/>
          </p:nvPr>
        </p:nvSpPr>
        <p:spPr/>
        <p:txBody>
          <a:bodyPr/>
          <a:lstStyle/>
          <a:p>
            <a:fld id="{04C8D40A-45DA-49FB-8D9A-B1F265F8EE6C}" type="slidenum">
              <a:rPr lang="fr-FR" smtClean="0"/>
              <a:t>97</a:t>
            </a:fld>
            <a:endParaRPr lang="fr-FR"/>
          </a:p>
        </p:txBody>
      </p:sp>
    </p:spTree>
    <p:extLst>
      <p:ext uri="{BB962C8B-B14F-4D97-AF65-F5344CB8AC3E}">
        <p14:creationId xmlns:p14="http://schemas.microsoft.com/office/powerpoint/2010/main" val="29518065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628649" y="520390"/>
            <a:ext cx="6838951" cy="461665"/>
          </a:xfrm>
          <a:prstGeom prst="rect">
            <a:avLst/>
          </a:prstGeom>
          <a:noFill/>
        </p:spPr>
        <p:txBody>
          <a:bodyPr wrap="square" rtlCol="0">
            <a:spAutoFit/>
          </a:bodyPr>
          <a:lstStyle/>
          <a:p>
            <a:r>
              <a:rPr lang="fr-FR" sz="2400" b="1" dirty="0"/>
              <a:t>Que faire si je n’ai pas suffisamment de données?</a:t>
            </a:r>
          </a:p>
        </p:txBody>
      </p:sp>
      <p:sp>
        <p:nvSpPr>
          <p:cNvPr id="6" name="ZoneTexte 5"/>
          <p:cNvSpPr txBox="1"/>
          <p:nvPr/>
        </p:nvSpPr>
        <p:spPr>
          <a:xfrm>
            <a:off x="628649" y="1415740"/>
            <a:ext cx="8124826" cy="4708981"/>
          </a:xfrm>
          <a:prstGeom prst="rect">
            <a:avLst/>
          </a:prstGeom>
          <a:noFill/>
        </p:spPr>
        <p:txBody>
          <a:bodyPr wrap="square" rtlCol="0">
            <a:spAutoFit/>
          </a:bodyPr>
          <a:lstStyle/>
          <a:p>
            <a:r>
              <a:rPr lang="fr-FR" sz="2000" b="1" u="sng" dirty="0"/>
              <a:t>Quand : </a:t>
            </a:r>
          </a:p>
          <a:p>
            <a:endParaRPr lang="fr-FR" sz="2000" dirty="0"/>
          </a:p>
          <a:p>
            <a:pPr marL="342900" indent="-342900">
              <a:buFont typeface="Arial" panose="020B0604020202020204" pitchFamily="34" charset="0"/>
              <a:buChar char="•"/>
            </a:pPr>
            <a:r>
              <a:rPr lang="fr-FR" sz="2000" dirty="0"/>
              <a:t>J’ai </a:t>
            </a:r>
            <a:r>
              <a:rPr lang="fr-FR" sz="2000" b="1" dirty="0"/>
              <a:t>moins de 30 individus </a:t>
            </a:r>
            <a:r>
              <a:rPr lang="fr-FR" sz="2000" dirty="0"/>
              <a:t>(empirique)</a:t>
            </a:r>
          </a:p>
          <a:p>
            <a:pPr marL="342900" indent="-342900">
              <a:buFont typeface="Arial" panose="020B0604020202020204" pitchFamily="34" charset="0"/>
              <a:buChar char="•"/>
            </a:pPr>
            <a:endParaRPr lang="fr-FR" sz="2000" dirty="0"/>
          </a:p>
          <a:p>
            <a:pPr marL="342900" indent="-342900">
              <a:buFont typeface="Arial" panose="020B0604020202020204" pitchFamily="34" charset="0"/>
              <a:buChar char="•"/>
            </a:pPr>
            <a:r>
              <a:rPr lang="fr-FR" sz="2000" dirty="0"/>
              <a:t>La distribution de ma variable de réponse n’est pas assimilable à une distribution connue </a:t>
            </a:r>
          </a:p>
          <a:p>
            <a:endParaRPr lang="fr-FR" sz="2000" dirty="0"/>
          </a:p>
          <a:p>
            <a:r>
              <a:rPr lang="fr-FR" sz="2000" b="1" u="sng" dirty="0"/>
              <a:t>Problème : </a:t>
            </a:r>
          </a:p>
          <a:p>
            <a:endParaRPr lang="fr-FR" sz="2000" dirty="0"/>
          </a:p>
          <a:p>
            <a:pPr marL="342900" indent="-342900">
              <a:buFont typeface="Arial" panose="020B0604020202020204" pitchFamily="34" charset="0"/>
              <a:buChar char="•"/>
            </a:pPr>
            <a:r>
              <a:rPr lang="fr-FR" sz="2000" b="1" dirty="0"/>
              <a:t>Théorème central-limite : </a:t>
            </a:r>
            <a:r>
              <a:rPr lang="fr-FR" sz="2000" dirty="0"/>
              <a:t>l’erreur autour des paramètres de mon modèle ne peut pas être approximée par une distribution normale (ou de </a:t>
            </a:r>
            <a:r>
              <a:rPr lang="fr-FR" sz="2000" dirty="0" err="1"/>
              <a:t>Student</a:t>
            </a:r>
            <a:r>
              <a:rPr lang="fr-FR" sz="2000" dirty="0"/>
              <a:t>)</a:t>
            </a:r>
          </a:p>
          <a:p>
            <a:pPr marL="342900" indent="-342900">
              <a:buFont typeface="Arial" panose="020B0604020202020204" pitchFamily="34" charset="0"/>
              <a:buChar char="•"/>
            </a:pPr>
            <a:endParaRPr lang="fr-FR" sz="2000" dirty="0"/>
          </a:p>
          <a:p>
            <a:pPr marL="342900" indent="-342900">
              <a:buFont typeface="Arial" panose="020B0604020202020204" pitchFamily="34" charset="0"/>
              <a:buChar char="•"/>
            </a:pPr>
            <a:r>
              <a:rPr lang="fr-FR" sz="2000" b="1" dirty="0"/>
              <a:t>Loi des grands nombres : </a:t>
            </a:r>
            <a:r>
              <a:rPr lang="fr-FR" sz="2000" dirty="0"/>
              <a:t>ma variable de réponse ne peut pas se simplifier par une loi de distribution connue</a:t>
            </a:r>
          </a:p>
        </p:txBody>
      </p:sp>
      <p:sp>
        <p:nvSpPr>
          <p:cNvPr id="2" name="Espace réservé du numéro de diapositive 1">
            <a:extLst>
              <a:ext uri="{FF2B5EF4-FFF2-40B4-BE49-F238E27FC236}">
                <a16:creationId xmlns:a16="http://schemas.microsoft.com/office/drawing/2014/main" id="{65F0B238-1934-60D5-D1AF-9024DA558526}"/>
              </a:ext>
            </a:extLst>
          </p:cNvPr>
          <p:cNvSpPr>
            <a:spLocks noGrp="1"/>
          </p:cNvSpPr>
          <p:nvPr>
            <p:ph type="sldNum" sz="quarter" idx="12"/>
          </p:nvPr>
        </p:nvSpPr>
        <p:spPr/>
        <p:txBody>
          <a:bodyPr/>
          <a:lstStyle/>
          <a:p>
            <a:fld id="{04C8D40A-45DA-49FB-8D9A-B1F265F8EE6C}" type="slidenum">
              <a:rPr lang="fr-FR" smtClean="0"/>
              <a:t>98</a:t>
            </a:fld>
            <a:endParaRPr lang="fr-FR"/>
          </a:p>
        </p:txBody>
      </p:sp>
    </p:spTree>
    <p:extLst>
      <p:ext uri="{BB962C8B-B14F-4D97-AF65-F5344CB8AC3E}">
        <p14:creationId xmlns:p14="http://schemas.microsoft.com/office/powerpoint/2010/main" val="18232244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647700" y="438150"/>
            <a:ext cx="5448300" cy="369332"/>
          </a:xfrm>
          <a:prstGeom prst="rect">
            <a:avLst/>
          </a:prstGeom>
          <a:noFill/>
        </p:spPr>
        <p:txBody>
          <a:bodyPr wrap="square" rtlCol="0">
            <a:spAutoFit/>
          </a:bodyPr>
          <a:lstStyle/>
          <a:p>
            <a:r>
              <a:rPr lang="fr-FR" b="1" dirty="0"/>
              <a:t>Une expérience d’écophysiologie</a:t>
            </a:r>
          </a:p>
        </p:txBody>
      </p:sp>
      <p:sp>
        <p:nvSpPr>
          <p:cNvPr id="6" name="Rectangle 5"/>
          <p:cNvSpPr/>
          <p:nvPr/>
        </p:nvSpPr>
        <p:spPr>
          <a:xfrm>
            <a:off x="1000125" y="6317159"/>
            <a:ext cx="8143875" cy="430887"/>
          </a:xfrm>
          <a:prstGeom prst="rect">
            <a:avLst/>
          </a:prstGeom>
        </p:spPr>
        <p:txBody>
          <a:bodyPr wrap="square">
            <a:spAutoFit/>
          </a:bodyPr>
          <a:lstStyle/>
          <a:p>
            <a:pPr algn="r"/>
            <a:r>
              <a:rPr lang="en-US" sz="1100" dirty="0"/>
              <a:t>Caro SP, </a:t>
            </a:r>
            <a:r>
              <a:rPr lang="en-US" sz="1100" dirty="0" err="1"/>
              <a:t>Cornil</a:t>
            </a:r>
            <a:r>
              <a:rPr lang="en-US" sz="1100" dirty="0"/>
              <a:t> CA, van </a:t>
            </a:r>
            <a:r>
              <a:rPr lang="en-US" sz="1100" dirty="0" err="1"/>
              <a:t>Oers</a:t>
            </a:r>
            <a:r>
              <a:rPr lang="en-US" sz="1100" dirty="0"/>
              <a:t> K, </a:t>
            </a:r>
            <a:r>
              <a:rPr lang="en-US" sz="1100" dirty="0" err="1"/>
              <a:t>Visser</a:t>
            </a:r>
            <a:r>
              <a:rPr lang="en-US" sz="1100" dirty="0"/>
              <a:t> ME. 2019 Personality and gonadal development as sources of individual variation in response to GnRH challenge in female great tits. Proc. R. Soc. B 20190142. http://dx.doi.org/10.1098/rspb.2019.0142</a:t>
            </a:r>
            <a:endParaRPr lang="fr-FR" sz="1100" dirty="0"/>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4875" y="2346315"/>
            <a:ext cx="2352675" cy="1362075"/>
          </a:xfrm>
          <a:prstGeom prst="rect">
            <a:avLst/>
          </a:prstGeom>
        </p:spPr>
      </p:pic>
      <p:cxnSp>
        <p:nvCxnSpPr>
          <p:cNvPr id="11" name="Connecteur droit avec flèche 10"/>
          <p:cNvCxnSpPr/>
          <p:nvPr/>
        </p:nvCxnSpPr>
        <p:spPr>
          <a:xfrm flipV="1">
            <a:off x="3732054" y="1979478"/>
            <a:ext cx="1082834" cy="10094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5053013" y="1738563"/>
            <a:ext cx="1819275" cy="369332"/>
          </a:xfrm>
          <a:prstGeom prst="rect">
            <a:avLst/>
          </a:prstGeom>
          <a:noFill/>
        </p:spPr>
        <p:txBody>
          <a:bodyPr wrap="square" rtlCol="0">
            <a:spAutoFit/>
          </a:bodyPr>
          <a:lstStyle/>
          <a:p>
            <a:r>
              <a:rPr lang="fr-FR" dirty="0"/>
              <a:t>T0</a:t>
            </a:r>
          </a:p>
        </p:txBody>
      </p:sp>
      <p:cxnSp>
        <p:nvCxnSpPr>
          <p:cNvPr id="13" name="Connecteur droit avec flèche 12"/>
          <p:cNvCxnSpPr/>
          <p:nvPr/>
        </p:nvCxnSpPr>
        <p:spPr>
          <a:xfrm>
            <a:off x="3742691" y="2972575"/>
            <a:ext cx="1210307" cy="1007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186362" y="3824732"/>
            <a:ext cx="1819275" cy="369332"/>
          </a:xfrm>
          <a:prstGeom prst="rect">
            <a:avLst/>
          </a:prstGeom>
          <a:noFill/>
        </p:spPr>
        <p:txBody>
          <a:bodyPr wrap="square" rtlCol="0">
            <a:spAutoFit/>
          </a:bodyPr>
          <a:lstStyle/>
          <a:p>
            <a:r>
              <a:rPr lang="fr-FR" dirty="0"/>
              <a:t>T=30 minutes</a:t>
            </a:r>
          </a:p>
        </p:txBody>
      </p:sp>
      <p:pic>
        <p:nvPicPr>
          <p:cNvPr id="17" name="Image 1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00690" y="2127263"/>
            <a:ext cx="793591" cy="793591"/>
          </a:xfrm>
          <a:prstGeom prst="rect">
            <a:avLst/>
          </a:prstGeom>
        </p:spPr>
      </p:pic>
      <p:sp>
        <p:nvSpPr>
          <p:cNvPr id="18" name="ZoneTexte 17"/>
          <p:cNvSpPr txBox="1"/>
          <p:nvPr/>
        </p:nvSpPr>
        <p:spPr>
          <a:xfrm>
            <a:off x="647700" y="1086174"/>
            <a:ext cx="8210550" cy="369332"/>
          </a:xfrm>
          <a:prstGeom prst="rect">
            <a:avLst/>
          </a:prstGeom>
          <a:noFill/>
        </p:spPr>
        <p:txBody>
          <a:bodyPr wrap="square" rtlCol="0">
            <a:spAutoFit/>
          </a:bodyPr>
          <a:lstStyle/>
          <a:p>
            <a:r>
              <a:rPr lang="fr-FR" dirty="0"/>
              <a:t>Question : l’activité des ovaires est-elle stimulée par le cerveau ou autonome?</a:t>
            </a:r>
          </a:p>
        </p:txBody>
      </p:sp>
      <p:sp>
        <p:nvSpPr>
          <p:cNvPr id="19" name="ZoneTexte 18"/>
          <p:cNvSpPr txBox="1"/>
          <p:nvPr/>
        </p:nvSpPr>
        <p:spPr>
          <a:xfrm>
            <a:off x="6084729" y="2361122"/>
            <a:ext cx="2609850" cy="369332"/>
          </a:xfrm>
          <a:prstGeom prst="rect">
            <a:avLst/>
          </a:prstGeom>
          <a:noFill/>
        </p:spPr>
        <p:txBody>
          <a:bodyPr wrap="square" rtlCol="0">
            <a:spAutoFit/>
          </a:bodyPr>
          <a:lstStyle/>
          <a:p>
            <a:r>
              <a:rPr lang="fr-FR" dirty="0">
                <a:solidFill>
                  <a:srgbClr val="C00000"/>
                </a:solidFill>
              </a:rPr>
              <a:t>Injection de GnRH</a:t>
            </a:r>
          </a:p>
        </p:txBody>
      </p:sp>
      <p:sp>
        <p:nvSpPr>
          <p:cNvPr id="20" name="ZoneTexte 19"/>
          <p:cNvSpPr txBox="1"/>
          <p:nvPr/>
        </p:nvSpPr>
        <p:spPr>
          <a:xfrm>
            <a:off x="5381627" y="1743813"/>
            <a:ext cx="2609850" cy="369332"/>
          </a:xfrm>
          <a:prstGeom prst="rect">
            <a:avLst/>
          </a:prstGeom>
          <a:noFill/>
        </p:spPr>
        <p:txBody>
          <a:bodyPr wrap="square" rtlCol="0">
            <a:spAutoFit/>
          </a:bodyPr>
          <a:lstStyle/>
          <a:p>
            <a:r>
              <a:rPr lang="fr-FR" dirty="0">
                <a:solidFill>
                  <a:schemeClr val="accent1">
                    <a:lumMod val="75000"/>
                  </a:schemeClr>
                </a:solidFill>
              </a:rPr>
              <a:t>[</a:t>
            </a:r>
            <a:r>
              <a:rPr lang="fr-FR" dirty="0" err="1">
                <a:solidFill>
                  <a:schemeClr val="accent1">
                    <a:lumMod val="75000"/>
                  </a:schemeClr>
                </a:solidFill>
              </a:rPr>
              <a:t>oestradiol</a:t>
            </a:r>
            <a:r>
              <a:rPr lang="fr-FR" dirty="0">
                <a:solidFill>
                  <a:schemeClr val="accent1">
                    <a:lumMod val="75000"/>
                  </a:schemeClr>
                </a:solidFill>
              </a:rPr>
              <a:t>]</a:t>
            </a:r>
            <a:r>
              <a:rPr lang="fr-FR" baseline="-25000" dirty="0">
                <a:solidFill>
                  <a:schemeClr val="accent1">
                    <a:lumMod val="75000"/>
                  </a:schemeClr>
                </a:solidFill>
              </a:rPr>
              <a:t>0</a:t>
            </a:r>
          </a:p>
        </p:txBody>
      </p:sp>
      <p:sp>
        <p:nvSpPr>
          <p:cNvPr id="21" name="ZoneTexte 20"/>
          <p:cNvSpPr txBox="1"/>
          <p:nvPr/>
        </p:nvSpPr>
        <p:spPr>
          <a:xfrm>
            <a:off x="6534150" y="3841013"/>
            <a:ext cx="2609850" cy="369332"/>
          </a:xfrm>
          <a:prstGeom prst="rect">
            <a:avLst/>
          </a:prstGeom>
          <a:noFill/>
        </p:spPr>
        <p:txBody>
          <a:bodyPr wrap="square" rtlCol="0">
            <a:spAutoFit/>
          </a:bodyPr>
          <a:lstStyle/>
          <a:p>
            <a:r>
              <a:rPr lang="fr-FR" dirty="0">
                <a:solidFill>
                  <a:schemeClr val="accent1">
                    <a:lumMod val="75000"/>
                  </a:schemeClr>
                </a:solidFill>
              </a:rPr>
              <a:t>[</a:t>
            </a:r>
            <a:r>
              <a:rPr lang="fr-FR" dirty="0" err="1">
                <a:solidFill>
                  <a:schemeClr val="accent1">
                    <a:lumMod val="75000"/>
                  </a:schemeClr>
                </a:solidFill>
              </a:rPr>
              <a:t>oestradiol</a:t>
            </a:r>
            <a:r>
              <a:rPr lang="fr-FR" dirty="0">
                <a:solidFill>
                  <a:schemeClr val="accent1">
                    <a:lumMod val="75000"/>
                  </a:schemeClr>
                </a:solidFill>
              </a:rPr>
              <a:t>]</a:t>
            </a:r>
            <a:r>
              <a:rPr lang="fr-FR" baseline="-25000" dirty="0">
                <a:solidFill>
                  <a:schemeClr val="accent1">
                    <a:lumMod val="75000"/>
                  </a:schemeClr>
                </a:solidFill>
              </a:rPr>
              <a:t>30</a:t>
            </a:r>
          </a:p>
        </p:txBody>
      </p:sp>
      <p:sp>
        <p:nvSpPr>
          <p:cNvPr id="22" name="Arc 21"/>
          <p:cNvSpPr/>
          <p:nvPr/>
        </p:nvSpPr>
        <p:spPr>
          <a:xfrm>
            <a:off x="7558090" y="1861730"/>
            <a:ext cx="719137" cy="642616"/>
          </a:xfrm>
          <a:prstGeom prst="arc">
            <a:avLst>
              <a:gd name="adj1" fmla="val 16200000"/>
              <a:gd name="adj2" fmla="val 4495897"/>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3" name="ZoneTexte 22"/>
          <p:cNvSpPr txBox="1"/>
          <p:nvPr/>
        </p:nvSpPr>
        <p:spPr>
          <a:xfrm>
            <a:off x="890591" y="4525088"/>
            <a:ext cx="7386636" cy="1477328"/>
          </a:xfrm>
          <a:prstGeom prst="rect">
            <a:avLst/>
          </a:prstGeom>
          <a:noFill/>
        </p:spPr>
        <p:txBody>
          <a:bodyPr wrap="square" rtlCol="0">
            <a:spAutoFit/>
          </a:bodyPr>
          <a:lstStyle/>
          <a:p>
            <a:r>
              <a:rPr lang="fr-FR" b="1" dirty="0"/>
              <a:t>Hypothèse : </a:t>
            </a:r>
            <a:r>
              <a:rPr lang="fr-FR" dirty="0"/>
              <a:t>si le cerveau gouverne les ovaires, la concentration d’</a:t>
            </a:r>
            <a:r>
              <a:rPr lang="fr-FR" dirty="0" err="1"/>
              <a:t>oestradiol</a:t>
            </a:r>
            <a:r>
              <a:rPr lang="fr-FR" dirty="0"/>
              <a:t> devrait être plus élevée après qu’avant injection de GnRH</a:t>
            </a:r>
          </a:p>
          <a:p>
            <a:endParaRPr lang="fr-FR" dirty="0"/>
          </a:p>
          <a:p>
            <a:r>
              <a:rPr lang="fr-FR" b="1" i="1" dirty="0"/>
              <a:t>Problème 1 </a:t>
            </a:r>
            <a:r>
              <a:rPr lang="fr-FR" i="1" dirty="0"/>
              <a:t>: on ne dispose que de 16 individus</a:t>
            </a:r>
          </a:p>
          <a:p>
            <a:r>
              <a:rPr lang="fr-FR" b="1" i="1" dirty="0"/>
              <a:t>Problème 2 </a:t>
            </a:r>
            <a:r>
              <a:rPr lang="fr-FR" i="1" dirty="0"/>
              <a:t>: chaque individu est mesuré 2 fois</a:t>
            </a:r>
          </a:p>
        </p:txBody>
      </p:sp>
      <p:sp>
        <p:nvSpPr>
          <p:cNvPr id="2" name="Espace réservé du numéro de diapositive 1">
            <a:extLst>
              <a:ext uri="{FF2B5EF4-FFF2-40B4-BE49-F238E27FC236}">
                <a16:creationId xmlns:a16="http://schemas.microsoft.com/office/drawing/2014/main" id="{93A7FD9D-0F56-B714-F357-0E97D41D47E5}"/>
              </a:ext>
            </a:extLst>
          </p:cNvPr>
          <p:cNvSpPr>
            <a:spLocks noGrp="1"/>
          </p:cNvSpPr>
          <p:nvPr>
            <p:ph type="sldNum" sz="quarter" idx="12"/>
          </p:nvPr>
        </p:nvSpPr>
        <p:spPr/>
        <p:txBody>
          <a:bodyPr/>
          <a:lstStyle/>
          <a:p>
            <a:fld id="{04C8D40A-45DA-49FB-8D9A-B1F265F8EE6C}" type="slidenum">
              <a:rPr lang="fr-FR" smtClean="0"/>
              <a:t>99</a:t>
            </a:fld>
            <a:endParaRPr lang="fr-FR"/>
          </a:p>
        </p:txBody>
      </p:sp>
    </p:spTree>
    <p:extLst>
      <p:ext uri="{BB962C8B-B14F-4D97-AF65-F5344CB8AC3E}">
        <p14:creationId xmlns:p14="http://schemas.microsoft.com/office/powerpoint/2010/main" val="2124659352"/>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3169</TotalTime>
  <Words>9147</Words>
  <Application>Microsoft Office PowerPoint</Application>
  <PresentationFormat>Affichage à l'écran (4:3)</PresentationFormat>
  <Paragraphs>1476</Paragraphs>
  <Slides>121</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121</vt:i4>
      </vt:variant>
    </vt:vector>
  </HeadingPairs>
  <TitlesOfParts>
    <vt:vector size="127" baseType="lpstr">
      <vt:lpstr>Arial</vt:lpstr>
      <vt:lpstr>Calibri</vt:lpstr>
      <vt:lpstr>Calibri Light</vt:lpstr>
      <vt:lpstr>Cambria Math</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Inférences sur de petits échantillons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Jean-Yves BARNAGAUD</dc:creator>
  <cp:lastModifiedBy>Jean-Yves Barnagaud</cp:lastModifiedBy>
  <cp:revision>264</cp:revision>
  <dcterms:created xsi:type="dcterms:W3CDTF">2020-12-01T16:27:03Z</dcterms:created>
  <dcterms:modified xsi:type="dcterms:W3CDTF">2024-03-14T08:01:15Z</dcterms:modified>
</cp:coreProperties>
</file>